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 feel welcome in school</c:v>
                </c:pt>
              </c:strCache>
            </c:strRef>
          </c:tx>
          <c:dLbls>
            <c:dLbl>
              <c:idx val="0"/>
              <c:layout>
                <c:manualLayout>
                  <c:x val="-0.17880540974044912"/>
                  <c:y val="-0.3293444953040933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Strongly Agree</a:t>
                    </a:r>
                    <a:r>
                      <a:rPr lang="en-US" sz="2800" dirty="0"/>
                      <a:t>
69%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288337221736171"/>
                  <c:y val="0.14006146316264628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Agree</a:t>
                    </a:r>
                    <a:r>
                      <a:rPr lang="en-US" sz="2400"/>
                      <a:t>
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</c:v>
                </c:pt>
                <c:pt idx="1">
                  <c:v>35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Sheet1!$A$35</c:f>
              <c:strCache>
                <c:ptCount val="1"/>
                <c:pt idx="0">
                  <c:v>It is difficult for me to get to school without transport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Strongly Agree</a:t>
                    </a:r>
                    <a:r>
                      <a:rPr lang="en-US" sz="1800"/>
                      <a:t>
18%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069079906678332"/>
                  <c:y val="-6.5673758269787011E-2"/>
                </c:manualLayout>
              </c:layout>
              <c:tx>
                <c:rich>
                  <a:bodyPr/>
                  <a:lstStyle/>
                  <a:p>
                    <a:r>
                      <a:rPr lang="en-US" sz="2800" smtClean="0"/>
                      <a:t>Agree</a:t>
                    </a:r>
                    <a:r>
                      <a:rPr lang="en-US" sz="2800"/>
                      <a:t>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7154539710313988E-2"/>
                  <c:y val="-0.20987732334533005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Disagree</a:t>
                    </a:r>
                    <a:r>
                      <a:rPr lang="en-US" sz="2000"/>
                      <a:t>
25%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706893409157189"/>
                  <c:y val="0.15443409502022001"/>
                </c:manualLayout>
              </c:layout>
              <c:tx>
                <c:rich>
                  <a:bodyPr/>
                  <a:lstStyle/>
                  <a:p>
                    <a:r>
                      <a:rPr lang="en-US" sz="2800" smtClean="0"/>
                      <a:t>Strongly Disagree</a:t>
                    </a:r>
                    <a:r>
                      <a:rPr lang="en-US" sz="2800"/>
                      <a:t>
35%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Sheet1!$B$34:$E$34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Sheet1!$B$35:$E$35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17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Sheet1!$A$11</c:f>
              <c:strCache>
                <c:ptCount val="1"/>
                <c:pt idx="0">
                  <c:v>The school gives me guidance and support in helping my child learn and develop</c:v>
                </c:pt>
              </c:strCache>
            </c:strRef>
          </c:tx>
          <c:dLbls>
            <c:dLbl>
              <c:idx val="0"/>
              <c:layout>
                <c:manualLayout>
                  <c:x val="-0.19858899581996695"/>
                  <c:y val="4.9836907637115018E-3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Strongly</a:t>
                    </a:r>
                    <a:r>
                      <a:rPr lang="en-US" sz="2400" baseline="0" smtClean="0"/>
                      <a:t> </a:t>
                    </a:r>
                    <a:r>
                      <a:rPr lang="en-US" sz="2400" smtClean="0"/>
                      <a:t>Agree</a:t>
                    </a:r>
                    <a:r>
                      <a:rPr lang="en-US" sz="2400"/>
                      <a:t>
46%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596104306406143"/>
                  <c:y val="-7.7388392260387462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Agree</a:t>
                    </a:r>
                    <a:r>
                      <a:rPr lang="en-US" sz="3200" dirty="0"/>
                      <a:t>
53%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Sheet1!$B$10:$E$10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Sheet1!$B$11:$E$11</c:f>
              <c:numCache>
                <c:formatCode>General</c:formatCode>
                <c:ptCount val="4"/>
                <c:pt idx="0">
                  <c:v>52</c:v>
                </c:pt>
                <c:pt idx="1">
                  <c:v>60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Sheet1!$A$14</c:f>
              <c:strCache>
                <c:ptCount val="1"/>
                <c:pt idx="0">
                  <c:v>I fee able to express my opinions</c:v>
                </c:pt>
              </c:strCache>
            </c:strRef>
          </c:tx>
          <c:dLbls>
            <c:dLbl>
              <c:idx val="0"/>
              <c:layout>
                <c:manualLayout>
                  <c:x val="-0.21823715611937397"/>
                  <c:y val="-1.9437189389307868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Strongly Agree</a:t>
                    </a:r>
                    <a:r>
                      <a:rPr lang="en-US" sz="3200" dirty="0"/>
                      <a:t>
49%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532711188879167"/>
                  <c:y val="-7.1742301030741959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Agree</a:t>
                    </a:r>
                    <a:r>
                      <a:rPr lang="en-US" sz="3200" dirty="0"/>
                      <a:t>
48%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0139678720715468E-2"/>
                  <c:y val="0.1129428146010031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Disagree</a:t>
                    </a:r>
                    <a:r>
                      <a:rPr lang="en-US" sz="1400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Sheet1!$B$13:$E$13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55</c:v>
                </c:pt>
                <c:pt idx="1">
                  <c:v>54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Sheet1!$A$17</c:f>
              <c:strCache>
                <c:ptCount val="1"/>
                <c:pt idx="0">
                  <c:v>The school communicates clearly what they expect of parents</c:v>
                </c:pt>
              </c:strCache>
            </c:strRef>
          </c:tx>
          <c:explosion val="1"/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-0.2006539199961116"/>
                  <c:y val="2.1242551032785731E-2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Strongly Agree</a:t>
                    </a:r>
                    <a:r>
                      <a:rPr lang="en-US" sz="3200"/>
                      <a:t>
48%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336516963157384"/>
                  <c:y val="-6.3192960260611941E-2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Agree</a:t>
                    </a:r>
                    <a:r>
                      <a:rPr lang="en-US" sz="3200"/>
                      <a:t>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0466729853212792E-2"/>
                  <c:y val="2.244826128715590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Disagree</a:t>
                    </a:r>
                    <a:r>
                      <a:rPr lang="en-US" sz="1400" b="1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Sheet1!$B$16:$E$16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Sheet1!$B$17:$E$17</c:f>
              <c:numCache>
                <c:formatCode>General</c:formatCode>
                <c:ptCount val="4"/>
                <c:pt idx="0">
                  <c:v>53</c:v>
                </c:pt>
                <c:pt idx="1">
                  <c:v>56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Sheet1!$A$20</c:f>
              <c:strCache>
                <c:ptCount val="1"/>
                <c:pt idx="0">
                  <c:v>The school listens and responds to parents</c:v>
                </c:pt>
              </c:strCache>
            </c:strRef>
          </c:tx>
          <c:dLbls>
            <c:dLbl>
              <c:idx val="0"/>
              <c:layout>
                <c:manualLayout>
                  <c:x val="-0.20783069651015845"/>
                  <c:y val="2.4041734322618191E-2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Strongly Agree</a:t>
                    </a:r>
                    <a:r>
                      <a:rPr lang="en-US" sz="3200"/>
                      <a:t>
47%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687858462136678"/>
                  <c:y val="-5.2242141617154181E-2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Agree</a:t>
                    </a:r>
                    <a:r>
                      <a:rPr lang="en-US" sz="3200"/>
                      <a:t>
52%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5601851851851852E-2"/>
                  <c:y val="6.645436562340434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Disagree</a:t>
                    </a:r>
                    <a:r>
                      <a:rPr lang="en-US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Sheet1!$B$19:$E$19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Sheet1!$B$20:$E$20</c:f>
              <c:numCache>
                <c:formatCode>General</c:formatCode>
                <c:ptCount val="4"/>
                <c:pt idx="0">
                  <c:v>50</c:v>
                </c:pt>
                <c:pt idx="1">
                  <c:v>56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Sheet1!$A$23</c:f>
              <c:strCache>
                <c:ptCount val="1"/>
                <c:pt idx="0">
                  <c:v>The PEW is always available and is a good link between parents and teachers</c:v>
                </c:pt>
              </c:strCache>
            </c:strRef>
          </c:tx>
          <c:dLbls>
            <c:dLbl>
              <c:idx val="0"/>
              <c:layout>
                <c:manualLayout>
                  <c:x val="-0.17797280548264799"/>
                  <c:y val="-0.28310770547616054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Strongly Agree</a:t>
                    </a:r>
                    <a:r>
                      <a:rPr lang="en-US" sz="3200"/>
                      <a:t>
67%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3200" smtClean="0"/>
                      <a:t>Agree</a:t>
                    </a:r>
                    <a:r>
                      <a:rPr lang="en-US" sz="3200" dirty="0"/>
                      <a:t>
32%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5692135705259068E-2"/>
                  <c:y val="6.648750774144640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Disagree</a:t>
                    </a:r>
                    <a:r>
                      <a:rPr lang="en-US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Sheet1!$B$22:$E$22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Sheet1!$B$23:$E$23</c:f>
              <c:numCache>
                <c:formatCode>General</c:formatCode>
                <c:ptCount val="4"/>
                <c:pt idx="0">
                  <c:v>72</c:v>
                </c:pt>
                <c:pt idx="1">
                  <c:v>35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Sheet1!$A$26</c:f>
              <c:strCache>
                <c:ptCount val="1"/>
                <c:pt idx="0">
                  <c:v>School reports give me an accurate and helpful picture of my child's progress</c:v>
                </c:pt>
              </c:strCache>
            </c:strRef>
          </c:tx>
          <c:dLbls>
            <c:dLbl>
              <c:idx val="0"/>
              <c:layout>
                <c:manualLayout>
                  <c:x val="-0.21527358559346749"/>
                  <c:y val="-9.032508661692551E-2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Strongly Agree</a:t>
                    </a:r>
                    <a:r>
                      <a:rPr lang="en-US" sz="3200"/>
                      <a:t>
55%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422001069310781"/>
                  <c:y val="3.1310463651602984E-2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Agree</a:t>
                    </a:r>
                    <a:r>
                      <a:rPr lang="en-US" sz="3200"/>
                      <a:t>
44%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Sheet1!$B$25:$E$25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Sheet1!$B$26:$E$26</c:f>
              <c:numCache>
                <c:formatCode>General</c:formatCode>
                <c:ptCount val="4"/>
                <c:pt idx="0">
                  <c:v>61</c:v>
                </c:pt>
                <c:pt idx="1">
                  <c:v>48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Sheet1!$A$29</c:f>
              <c:strCache>
                <c:ptCount val="1"/>
                <c:pt idx="0">
                  <c:v>It is easy for me to get information from school about anything I don't understand</c:v>
                </c:pt>
              </c:strCache>
            </c:strRef>
          </c:tx>
          <c:dLbls>
            <c:dLbl>
              <c:idx val="0"/>
              <c:layout>
                <c:manualLayout>
                  <c:x val="-0.20879495965782055"/>
                  <c:y val="6.5451264183997966E-3"/>
                </c:manualLayout>
              </c:layout>
              <c:tx>
                <c:rich>
                  <a:bodyPr/>
                  <a:lstStyle/>
                  <a:p>
                    <a:r>
                      <a:rPr lang="en-US" sz="2800" smtClean="0"/>
                      <a:t>Strongly Agree</a:t>
                    </a:r>
                    <a:r>
                      <a:rPr lang="en-US" sz="2800"/>
                      <a:t>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814018907358803"/>
                  <c:y val="-1.0104148001209907E-2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/>
                      <a:t>Agree</a:t>
                    </a:r>
                    <a:r>
                      <a:rPr lang="en-US" sz="3200"/>
                      <a:t>
48%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Sheet1!$B$28:$E$28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Sheet1!$B$29:$E$29</c:f>
              <c:numCache>
                <c:formatCode>General</c:formatCode>
                <c:ptCount val="4"/>
                <c:pt idx="0">
                  <c:v>56</c:v>
                </c:pt>
                <c:pt idx="1">
                  <c:v>54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Sheet1!$A$32</c:f>
              <c:strCache>
                <c:ptCount val="1"/>
                <c:pt idx="0">
                  <c:v>I do not feel confident or comfortable in coming into school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Strongly Agree</a:t>
                    </a:r>
                    <a:r>
                      <a:rPr lang="en-US" sz="1800" dirty="0"/>
                      <a:t>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Agree</a:t>
                    </a:r>
                    <a:r>
                      <a:rPr lang="en-US" sz="1800" dirty="0"/>
                      <a:t>
12%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7630747545445706E-2"/>
                  <c:y val="-0.21128033967577728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Disagree</a:t>
                    </a:r>
                    <a:r>
                      <a:rPr lang="en-US" sz="2000"/>
                      <a:t>
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977155633323611"/>
                  <c:y val="8.0207460821045157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Strongly Disagree</a:t>
                    </a:r>
                    <a:r>
                      <a:rPr lang="en-US" sz="2400" dirty="0"/>
                      <a:t>
41%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Sheet1!$B$31:$E$31</c:f>
              <c:strCache>
                <c:ptCount val="4"/>
                <c:pt idx="0">
                  <c:v>SA</c:v>
                </c:pt>
                <c:pt idx="1">
                  <c:v>A</c:v>
                </c:pt>
                <c:pt idx="2">
                  <c:v>D</c:v>
                </c:pt>
                <c:pt idx="3">
                  <c:v>SD</c:v>
                </c:pt>
              </c:strCache>
            </c:strRef>
          </c:cat>
          <c:val>
            <c:numRef>
              <c:f>Sheet1!$B$32:$E$32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36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6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83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25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9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8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0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7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5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8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E44-E0BA-442B-B90A-D9A76C243C5C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67E7-D473-4CF4-8396-0BD482705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77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Parent Questionnaire Results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76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Q9. I do not feel confident or comfortable in coming into school.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077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986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Q10. It is difficult for me to get to school without transport.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14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85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Q1. I feel welcome in school.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9590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1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Q2. The school gives me guidance and support in helping my child learn and develop</a:t>
            </a:r>
            <a:r>
              <a:rPr lang="en-GB" dirty="0" smtClean="0"/>
              <a:t>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5717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767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Q3. I feel able to express my opinions.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585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38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Q4. The school communicates clearly what they expect of parents.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2991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34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Q5. The school listens and responds to parents.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0026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809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Q6. The PEW is always available and is a good link between parents and teachers.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4508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812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Q7. School reports give me an accurate and helpful picture of my child’s progress.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511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080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Q8. It is easy for me to get information from school about anything I don’t understand.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5799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504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181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Parent Questionnaire Results</vt:lpstr>
      <vt:lpstr>Q1. I feel welcome in school.</vt:lpstr>
      <vt:lpstr>Q2. The school gives me guidance and support in helping my child learn and develop.</vt:lpstr>
      <vt:lpstr>Q3. I feel able to express my opinions.</vt:lpstr>
      <vt:lpstr>Q4. The school communicates clearly what they expect of parents.</vt:lpstr>
      <vt:lpstr>Q5. The school listens and responds to parents.</vt:lpstr>
      <vt:lpstr>Q6. The PEW is always available and is a good link between parents and teachers.</vt:lpstr>
      <vt:lpstr>Q7. School reports give me an accurate and helpful picture of my child’s progress.</vt:lpstr>
      <vt:lpstr>Q8. It is easy for me to get information from school about anything I don’t understand.</vt:lpstr>
      <vt:lpstr>Q9. I do not feel confident or comfortable in coming into school.</vt:lpstr>
      <vt:lpstr>Q10. It is difficult for me to get to school without transport.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Questionnaire Results</dc:title>
  <dc:creator>Administrator</dc:creator>
  <cp:lastModifiedBy>Administrator</cp:lastModifiedBy>
  <cp:revision>3</cp:revision>
  <dcterms:created xsi:type="dcterms:W3CDTF">2015-06-25T11:07:29Z</dcterms:created>
  <dcterms:modified xsi:type="dcterms:W3CDTF">2015-06-25T15:03:25Z</dcterms:modified>
</cp:coreProperties>
</file>