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15"/>
  </p:notesMasterIdLst>
  <p:sldIdLst>
    <p:sldId id="256" r:id="rId2"/>
    <p:sldId id="257" r:id="rId3"/>
    <p:sldId id="267" r:id="rId4"/>
    <p:sldId id="258" r:id="rId5"/>
    <p:sldId id="259" r:id="rId6"/>
    <p:sldId id="260" r:id="rId7"/>
    <p:sldId id="261" r:id="rId8"/>
    <p:sldId id="262" r:id="rId9"/>
    <p:sldId id="263" r:id="rId10"/>
    <p:sldId id="264" r:id="rId11"/>
    <p:sldId id="266" r:id="rId12"/>
    <p:sldId id="265"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5EB215-2A5F-411C-8BBC-FC906DAEC02B}" type="datetimeFigureOut">
              <a:rPr lang="en-GB" smtClean="0"/>
              <a:t>04/02/2019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BDD79-0022-4D51-9983-4F336B15F450}" type="slidenum">
              <a:rPr lang="en-GB" smtClean="0"/>
              <a:t>‹#›</a:t>
            </a:fld>
            <a:endParaRPr lang="en-GB"/>
          </a:p>
        </p:txBody>
      </p:sp>
    </p:spTree>
    <p:extLst>
      <p:ext uri="{BB962C8B-B14F-4D97-AF65-F5344CB8AC3E}">
        <p14:creationId xmlns:p14="http://schemas.microsoft.com/office/powerpoint/2010/main" val="334680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latin typeface="Times New Roman" panose="02020603050405020304" pitchFamily="18" charset="0"/>
              </a:rPr>
              <a:t>Teacher notes: </a:t>
            </a:r>
          </a:p>
          <a:p>
            <a:pPr marL="228600" indent="-228600">
              <a:buFont typeface="+mj-lt"/>
              <a:buAutoNum type="arabicPeriod"/>
              <a:defRPr/>
            </a:pPr>
            <a:r>
              <a:rPr lang="en-US" altLang="en-US" dirty="0" smtClean="0">
                <a:latin typeface="Times New Roman" panose="02020603050405020304" pitchFamily="18" charset="0"/>
              </a:rPr>
              <a:t>Give pupils time to talk to their partner to share ideas</a:t>
            </a:r>
          </a:p>
          <a:p>
            <a:pPr marL="228600" indent="-228600">
              <a:buFont typeface="+mj-lt"/>
              <a:buAutoNum type="arabicPeriod"/>
              <a:defRPr/>
            </a:pPr>
            <a:r>
              <a:rPr lang="en-US" altLang="en-US" dirty="0" smtClean="0">
                <a:latin typeface="Times New Roman" panose="02020603050405020304" pitchFamily="18" charset="0"/>
              </a:rPr>
              <a:t>Would they share the images on the slide? Why? How?</a:t>
            </a:r>
          </a:p>
          <a:p>
            <a:pPr marL="228600" indent="-228600">
              <a:buFont typeface="+mj-lt"/>
              <a:buAutoNum type="arabicPeriod"/>
              <a:defRPr/>
            </a:pPr>
            <a:r>
              <a:rPr lang="en-US" altLang="en-US" dirty="0" smtClean="0">
                <a:latin typeface="Times New Roman" panose="02020603050405020304" pitchFamily="18" charset="0"/>
              </a:rPr>
              <a:t>Which ones would they not want to share? Why?</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32DE4D-F45A-480F-A47A-AE531EAA4F6E}" type="slidenum">
              <a:rPr lang="en-GB" altLang="en-US" sz="1200" smtClean="0"/>
              <a:pPr/>
              <a:t>3</a:t>
            </a:fld>
            <a:endParaRPr lang="en-GB" altLang="en-US" sz="1200" smtClean="0"/>
          </a:p>
        </p:txBody>
      </p:sp>
    </p:spTree>
    <p:extLst>
      <p:ext uri="{BB962C8B-B14F-4D97-AF65-F5344CB8AC3E}">
        <p14:creationId xmlns:p14="http://schemas.microsoft.com/office/powerpoint/2010/main" val="1414842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06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3106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6180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43919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176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344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7577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43880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80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192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519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7489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999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168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3132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323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657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2/4/2019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8440937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fBjVZ16XM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BAw8M7eqL4U" TargetMode="External"/><Relationship Id="rId2" Type="http://schemas.openxmlformats.org/officeDocument/2006/relationships/hyperlink" Target="https://www.youtube.com/watch?v=cti8308y4VY"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youtube.com/watch?v=HJt9xW-2GX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z5qRzTOpOn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600" dirty="0" smtClean="0"/>
              <a:t>HOPES AND DREAMS</a:t>
            </a:r>
            <a:endParaRPr lang="en-GB" sz="6600" dirty="0"/>
          </a:p>
        </p:txBody>
      </p:sp>
      <p:sp>
        <p:nvSpPr>
          <p:cNvPr id="3" name="Subtitle 2"/>
          <p:cNvSpPr>
            <a:spLocks noGrp="1"/>
          </p:cNvSpPr>
          <p:nvPr>
            <p:ph type="subTitle" idx="1"/>
          </p:nvPr>
        </p:nvSpPr>
        <p:spPr/>
        <p:txBody>
          <a:bodyPr/>
          <a:lstStyle/>
          <a:p>
            <a:r>
              <a:rPr lang="en-GB" dirty="0" smtClean="0">
                <a:hlinkClick r:id="rId2"/>
              </a:rPr>
              <a:t>https</a:t>
            </a:r>
            <a:r>
              <a:rPr lang="en-GB" dirty="0" smtClean="0">
                <a:hlinkClick r:id="rId2"/>
              </a:rPr>
              <a:t>://www.youtube.com/watch?v=fBjVZ16XMng</a:t>
            </a:r>
            <a:endParaRPr lang="en-GB" dirty="0"/>
          </a:p>
        </p:txBody>
      </p:sp>
    </p:spTree>
    <p:extLst>
      <p:ext uri="{BB962C8B-B14F-4D97-AF65-F5344CB8AC3E}">
        <p14:creationId xmlns:p14="http://schemas.microsoft.com/office/powerpoint/2010/main" val="2393922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3"/>
          </p:nvPr>
        </p:nvSpPr>
        <p:spPr/>
        <p:txBody>
          <a:bodyPr>
            <a:normAutofit lnSpcReduction="10000"/>
          </a:bodyPr>
          <a:lstStyle/>
          <a:p>
            <a:r>
              <a:rPr lang="en-GB" sz="2800" dirty="0"/>
              <a:t>The story says that the tree knew that God’s love had changed everything.  We know that special Sunday was Easter day.  We see the symbol of the cross in lots of places round the world.  The cross reminds us that Jesus came alive again and to think of God.  </a:t>
            </a:r>
            <a:r>
              <a:rPr lang="en-GB" sz="2800" i="1" dirty="0"/>
              <a:t>(Show large cross). </a:t>
            </a:r>
            <a:r>
              <a:rPr lang="en-GB" sz="2800" dirty="0"/>
              <a:t> Have a think about where else you might see crosses.  They come in all kinds of shapes and sizes.</a:t>
            </a:r>
          </a:p>
          <a:p>
            <a:endParaRPr lang="en-GB" dirty="0"/>
          </a:p>
        </p:txBody>
      </p:sp>
      <p:pic>
        <p:nvPicPr>
          <p:cNvPr id="4" name="Picture 3"/>
          <p:cNvPicPr>
            <a:picLocks noChangeAspect="1"/>
          </p:cNvPicPr>
          <p:nvPr/>
        </p:nvPicPr>
        <p:blipFill>
          <a:blip r:embed="rId2"/>
          <a:stretch>
            <a:fillRect/>
          </a:stretch>
        </p:blipFill>
        <p:spPr>
          <a:xfrm>
            <a:off x="3866606" y="492680"/>
            <a:ext cx="4114800" cy="1847850"/>
          </a:xfrm>
          <a:prstGeom prst="rect">
            <a:avLst/>
          </a:prstGeom>
        </p:spPr>
      </p:pic>
    </p:spTree>
    <p:extLst>
      <p:ext uri="{BB962C8B-B14F-4D97-AF65-F5344CB8AC3E}">
        <p14:creationId xmlns:p14="http://schemas.microsoft.com/office/powerpoint/2010/main" val="3561156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3"/>
          </p:nvPr>
        </p:nvSpPr>
        <p:spPr/>
        <p:txBody>
          <a:bodyPr>
            <a:normAutofit fontScale="92500" lnSpcReduction="10000"/>
          </a:bodyPr>
          <a:lstStyle/>
          <a:p>
            <a:r>
              <a:rPr lang="en-GB" sz="2400" dirty="0"/>
              <a:t>In the story, each tree had a plan for its future, but it seemed that God had a different plan for them. Initially, God’s plan did not seem as exciting as their original plans, but, eventually, God used each one of them to play an important part in the life of Jesus, from his birth to his death.</a:t>
            </a:r>
            <a:br>
              <a:rPr lang="en-GB" sz="2400" dirty="0"/>
            </a:br>
            <a:r>
              <a:rPr lang="en-GB" sz="2400" dirty="0"/>
              <a:t/>
            </a:r>
            <a:br>
              <a:rPr lang="en-GB" sz="2400" dirty="0"/>
            </a:br>
            <a:r>
              <a:rPr lang="en-GB" sz="2400" dirty="0"/>
              <a:t>We all have hopes and dreams for our futures and that is a good thing. If appropriate, add that Christians believe, if they ask God, he will show them </a:t>
            </a:r>
            <a:r>
              <a:rPr lang="en-GB" sz="2400" i="1" dirty="0" smtClean="0"/>
              <a:t>his </a:t>
            </a:r>
            <a:r>
              <a:rPr lang="en-GB" sz="2400" dirty="0" smtClean="0"/>
              <a:t>plans </a:t>
            </a:r>
            <a:r>
              <a:rPr lang="en-GB" sz="2400" dirty="0"/>
              <a:t>for their future</a:t>
            </a:r>
            <a:r>
              <a:rPr lang="en-GB" sz="2400" b="1" dirty="0"/>
              <a:t>.</a:t>
            </a:r>
            <a:endParaRPr lang="en-GB" sz="2400" dirty="0"/>
          </a:p>
          <a:p>
            <a:endParaRPr lang="en-GB" dirty="0"/>
          </a:p>
        </p:txBody>
      </p:sp>
      <p:pic>
        <p:nvPicPr>
          <p:cNvPr id="4" name="Picture 3"/>
          <p:cNvPicPr>
            <a:picLocks noChangeAspect="1"/>
          </p:cNvPicPr>
          <p:nvPr/>
        </p:nvPicPr>
        <p:blipFill>
          <a:blip r:embed="rId2"/>
          <a:stretch>
            <a:fillRect/>
          </a:stretch>
        </p:blipFill>
        <p:spPr>
          <a:xfrm>
            <a:off x="3866606" y="492680"/>
            <a:ext cx="4114800" cy="1847850"/>
          </a:xfrm>
          <a:prstGeom prst="rect">
            <a:avLst/>
          </a:prstGeom>
        </p:spPr>
      </p:pic>
    </p:spTree>
    <p:extLst>
      <p:ext uri="{BB962C8B-B14F-4D97-AF65-F5344CB8AC3E}">
        <p14:creationId xmlns:p14="http://schemas.microsoft.com/office/powerpoint/2010/main" val="3889920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570203"/>
          </a:xfrm>
        </p:spPr>
        <p:txBody>
          <a:bodyPr>
            <a:normAutofit fontScale="90000"/>
          </a:bodyPr>
          <a:lstStyle/>
          <a:p>
            <a:r>
              <a:rPr lang="en-GB" dirty="0" smtClean="0"/>
              <a:t>prayer</a:t>
            </a:r>
            <a:endParaRPr lang="en-GB" dirty="0"/>
          </a:p>
        </p:txBody>
      </p:sp>
      <p:sp>
        <p:nvSpPr>
          <p:cNvPr id="3" name="Content Placeholder 2"/>
          <p:cNvSpPr>
            <a:spLocks noGrp="1"/>
          </p:cNvSpPr>
          <p:nvPr>
            <p:ph sz="quarter" idx="13"/>
          </p:nvPr>
        </p:nvSpPr>
        <p:spPr>
          <a:xfrm>
            <a:off x="913774" y="1293223"/>
            <a:ext cx="10363826" cy="5199017"/>
          </a:xfrm>
        </p:spPr>
        <p:txBody>
          <a:bodyPr>
            <a:normAutofit fontScale="92500" lnSpcReduction="10000"/>
          </a:bodyPr>
          <a:lstStyle/>
          <a:p>
            <a:pPr marL="0" indent="0">
              <a:buNone/>
            </a:pPr>
            <a:r>
              <a:rPr lang="en-GB" sz="3000" dirty="0" smtClean="0"/>
              <a:t>Dear </a:t>
            </a:r>
            <a:r>
              <a:rPr lang="en-GB" sz="3000" dirty="0"/>
              <a:t>God.  </a:t>
            </a:r>
            <a:endParaRPr lang="en-GB" sz="3000" dirty="0" smtClean="0"/>
          </a:p>
          <a:p>
            <a:pPr marL="0" indent="0">
              <a:buNone/>
            </a:pPr>
            <a:r>
              <a:rPr lang="en-GB" sz="3000" dirty="0" smtClean="0"/>
              <a:t>Help </a:t>
            </a:r>
            <a:r>
              <a:rPr lang="en-GB" sz="3000" dirty="0"/>
              <a:t>us to follow the example of the three trees, to understand that we don’t have to be the best in order to do our best for other people.  We don’t have to look impressive or grand in order to show kindness.   The trees were made into simple </a:t>
            </a:r>
            <a:r>
              <a:rPr lang="en-GB" sz="3000" dirty="0" smtClean="0"/>
              <a:t>things </a:t>
            </a:r>
            <a:r>
              <a:rPr lang="en-GB" sz="3000" dirty="0"/>
              <a:t>and they were not grand or </a:t>
            </a:r>
            <a:r>
              <a:rPr lang="en-GB" sz="3000" dirty="0" smtClean="0"/>
              <a:t>impressive but had a great purpose </a:t>
            </a:r>
          </a:p>
          <a:p>
            <a:pPr marL="0" indent="0">
              <a:buNone/>
            </a:pPr>
            <a:r>
              <a:rPr lang="en-GB" sz="3000" dirty="0" smtClean="0"/>
              <a:t>Help </a:t>
            </a:r>
            <a:r>
              <a:rPr lang="en-GB" sz="3000" dirty="0"/>
              <a:t>us to remember that </a:t>
            </a:r>
            <a:r>
              <a:rPr lang="en-GB" sz="3000" dirty="0" smtClean="0"/>
              <a:t>we have dreams for ourselves and whatever we become GOD WILL GUIDE US.  </a:t>
            </a:r>
          </a:p>
          <a:p>
            <a:pPr marL="0" indent="0">
              <a:buNone/>
            </a:pPr>
            <a:r>
              <a:rPr lang="en-GB" sz="3000" dirty="0" smtClean="0"/>
              <a:t>Amen</a:t>
            </a:r>
            <a:r>
              <a:rPr lang="en-GB" sz="3000" dirty="0"/>
              <a:t>. </a:t>
            </a:r>
          </a:p>
          <a:p>
            <a:endParaRPr lang="en-GB" sz="3000" dirty="0" smtClean="0"/>
          </a:p>
          <a:p>
            <a:endParaRPr lang="en-GB" dirty="0"/>
          </a:p>
        </p:txBody>
      </p:sp>
    </p:spTree>
    <p:extLst>
      <p:ext uri="{BB962C8B-B14F-4D97-AF65-F5344CB8AC3E}">
        <p14:creationId xmlns:p14="http://schemas.microsoft.com/office/powerpoint/2010/main" val="3472375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215" y="5156717"/>
            <a:ext cx="10364451" cy="1596177"/>
          </a:xfrm>
        </p:spPr>
        <p:txBody>
          <a:bodyPr/>
          <a:lstStyle/>
          <a:p>
            <a:r>
              <a:rPr lang="en-GB" dirty="0" smtClean="0">
                <a:hlinkClick r:id="rId2"/>
              </a:rPr>
              <a:t>https://www.youtube.com/watch?v=cti8308y4VY</a:t>
            </a:r>
            <a:endParaRPr lang="en-GB" dirty="0"/>
          </a:p>
        </p:txBody>
      </p:sp>
      <p:sp>
        <p:nvSpPr>
          <p:cNvPr id="3" name="Content Placeholder 2"/>
          <p:cNvSpPr>
            <a:spLocks noGrp="1"/>
          </p:cNvSpPr>
          <p:nvPr>
            <p:ph sz="quarter" idx="13"/>
          </p:nvPr>
        </p:nvSpPr>
        <p:spPr/>
        <p:txBody>
          <a:bodyPr>
            <a:normAutofit/>
          </a:bodyPr>
          <a:lstStyle/>
          <a:p>
            <a:pPr marL="0" indent="0">
              <a:buNone/>
            </a:pPr>
            <a:endParaRPr lang="en-GB" sz="2800" dirty="0" smtClean="0">
              <a:hlinkClick r:id="rId3"/>
            </a:endParaRPr>
          </a:p>
          <a:p>
            <a:pPr marL="0" indent="0">
              <a:buNone/>
            </a:pPr>
            <a:endParaRPr lang="en-GB" sz="2800" dirty="0">
              <a:hlinkClick r:id="rId3"/>
            </a:endParaRPr>
          </a:p>
          <a:p>
            <a:pPr marL="0" indent="0">
              <a:buNone/>
            </a:pPr>
            <a:endParaRPr lang="en-GB" sz="2800" dirty="0" smtClean="0">
              <a:hlinkClick r:id="rId3"/>
            </a:endParaRPr>
          </a:p>
          <a:p>
            <a:pPr marL="0" indent="0">
              <a:buNone/>
            </a:pPr>
            <a:endParaRPr lang="en-GB" sz="2800" dirty="0">
              <a:hlinkClick r:id="rId4"/>
            </a:endParaRPr>
          </a:p>
          <a:p>
            <a:pPr marL="0" indent="0">
              <a:buNone/>
            </a:pPr>
            <a:endParaRPr lang="en-GB" sz="2800" dirty="0" smtClean="0">
              <a:hlinkClick r:id="rId4"/>
            </a:endParaRPr>
          </a:p>
        </p:txBody>
      </p:sp>
      <p:pic>
        <p:nvPicPr>
          <p:cNvPr id="11266" name="Picture 2" descr="Image result for dream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0057" y="514014"/>
            <a:ext cx="8438605" cy="4386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375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WhAT</a:t>
            </a:r>
            <a:r>
              <a:rPr lang="en-GB" dirty="0" smtClean="0"/>
              <a:t> ARE YOUR HOPES AND DREAMS</a:t>
            </a:r>
            <a:endParaRPr lang="en-GB" dirty="0"/>
          </a:p>
        </p:txBody>
      </p:sp>
      <p:sp>
        <p:nvSpPr>
          <p:cNvPr id="3" name="Content Placeholder 2"/>
          <p:cNvSpPr>
            <a:spLocks noGrp="1"/>
          </p:cNvSpPr>
          <p:nvPr>
            <p:ph sz="quarter" idx="13"/>
          </p:nvPr>
        </p:nvSpPr>
        <p:spPr/>
        <p:txBody>
          <a:bodyPr/>
          <a:lstStyle/>
          <a:p>
            <a:pPr marL="0" indent="0" algn="ctr">
              <a:buNone/>
            </a:pPr>
            <a:r>
              <a:rPr lang="en-GB" sz="2800" dirty="0" smtClean="0"/>
              <a:t>What are your dreams for the future?</a:t>
            </a:r>
          </a:p>
          <a:p>
            <a:pPr marL="0" indent="0">
              <a:buNone/>
            </a:pPr>
            <a:endParaRPr lang="en-GB" dirty="0"/>
          </a:p>
        </p:txBody>
      </p:sp>
      <p:pic>
        <p:nvPicPr>
          <p:cNvPr id="4098" name="Picture 2" descr="Image result for dre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5164" y="3160254"/>
            <a:ext cx="5161007" cy="300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200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847850" y="333375"/>
            <a:ext cx="7448550" cy="1143000"/>
          </a:xfrm>
        </p:spPr>
        <p:txBody>
          <a:bodyPr>
            <a:normAutofit fontScale="90000"/>
          </a:bodyPr>
          <a:lstStyle/>
          <a:p>
            <a:r>
              <a:rPr lang="en-GB" altLang="en-US" sz="3200">
                <a:solidFill>
                  <a:srgbClr val="0070C0"/>
                </a:solidFill>
                <a:latin typeface="Arial" panose="020B0604020202020204" pitchFamily="34" charset="0"/>
                <a:cs typeface="Arial" panose="020B0604020202020204" pitchFamily="34" charset="0"/>
              </a:rPr>
              <a:t>What do you hope to do when you </a:t>
            </a:r>
            <a:br>
              <a:rPr lang="en-GB" altLang="en-US" sz="3200">
                <a:solidFill>
                  <a:srgbClr val="0070C0"/>
                </a:solidFill>
                <a:latin typeface="Arial" panose="020B0604020202020204" pitchFamily="34" charset="0"/>
                <a:cs typeface="Arial" panose="020B0604020202020204" pitchFamily="34" charset="0"/>
              </a:rPr>
            </a:br>
            <a:r>
              <a:rPr lang="en-GB" altLang="en-US" sz="3200">
                <a:solidFill>
                  <a:srgbClr val="0070C0"/>
                </a:solidFill>
                <a:latin typeface="Arial" panose="020B0604020202020204" pitchFamily="34" charset="0"/>
                <a:cs typeface="Arial" panose="020B0604020202020204" pitchFamily="34" charset="0"/>
              </a:rPr>
              <a:t>grow up?</a:t>
            </a:r>
          </a:p>
        </p:txBody>
      </p:sp>
      <p:pic>
        <p:nvPicPr>
          <p:cNvPr id="1638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844676"/>
            <a:ext cx="1836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9964" y="2457450"/>
            <a:ext cx="1641475"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15263" y="4797425"/>
            <a:ext cx="22923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91064" y="2206626"/>
            <a:ext cx="176212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75276" y="3716339"/>
            <a:ext cx="1433513"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28864" y="4581526"/>
            <a:ext cx="2039937"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26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5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391"/>
                                        </p:tgtEl>
                                        <p:attrNameLst>
                                          <p:attrName>style.visibility</p:attrName>
                                        </p:attrNameLst>
                                      </p:cBhvr>
                                      <p:to>
                                        <p:strVal val="visible"/>
                                      </p:to>
                                    </p:set>
                                    <p:animEffect transition="in" filter="fade">
                                      <p:cBhvr>
                                        <p:cTn id="12" dur="500"/>
                                        <p:tgtEl>
                                          <p:spTgt spid="163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fade">
                                      <p:cBhvr>
                                        <p:cTn id="17" dur="500"/>
                                        <p:tgtEl>
                                          <p:spTgt spid="163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6392"/>
                                        </p:tgtEl>
                                        <p:attrNameLst>
                                          <p:attrName>style.visibility</p:attrName>
                                        </p:attrNameLst>
                                      </p:cBhvr>
                                      <p:to>
                                        <p:strVal val="visible"/>
                                      </p:to>
                                    </p:set>
                                    <p:animEffect transition="in" filter="fade">
                                      <p:cBhvr>
                                        <p:cTn id="27" dur="500"/>
                                        <p:tgtEl>
                                          <p:spTgt spid="1639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6390"/>
                                        </p:tgtEl>
                                        <p:attrNameLst>
                                          <p:attrName>style.visibility</p:attrName>
                                        </p:attrNameLst>
                                      </p:cBhvr>
                                      <p:to>
                                        <p:strVal val="visible"/>
                                      </p:to>
                                    </p:set>
                                    <p:animEffect transition="in" filter="fade">
                                      <p:cBhvr>
                                        <p:cTn id="32"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001277"/>
          </a:xfrm>
        </p:spPr>
        <p:txBody>
          <a:bodyPr/>
          <a:lstStyle/>
          <a:p>
            <a:r>
              <a:rPr lang="en-GB" dirty="0" smtClean="0"/>
              <a:t>The three trees</a:t>
            </a:r>
            <a:endParaRPr lang="en-GB" dirty="0"/>
          </a:p>
        </p:txBody>
      </p:sp>
      <p:sp>
        <p:nvSpPr>
          <p:cNvPr id="3" name="Content Placeholder 2"/>
          <p:cNvSpPr>
            <a:spLocks noGrp="1"/>
          </p:cNvSpPr>
          <p:nvPr>
            <p:ph sz="quarter" idx="13"/>
          </p:nvPr>
        </p:nvSpPr>
        <p:spPr>
          <a:xfrm>
            <a:off x="913774" y="1436914"/>
            <a:ext cx="10363826" cy="4585063"/>
          </a:xfrm>
        </p:spPr>
        <p:txBody>
          <a:bodyPr>
            <a:normAutofit fontScale="85000" lnSpcReduction="20000"/>
          </a:bodyPr>
          <a:lstStyle/>
          <a:p>
            <a:endParaRPr lang="en-GB" dirty="0" smtClean="0">
              <a:hlinkClick r:id="rId2"/>
            </a:endParaRPr>
          </a:p>
          <a:p>
            <a:r>
              <a:rPr lang="en-GB" sz="3000" dirty="0">
                <a:effectLst/>
              </a:rPr>
              <a:t>the story today is a traditional folk tale about three trees that had plans and dreams about their </a:t>
            </a:r>
            <a:r>
              <a:rPr lang="en-GB" sz="3000" dirty="0" smtClean="0">
                <a:effectLst/>
              </a:rPr>
              <a:t>future</a:t>
            </a:r>
            <a:r>
              <a:rPr lang="en-GB" dirty="0" smtClean="0">
                <a:effectLst/>
              </a:rPr>
              <a:t>.</a:t>
            </a:r>
            <a:endParaRPr lang="en-GB" dirty="0" smtClean="0">
              <a:hlinkClick r:id="rId2"/>
            </a:endParaRPr>
          </a:p>
          <a:p>
            <a:endParaRPr lang="en-GB" dirty="0">
              <a:hlinkClick r:id="rId2"/>
            </a:endParaRPr>
          </a:p>
          <a:p>
            <a:endParaRPr lang="en-GB" dirty="0" smtClean="0">
              <a:hlinkClick r:id="rId2"/>
            </a:endParaRPr>
          </a:p>
          <a:p>
            <a:endParaRPr lang="en-GB" dirty="0" smtClean="0">
              <a:hlinkClick r:id="rId2"/>
            </a:endParaRPr>
          </a:p>
          <a:p>
            <a:endParaRPr lang="en-GB" dirty="0">
              <a:hlinkClick r:id="rId2"/>
            </a:endParaRPr>
          </a:p>
          <a:p>
            <a:endParaRPr lang="en-GB" dirty="0" smtClean="0">
              <a:hlinkClick r:id="rId2"/>
            </a:endParaRPr>
          </a:p>
          <a:p>
            <a:endParaRPr lang="en-GB" dirty="0" smtClean="0">
              <a:hlinkClick r:id="rId2"/>
            </a:endParaRPr>
          </a:p>
          <a:p>
            <a:pPr algn="ctr"/>
            <a:endParaRPr lang="en-GB" dirty="0" smtClean="0">
              <a:hlinkClick r:id="rId2"/>
            </a:endParaRPr>
          </a:p>
          <a:p>
            <a:pPr algn="ctr"/>
            <a:r>
              <a:rPr lang="en-GB" sz="3300" dirty="0" smtClean="0">
                <a:hlinkClick r:id="rId2"/>
              </a:rPr>
              <a:t>https://www.youtube.com/watch?v=z5qRzTOpOnk</a:t>
            </a:r>
            <a:endParaRPr lang="en-GB" sz="3300" dirty="0"/>
          </a:p>
        </p:txBody>
      </p:sp>
      <p:pic>
        <p:nvPicPr>
          <p:cNvPr id="4" name="Picture 3"/>
          <p:cNvPicPr>
            <a:picLocks noChangeAspect="1"/>
          </p:cNvPicPr>
          <p:nvPr/>
        </p:nvPicPr>
        <p:blipFill>
          <a:blip r:embed="rId3"/>
          <a:stretch>
            <a:fillRect/>
          </a:stretch>
        </p:blipFill>
        <p:spPr>
          <a:xfrm>
            <a:off x="3360965" y="2735579"/>
            <a:ext cx="5456464" cy="2750821"/>
          </a:xfrm>
          <a:prstGeom prst="rect">
            <a:avLst/>
          </a:prstGeom>
        </p:spPr>
      </p:pic>
    </p:spTree>
    <p:extLst>
      <p:ext uri="{BB962C8B-B14F-4D97-AF65-F5344CB8AC3E}">
        <p14:creationId xmlns:p14="http://schemas.microsoft.com/office/powerpoint/2010/main" val="2217350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TO THINK </a:t>
            </a:r>
            <a:endParaRPr lang="en-GB" dirty="0"/>
          </a:p>
        </p:txBody>
      </p:sp>
      <p:sp>
        <p:nvSpPr>
          <p:cNvPr id="3" name="Content Placeholder 2"/>
          <p:cNvSpPr>
            <a:spLocks noGrp="1"/>
          </p:cNvSpPr>
          <p:nvPr>
            <p:ph sz="quarter" idx="13"/>
          </p:nvPr>
        </p:nvSpPr>
        <p:spPr/>
        <p:txBody>
          <a:bodyPr>
            <a:normAutofit/>
          </a:bodyPr>
          <a:lstStyle/>
          <a:p>
            <a:pPr algn="ctr"/>
            <a:r>
              <a:rPr lang="en-GB" sz="2800" dirty="0">
                <a:effectLst/>
              </a:rPr>
              <a:t>Think about our story. All three trees started off living very ordinary lives.  The first two wanted to be made into grand and impressive objects.  But it turned out that they all ended up being made into very simple objects which played a very important part in the life and death of someone very special and extraordinary. </a:t>
            </a:r>
            <a:endParaRPr lang="en-GB" sz="2800" dirty="0"/>
          </a:p>
        </p:txBody>
      </p:sp>
      <p:pic>
        <p:nvPicPr>
          <p:cNvPr id="6" name="Picture 5"/>
          <p:cNvPicPr>
            <a:picLocks noChangeAspect="1"/>
          </p:cNvPicPr>
          <p:nvPr/>
        </p:nvPicPr>
        <p:blipFill>
          <a:blip r:embed="rId2"/>
          <a:stretch>
            <a:fillRect/>
          </a:stretch>
        </p:blipFill>
        <p:spPr>
          <a:xfrm>
            <a:off x="1245599" y="552730"/>
            <a:ext cx="3143250" cy="1457325"/>
          </a:xfrm>
          <a:prstGeom prst="rect">
            <a:avLst/>
          </a:prstGeom>
        </p:spPr>
      </p:pic>
    </p:spTree>
    <p:extLst>
      <p:ext uri="{BB962C8B-B14F-4D97-AF65-F5344CB8AC3E}">
        <p14:creationId xmlns:p14="http://schemas.microsoft.com/office/powerpoint/2010/main" val="2788435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Question and answer</a:t>
            </a:r>
            <a:endParaRPr lang="en-GB" dirty="0"/>
          </a:p>
        </p:txBody>
      </p:sp>
      <p:sp>
        <p:nvSpPr>
          <p:cNvPr id="3" name="Content Placeholder 2"/>
          <p:cNvSpPr>
            <a:spLocks noGrp="1"/>
          </p:cNvSpPr>
          <p:nvPr>
            <p:ph sz="quarter" idx="13"/>
          </p:nvPr>
        </p:nvSpPr>
        <p:spPr/>
        <p:txBody>
          <a:bodyPr>
            <a:normAutofit/>
          </a:bodyPr>
          <a:lstStyle/>
          <a:p>
            <a:r>
              <a:rPr lang="en-GB" sz="3200" dirty="0">
                <a:effectLst/>
              </a:rPr>
              <a:t>Who could that person be? </a:t>
            </a:r>
            <a:endParaRPr lang="en-GB" sz="3200" dirty="0" smtClean="0">
              <a:effectLst/>
            </a:endParaRPr>
          </a:p>
          <a:p>
            <a:r>
              <a:rPr lang="en-GB" sz="3200" dirty="0" smtClean="0">
                <a:effectLst/>
              </a:rPr>
              <a:t>Can </a:t>
            </a:r>
            <a:r>
              <a:rPr lang="en-GB" sz="3200" dirty="0">
                <a:effectLst/>
              </a:rPr>
              <a:t>you remember what the first tree was made into? </a:t>
            </a:r>
            <a:endParaRPr lang="en-GB" sz="3200" dirty="0" smtClean="0">
              <a:effectLst/>
            </a:endParaRPr>
          </a:p>
          <a:p>
            <a:r>
              <a:rPr lang="en-GB" sz="3200" dirty="0" smtClean="0">
                <a:effectLst/>
              </a:rPr>
              <a:t>What </a:t>
            </a:r>
            <a:r>
              <a:rPr lang="en-GB" sz="3200" dirty="0">
                <a:effectLst/>
              </a:rPr>
              <a:t>happened to the second tree? </a:t>
            </a:r>
            <a:endParaRPr lang="en-GB" sz="3200" i="1" dirty="0">
              <a:effectLst/>
            </a:endParaRPr>
          </a:p>
          <a:p>
            <a:r>
              <a:rPr lang="en-GB" sz="3200" dirty="0" smtClean="0">
                <a:effectLst/>
              </a:rPr>
              <a:t>What </a:t>
            </a:r>
            <a:r>
              <a:rPr lang="en-GB" sz="3200" dirty="0">
                <a:effectLst/>
              </a:rPr>
              <a:t>became of the third tree?  </a:t>
            </a:r>
            <a:endParaRPr lang="en-GB" sz="3200" dirty="0"/>
          </a:p>
        </p:txBody>
      </p:sp>
      <p:pic>
        <p:nvPicPr>
          <p:cNvPr id="4" name="Picture 3"/>
          <p:cNvPicPr>
            <a:picLocks noChangeAspect="1"/>
          </p:cNvPicPr>
          <p:nvPr/>
        </p:nvPicPr>
        <p:blipFill>
          <a:blip r:embed="rId2"/>
          <a:stretch>
            <a:fillRect/>
          </a:stretch>
        </p:blipFill>
        <p:spPr>
          <a:xfrm>
            <a:off x="736148" y="687942"/>
            <a:ext cx="3143250" cy="1457325"/>
          </a:xfrm>
          <a:prstGeom prst="rect">
            <a:avLst/>
          </a:prstGeom>
        </p:spPr>
      </p:pic>
    </p:spTree>
    <p:extLst>
      <p:ext uri="{BB962C8B-B14F-4D97-AF65-F5344CB8AC3E}">
        <p14:creationId xmlns:p14="http://schemas.microsoft.com/office/powerpoint/2010/main" val="3185998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a:t>
            </a:r>
            <a:endParaRPr lang="en-GB" dirty="0"/>
          </a:p>
        </p:txBody>
      </p:sp>
      <p:sp>
        <p:nvSpPr>
          <p:cNvPr id="3" name="Content Placeholder 2"/>
          <p:cNvSpPr>
            <a:spLocks noGrp="1"/>
          </p:cNvSpPr>
          <p:nvPr>
            <p:ph sz="quarter" idx="13"/>
          </p:nvPr>
        </p:nvSpPr>
        <p:spPr>
          <a:xfrm>
            <a:off x="535577" y="2367092"/>
            <a:ext cx="10742023" cy="3424107"/>
          </a:xfrm>
        </p:spPr>
        <p:txBody>
          <a:bodyPr>
            <a:normAutofit/>
          </a:bodyPr>
          <a:lstStyle/>
          <a:p>
            <a:r>
              <a:rPr lang="en-GB" sz="3000" dirty="0">
                <a:effectLst/>
              </a:rPr>
              <a:t>The first tree, the animal’s </a:t>
            </a:r>
            <a:r>
              <a:rPr lang="en-GB" sz="3000" dirty="0" err="1">
                <a:effectLst/>
              </a:rPr>
              <a:t>feedbox</a:t>
            </a:r>
            <a:r>
              <a:rPr lang="en-GB" sz="3000" dirty="0">
                <a:effectLst/>
              </a:rPr>
              <a:t> or manger,  realised that it was holding the greatest treasure in the world and of course that treasure was the baby Jesus. </a:t>
            </a:r>
            <a:endParaRPr lang="en-GB" sz="3000" dirty="0"/>
          </a:p>
        </p:txBody>
      </p:sp>
      <p:pic>
        <p:nvPicPr>
          <p:cNvPr id="6" name="Picture 5"/>
          <p:cNvPicPr>
            <a:picLocks noChangeAspect="1"/>
          </p:cNvPicPr>
          <p:nvPr/>
        </p:nvPicPr>
        <p:blipFill>
          <a:blip r:embed="rId2"/>
          <a:stretch>
            <a:fillRect/>
          </a:stretch>
        </p:blipFill>
        <p:spPr>
          <a:xfrm>
            <a:off x="4596900" y="4200522"/>
            <a:ext cx="2619375" cy="1743075"/>
          </a:xfrm>
          <a:prstGeom prst="rect">
            <a:avLst/>
          </a:prstGeom>
        </p:spPr>
      </p:pic>
      <p:pic>
        <p:nvPicPr>
          <p:cNvPr id="7" name="Picture 6"/>
          <p:cNvPicPr>
            <a:picLocks noChangeAspect="1"/>
          </p:cNvPicPr>
          <p:nvPr/>
        </p:nvPicPr>
        <p:blipFill>
          <a:blip r:embed="rId3"/>
          <a:stretch>
            <a:fillRect/>
          </a:stretch>
        </p:blipFill>
        <p:spPr>
          <a:xfrm>
            <a:off x="3866606" y="492680"/>
            <a:ext cx="4114800" cy="1847850"/>
          </a:xfrm>
          <a:prstGeom prst="rect">
            <a:avLst/>
          </a:prstGeom>
        </p:spPr>
      </p:pic>
    </p:spTree>
    <p:extLst>
      <p:ext uri="{BB962C8B-B14F-4D97-AF65-F5344CB8AC3E}">
        <p14:creationId xmlns:p14="http://schemas.microsoft.com/office/powerpoint/2010/main" val="54363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3"/>
          </p:nvPr>
        </p:nvSpPr>
        <p:spPr/>
        <p:txBody>
          <a:bodyPr>
            <a:normAutofit/>
          </a:bodyPr>
          <a:lstStyle/>
          <a:p>
            <a:r>
              <a:rPr lang="en-GB" sz="3200" dirty="0">
                <a:effectLst/>
              </a:rPr>
              <a:t>The second tree, the little boat, knew it was carrying the King of heaven and earth and of course that king was Jesus when he was a man.</a:t>
            </a:r>
            <a:endParaRPr lang="en-GB" sz="3200" dirty="0"/>
          </a:p>
        </p:txBody>
      </p:sp>
      <p:pic>
        <p:nvPicPr>
          <p:cNvPr id="5" name="Picture 4"/>
          <p:cNvPicPr>
            <a:picLocks noChangeAspect="1"/>
          </p:cNvPicPr>
          <p:nvPr/>
        </p:nvPicPr>
        <p:blipFill>
          <a:blip r:embed="rId2"/>
          <a:stretch>
            <a:fillRect/>
          </a:stretch>
        </p:blipFill>
        <p:spPr>
          <a:xfrm>
            <a:off x="3861326" y="4161875"/>
            <a:ext cx="4468721" cy="2466619"/>
          </a:xfrm>
          <a:prstGeom prst="rect">
            <a:avLst/>
          </a:prstGeom>
        </p:spPr>
      </p:pic>
      <p:pic>
        <p:nvPicPr>
          <p:cNvPr id="6" name="Picture 5"/>
          <p:cNvPicPr>
            <a:picLocks noChangeAspect="1"/>
          </p:cNvPicPr>
          <p:nvPr/>
        </p:nvPicPr>
        <p:blipFill>
          <a:blip r:embed="rId3"/>
          <a:stretch>
            <a:fillRect/>
          </a:stretch>
        </p:blipFill>
        <p:spPr>
          <a:xfrm>
            <a:off x="3866606" y="492680"/>
            <a:ext cx="4114800" cy="1847850"/>
          </a:xfrm>
          <a:prstGeom prst="rect">
            <a:avLst/>
          </a:prstGeom>
        </p:spPr>
      </p:pic>
    </p:spTree>
    <p:extLst>
      <p:ext uri="{BB962C8B-B14F-4D97-AF65-F5344CB8AC3E}">
        <p14:creationId xmlns:p14="http://schemas.microsoft.com/office/powerpoint/2010/main" val="320062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66960" y="183117"/>
            <a:ext cx="1847850" cy="2466975"/>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3"/>
          </p:nvPr>
        </p:nvSpPr>
        <p:spPr>
          <a:xfrm>
            <a:off x="913774" y="2367092"/>
            <a:ext cx="10363826" cy="3994519"/>
          </a:xfrm>
        </p:spPr>
        <p:txBody>
          <a:bodyPr>
            <a:noAutofit/>
          </a:bodyPr>
          <a:lstStyle/>
          <a:p>
            <a:r>
              <a:rPr lang="en-GB" sz="2800" dirty="0">
                <a:effectLst/>
              </a:rPr>
              <a:t>Now let’s think about the third tree which was made into a cross.  That tree felt ugly, harsh and cruel on Friday when Jesus died on it, but something amazing and extraordinary happened to Jesus on the Sunday morning, when the sun rose. </a:t>
            </a:r>
            <a:endParaRPr lang="en-GB" sz="2800" dirty="0" smtClean="0">
              <a:effectLst/>
            </a:endParaRPr>
          </a:p>
          <a:p>
            <a:r>
              <a:rPr lang="en-GB" sz="2800" dirty="0" smtClean="0">
                <a:effectLst/>
              </a:rPr>
              <a:t>I </a:t>
            </a:r>
            <a:r>
              <a:rPr lang="en-GB" sz="2800" dirty="0">
                <a:effectLst/>
              </a:rPr>
              <a:t>wonder who can tell me what that amazing event was?</a:t>
            </a:r>
            <a:endParaRPr lang="en-GB" sz="2800" dirty="0"/>
          </a:p>
          <a:p>
            <a:r>
              <a:rPr lang="en-GB" sz="2800" dirty="0"/>
              <a:t>If you were that tree, how would you feel? </a:t>
            </a:r>
          </a:p>
        </p:txBody>
      </p:sp>
      <p:pic>
        <p:nvPicPr>
          <p:cNvPr id="6" name="Picture 5"/>
          <p:cNvPicPr>
            <a:picLocks noChangeAspect="1"/>
          </p:cNvPicPr>
          <p:nvPr/>
        </p:nvPicPr>
        <p:blipFill>
          <a:blip r:embed="rId3"/>
          <a:stretch>
            <a:fillRect/>
          </a:stretch>
        </p:blipFill>
        <p:spPr>
          <a:xfrm>
            <a:off x="3866606" y="492680"/>
            <a:ext cx="4114800" cy="1847850"/>
          </a:xfrm>
          <a:prstGeom prst="rect">
            <a:avLst/>
          </a:prstGeom>
        </p:spPr>
      </p:pic>
    </p:spTree>
    <p:extLst>
      <p:ext uri="{BB962C8B-B14F-4D97-AF65-F5344CB8AC3E}">
        <p14:creationId xmlns:p14="http://schemas.microsoft.com/office/powerpoint/2010/main" val="88913446"/>
      </p:ext>
    </p:extLst>
  </p:cSld>
  <p:clrMapOvr>
    <a:masterClrMapping/>
  </p:clrMapOvr>
</p:sld>
</file>

<file path=ppt/theme/theme1.xml><?xml version="1.0" encoding="utf-8"?>
<a:theme xmlns:a="http://schemas.openxmlformats.org/drawingml/2006/main" name="Droplet">
  <a:themeElements>
    <a:clrScheme name="Custom 1">
      <a:dk1>
        <a:sysClr val="windowText" lastClr="000000"/>
      </a:dk1>
      <a:lt1>
        <a:sysClr val="window" lastClr="FFFFFF"/>
      </a:lt1>
      <a:dk2>
        <a:srgbClr val="27537E"/>
      </a:dk2>
      <a:lt2>
        <a:srgbClr val="AABED7"/>
      </a:lt2>
      <a:accent1>
        <a:srgbClr val="E34B7A"/>
      </a:accent1>
      <a:accent2>
        <a:srgbClr val="27537E"/>
      </a:accent2>
      <a:accent3>
        <a:srgbClr val="6953B7"/>
      </a:accent3>
      <a:accent4>
        <a:srgbClr val="AC339A"/>
      </a:accent4>
      <a:accent5>
        <a:srgbClr val="27537E"/>
      </a:accent5>
      <a:accent6>
        <a:srgbClr val="27537E"/>
      </a:accent6>
      <a:hlink>
        <a:srgbClr val="27537E"/>
      </a:hlink>
      <a:folHlink>
        <a:srgbClr val="27537E"/>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71</TotalTime>
  <Words>564</Words>
  <Application>Microsoft Office PowerPoint</Application>
  <PresentationFormat>Widescreen</PresentationFormat>
  <Paragraphs>45</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Tw Cen MT</vt:lpstr>
      <vt:lpstr>Droplet</vt:lpstr>
      <vt:lpstr>HOPES AND DREAMS</vt:lpstr>
      <vt:lpstr>WhAT ARE YOUR HOPES AND DREAMS</vt:lpstr>
      <vt:lpstr>What do you hope to do when you  grow up?</vt:lpstr>
      <vt:lpstr>The three trees</vt:lpstr>
      <vt:lpstr>TIME TO THINK </vt:lpstr>
      <vt:lpstr>           Question and answer</vt:lpstr>
      <vt:lpstr>Reflect</vt:lpstr>
      <vt:lpstr>PowerPoint Presentation</vt:lpstr>
      <vt:lpstr>PowerPoint Presentation</vt:lpstr>
      <vt:lpstr>PowerPoint Presentation</vt:lpstr>
      <vt:lpstr>PowerPoint Presentation</vt:lpstr>
      <vt:lpstr>prayer</vt:lpstr>
      <vt:lpstr>https://www.youtube.com/watch?v=cti8308y4VY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HOPES AND DREAMS</dc:title>
  <dc:creator>Diane Smith</dc:creator>
  <cp:lastModifiedBy>Diane Smith</cp:lastModifiedBy>
  <cp:revision>11</cp:revision>
  <dcterms:created xsi:type="dcterms:W3CDTF">2019-02-03T16:59:27Z</dcterms:created>
  <dcterms:modified xsi:type="dcterms:W3CDTF">2019-02-04T07:59:05Z</dcterms:modified>
</cp:coreProperties>
</file>