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6" r:id="rId3"/>
    <p:sldId id="283" r:id="rId4"/>
    <p:sldId id="268" r:id="rId5"/>
    <p:sldId id="269" r:id="rId6"/>
    <p:sldId id="295" r:id="rId7"/>
    <p:sldId id="296" r:id="rId8"/>
    <p:sldId id="271" r:id="rId9"/>
    <p:sldId id="270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11" r:id="rId22"/>
    <p:sldId id="308" r:id="rId23"/>
    <p:sldId id="309" r:id="rId24"/>
    <p:sldId id="312" r:id="rId25"/>
    <p:sldId id="314" r:id="rId26"/>
    <p:sldId id="315" r:id="rId27"/>
    <p:sldId id="317" r:id="rId28"/>
    <p:sldId id="318" r:id="rId29"/>
    <p:sldId id="316" r:id="rId30"/>
    <p:sldId id="319" r:id="rId3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omi Kennedy" initials="NK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30"/>
    <a:srgbClr val="FFF14F"/>
    <a:srgbClr val="F29049"/>
    <a:srgbClr val="E34597"/>
    <a:srgbClr val="E7403F"/>
    <a:srgbClr val="67C4BB"/>
    <a:srgbClr val="F1613F"/>
    <a:srgbClr val="2D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7" autoAdjust="0"/>
    <p:restoredTop sz="90360" autoAdjust="0"/>
  </p:normalViewPr>
  <p:slideViewPr>
    <p:cSldViewPr snapToGrid="0" snapToObjects="1">
      <p:cViewPr varScale="1">
        <p:scale>
          <a:sx n="66" d="100"/>
          <a:sy n="66" d="100"/>
        </p:scale>
        <p:origin x="13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96894-89CC-40B1-BD23-4197015013B0}" type="datetimeFigureOut">
              <a:rPr lang="en-GB" smtClean="0"/>
              <a:t>26/11/2020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5B3CF-B35C-49DB-991D-98AE985C3A5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009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C0B31-D2F4-4D5C-9F85-E63F351D1766}" type="datetimeFigureOut">
              <a:rPr lang="en-GB" smtClean="0"/>
              <a:t>26/11/2020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7A1FC-8B97-4B52-8B37-0008CC7F09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313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.org.uk/photo/223422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reativecommons.org/licenses/by-sa/2.0/" TargetMode="External"/><Relationship Id="rId5" Type="http://schemas.openxmlformats.org/officeDocument/2006/relationships/hyperlink" Target="https://commons.wikimedia.org/wiki/Commons:Credit_line" TargetMode="External"/><Relationship Id="rId4" Type="http://schemas.openxmlformats.org/officeDocument/2006/relationships/hyperlink" Target="https://www.geograph.org.uk/profile/1086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.org.uk/photo/223422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reativecommons.org/licenses/by-sa/2.0/" TargetMode="External"/><Relationship Id="rId5" Type="http://schemas.openxmlformats.org/officeDocument/2006/relationships/hyperlink" Target="https://commons.wikimedia.org/wiki/Commons:Credit_line" TargetMode="External"/><Relationship Id="rId4" Type="http://schemas.openxmlformats.org/officeDocument/2006/relationships/hyperlink" Target="https://www.geograph.org.uk/profile/1086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.org.uk/photo/223422" TargetMode="External"/><Relationship Id="rId7" Type="http://schemas.openxmlformats.org/officeDocument/2006/relationships/hyperlink" Target="https://commons.wikimedia.org/w/index.php?title=File:Denton_Brown_Trout_1896.png&amp;action=edit&amp;section=1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reativecommons.org/licenses/by-sa/2.0/" TargetMode="External"/><Relationship Id="rId5" Type="http://schemas.openxmlformats.org/officeDocument/2006/relationships/hyperlink" Target="https://commons.wikimedia.org/wiki/Commons:Credit_line" TargetMode="External"/><Relationship Id="rId4" Type="http://schemas.openxmlformats.org/officeDocument/2006/relationships/hyperlink" Target="https://www.geograph.org.uk/profile/1086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.org.uk/photo/223422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reativecommons.org/licenses/by-sa/2.0/" TargetMode="External"/><Relationship Id="rId5" Type="http://schemas.openxmlformats.org/officeDocument/2006/relationships/hyperlink" Target="https://commons.wikimedia.org/wiki/Commons:Credit_line" TargetMode="External"/><Relationship Id="rId4" Type="http://schemas.openxmlformats.org/officeDocument/2006/relationships/hyperlink" Target="https://www.geograph.org.uk/profile/1086" TargetMode="Externa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2.0/" TargetMode="External"/><Relationship Id="rId3" Type="http://schemas.openxmlformats.org/officeDocument/2006/relationships/hyperlink" Target="https://www.flickr.com/photos/24874528@N04/17429406401/" TargetMode="External"/><Relationship Id="rId7" Type="http://schemas.openxmlformats.org/officeDocument/2006/relationships/hyperlink" Target="https://commons.wikimedia.org/wiki/Commons:Credit_line" TargetMode="External"/><Relationship Id="rId12" Type="http://schemas.openxmlformats.org/officeDocument/2006/relationships/hyperlink" Target="https://www.geograph.org.uk/profile/3101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eograph.org.uk/profile/3877" TargetMode="External"/><Relationship Id="rId11" Type="http://schemas.openxmlformats.org/officeDocument/2006/relationships/hyperlink" Target="https://www.geograph.org.uk/photo/1504231" TargetMode="External"/><Relationship Id="rId5" Type="http://schemas.openxmlformats.org/officeDocument/2006/relationships/hyperlink" Target="https://www.geograph.org.uk/photo/105601" TargetMode="External"/><Relationship Id="rId10" Type="http://schemas.openxmlformats.org/officeDocument/2006/relationships/hyperlink" Target="https://www.geograph.org.uk/profile/1086" TargetMode="External"/><Relationship Id="rId4" Type="http://schemas.openxmlformats.org/officeDocument/2006/relationships/hyperlink" Target="https://www.flickr.com/people/24874528@N04" TargetMode="External"/><Relationship Id="rId9" Type="http://schemas.openxmlformats.org/officeDocument/2006/relationships/hyperlink" Target="https://www.geograph.org.uk/photo/223422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ograph.org.uk/profile/1086" TargetMode="External"/><Relationship Id="rId3" Type="http://schemas.openxmlformats.org/officeDocument/2006/relationships/hyperlink" Target="https://www.geograph.org.uk/photo/105601" TargetMode="External"/><Relationship Id="rId7" Type="http://schemas.openxmlformats.org/officeDocument/2006/relationships/hyperlink" Target="https://www.geograph.org.uk/photo/223422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reativecommons.org/licenses/by-sa/2.0/" TargetMode="External"/><Relationship Id="rId5" Type="http://schemas.openxmlformats.org/officeDocument/2006/relationships/hyperlink" Target="https://commons.wikimedia.org/wiki/Commons:Credit_line" TargetMode="External"/><Relationship Id="rId10" Type="http://schemas.openxmlformats.org/officeDocument/2006/relationships/hyperlink" Target="https://www.geograph.org.uk/profile/3101" TargetMode="External"/><Relationship Id="rId4" Type="http://schemas.openxmlformats.org/officeDocument/2006/relationships/hyperlink" Target="https://www.geograph.org.uk/profile/3877" TargetMode="External"/><Relationship Id="rId9" Type="http://schemas.openxmlformats.org/officeDocument/2006/relationships/hyperlink" Target="https://www.geograph.org.uk/photo/1504231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.org.uk/profile/6638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creativecommons.org/licenses/by-sa/2.0/" TargetMode="External"/><Relationship Id="rId4" Type="http://schemas.openxmlformats.org/officeDocument/2006/relationships/hyperlink" Target="https://www.geograph.org.uk/reuse.php?id=625802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ograph.org.uk/profile/1086" TargetMode="External"/><Relationship Id="rId3" Type="http://schemas.openxmlformats.org/officeDocument/2006/relationships/hyperlink" Target="https://www.geograph.org.uk/photo/105601" TargetMode="External"/><Relationship Id="rId7" Type="http://schemas.openxmlformats.org/officeDocument/2006/relationships/hyperlink" Target="https://www.geograph.org.uk/photo/223422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reativecommons.org/licenses/by-sa/2.0/" TargetMode="External"/><Relationship Id="rId5" Type="http://schemas.openxmlformats.org/officeDocument/2006/relationships/hyperlink" Target="https://commons.wikimedia.org/wiki/Commons:Credit_line" TargetMode="External"/><Relationship Id="rId10" Type="http://schemas.openxmlformats.org/officeDocument/2006/relationships/hyperlink" Target="https://www.geograph.org.uk/profile/3101" TargetMode="External"/><Relationship Id="rId4" Type="http://schemas.openxmlformats.org/officeDocument/2006/relationships/hyperlink" Target="https://www.geograph.org.uk/profile/3877" TargetMode="External"/><Relationship Id="rId9" Type="http://schemas.openxmlformats.org/officeDocument/2006/relationships/hyperlink" Target="https://www.geograph.org.uk/photo/1504231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Images:</a:t>
            </a:r>
            <a:r>
              <a:rPr lang="en-GB" baseline="0" dirty="0"/>
              <a:t>  Clipart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163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2857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English:</a:t>
            </a:r>
            <a:r>
              <a:rPr lang="en-GB" dirty="0" smtClean="0">
                <a:effectLst/>
              </a:rPr>
              <a:t> Gorse and heather on Yew Tree Heath, New Forest. Looking towards </a:t>
            </a:r>
            <a:r>
              <a:rPr lang="en-GB" dirty="0" err="1" smtClean="0">
                <a:effectLst/>
              </a:rPr>
              <a:t>Woodfidley</a:t>
            </a:r>
            <a:r>
              <a:rPr lang="en-GB" dirty="0" smtClean="0">
                <a:effectLst/>
              </a:rPr>
              <a:t> (the tree covered hill in the distance), with gorse and blooming heather in the foreground. The light green areas are dried-out boggy bottoms.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21 August 2006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From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geograph.org.uk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Jim Champion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Attribution</a:t>
            </a:r>
            <a:br>
              <a:rPr lang="en-GB" b="1" dirty="0" smtClean="0">
                <a:effectLst/>
              </a:rPr>
            </a:br>
            <a:r>
              <a:rPr lang="en-GB" b="1" dirty="0" smtClean="0">
                <a:effectLst/>
              </a:rPr>
              <a:t>(</a:t>
            </a:r>
            <a:r>
              <a:rPr lang="en-GB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ommons:Credit line"/>
              </a:rPr>
              <a:t>required by the license</a:t>
            </a:r>
            <a:r>
              <a:rPr lang="en-GB" b="1" dirty="0" smtClean="0">
                <a:effectLst/>
              </a:rPr>
              <a:t>)</a:t>
            </a:r>
            <a:r>
              <a:rPr lang="en-GB" dirty="0" smtClean="0"/>
              <a:t> Jim Champion / </a:t>
            </a:r>
            <a:r>
              <a:rPr lang="en-GB" i="1" dirty="0" smtClean="0"/>
              <a:t>Gorse and heather on Yew Tree Heath, New Forest</a:t>
            </a:r>
            <a:r>
              <a:rPr lang="en-GB" dirty="0" smtClean="0"/>
              <a:t> / 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CC BY-SA 2.0</a:t>
            </a: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https://pxhere.com/en/photo/1028420</a:t>
            </a:r>
          </a:p>
          <a:p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214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678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English:</a:t>
            </a:r>
            <a:r>
              <a:rPr lang="en-GB" dirty="0" smtClean="0">
                <a:effectLst/>
              </a:rPr>
              <a:t> Gorse and heather on Yew Tree Heath, New Forest. Looking towards </a:t>
            </a:r>
            <a:r>
              <a:rPr lang="en-GB" dirty="0" err="1" smtClean="0">
                <a:effectLst/>
              </a:rPr>
              <a:t>Woodfidley</a:t>
            </a:r>
            <a:r>
              <a:rPr lang="en-GB" dirty="0" smtClean="0">
                <a:effectLst/>
              </a:rPr>
              <a:t> (the tree covered hill in the distance), with gorse and blooming heather in the foreground. The light green areas are dried-out boggy bottoms.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21 August 2006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From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geograph.org.uk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Jim Champion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Attribution</a:t>
            </a:r>
            <a:br>
              <a:rPr lang="en-GB" b="1" dirty="0" smtClean="0">
                <a:effectLst/>
              </a:rPr>
            </a:br>
            <a:r>
              <a:rPr lang="en-GB" b="1" dirty="0" smtClean="0">
                <a:effectLst/>
              </a:rPr>
              <a:t>(</a:t>
            </a:r>
            <a:r>
              <a:rPr lang="en-GB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ommons:Credit line"/>
              </a:rPr>
              <a:t>required by the license</a:t>
            </a:r>
            <a:r>
              <a:rPr lang="en-GB" b="1" dirty="0" smtClean="0">
                <a:effectLst/>
              </a:rPr>
              <a:t>)</a:t>
            </a:r>
            <a:r>
              <a:rPr lang="en-GB" dirty="0" smtClean="0"/>
              <a:t> Jim Champion / </a:t>
            </a:r>
            <a:r>
              <a:rPr lang="en-GB" i="1" dirty="0" smtClean="0"/>
              <a:t>Gorse and heather on Yew Tree Heath, New Forest</a:t>
            </a:r>
            <a:r>
              <a:rPr lang="en-GB" dirty="0" smtClean="0"/>
              <a:t> / 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CC BY-SA 2.0</a:t>
            </a: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https://pxhere.com/en/photo/1028420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575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English:</a:t>
            </a:r>
            <a:r>
              <a:rPr lang="en-GB" dirty="0" smtClean="0">
                <a:effectLst/>
              </a:rPr>
              <a:t> Gorse and heather on Yew Tree Heath, New Forest. Looking towards </a:t>
            </a:r>
            <a:r>
              <a:rPr lang="en-GB" dirty="0" err="1" smtClean="0">
                <a:effectLst/>
              </a:rPr>
              <a:t>Woodfidley</a:t>
            </a:r>
            <a:r>
              <a:rPr lang="en-GB" dirty="0" smtClean="0">
                <a:effectLst/>
              </a:rPr>
              <a:t> (the tree covered hill in the distance), with gorse and blooming heather in the foreground. The light green areas are dried-out boggy bottoms.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21 August 2006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From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geograph.org.uk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Jim Champion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Attribution</a:t>
            </a:r>
            <a:br>
              <a:rPr lang="en-GB" b="1" dirty="0" smtClean="0">
                <a:effectLst/>
              </a:rPr>
            </a:br>
            <a:r>
              <a:rPr lang="en-GB" b="1" dirty="0" smtClean="0">
                <a:effectLst/>
              </a:rPr>
              <a:t>(</a:t>
            </a:r>
            <a:r>
              <a:rPr lang="en-GB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ommons:Credit line"/>
              </a:rPr>
              <a:t>required by the license</a:t>
            </a:r>
            <a:r>
              <a:rPr lang="en-GB" b="1" dirty="0" smtClean="0">
                <a:effectLst/>
              </a:rPr>
              <a:t>)</a:t>
            </a:r>
            <a:r>
              <a:rPr lang="en-GB" dirty="0" smtClean="0"/>
              <a:t> Jim Champion / </a:t>
            </a:r>
            <a:r>
              <a:rPr lang="en-GB" i="1" dirty="0" smtClean="0"/>
              <a:t>Gorse and heather on Yew Tree Heath, New Forest</a:t>
            </a:r>
            <a:r>
              <a:rPr lang="en-GB" dirty="0" smtClean="0"/>
              <a:t> / 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CC BY-SA 2.0</a:t>
            </a: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https://pxhere.com/en/photo/1028420</a:t>
            </a:r>
          </a:p>
          <a:p>
            <a:r>
              <a:rPr lang="en-GB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Edit section: Summary"/>
              </a:rPr>
              <a:t>it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r>
              <a:rPr lang="en-GB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Sherman Foote Denton</a:t>
            </a:r>
          </a:p>
          <a:p>
            <a:pPr rtl="0"/>
            <a:r>
              <a:rPr lang="en-GB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English: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Watercolor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brown trout by SF Denton.</a:t>
            </a:r>
          </a:p>
          <a:p>
            <a:r>
              <a:rPr lang="en-GB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January 1897 </a:t>
            </a:r>
            <a:r>
              <a:rPr lang="en-GB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Source/Photographer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Annual Report of the Commissioners of Fish, Game, and Forests of the State of New York, 1896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024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English:</a:t>
            </a:r>
            <a:r>
              <a:rPr lang="en-GB" dirty="0" smtClean="0">
                <a:effectLst/>
              </a:rPr>
              <a:t> Gorse and heather on Yew Tree Heath, New Forest. Looking towards </a:t>
            </a:r>
            <a:r>
              <a:rPr lang="en-GB" dirty="0" err="1" smtClean="0">
                <a:effectLst/>
              </a:rPr>
              <a:t>Woodfidley</a:t>
            </a:r>
            <a:r>
              <a:rPr lang="en-GB" dirty="0" smtClean="0">
                <a:effectLst/>
              </a:rPr>
              <a:t> (the tree covered hill in the distance), with gorse and blooming heather in the foreground. The light green areas are dried-out boggy bottoms.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21 August 2006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From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geograph.org.uk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Jim Champion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Attribution</a:t>
            </a:r>
            <a:br>
              <a:rPr lang="en-GB" b="1" dirty="0" smtClean="0">
                <a:effectLst/>
              </a:rPr>
            </a:br>
            <a:r>
              <a:rPr lang="en-GB" b="1" dirty="0" smtClean="0">
                <a:effectLst/>
              </a:rPr>
              <a:t>(</a:t>
            </a:r>
            <a:r>
              <a:rPr lang="en-GB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ommons:Credit line"/>
              </a:rPr>
              <a:t>required by the license</a:t>
            </a:r>
            <a:r>
              <a:rPr lang="en-GB" b="1" dirty="0" smtClean="0">
                <a:effectLst/>
              </a:rPr>
              <a:t>)</a:t>
            </a:r>
            <a:r>
              <a:rPr lang="en-GB" dirty="0" smtClean="0"/>
              <a:t> Jim Champion / </a:t>
            </a:r>
            <a:r>
              <a:rPr lang="en-GB" i="1" dirty="0" smtClean="0"/>
              <a:t>Gorse and heather on Yew Tree Heath, New Forest</a:t>
            </a:r>
            <a:r>
              <a:rPr lang="en-GB" dirty="0" smtClean="0"/>
              <a:t> / 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CC BY-SA 2.0</a:t>
            </a: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https://pxhere.com/en/photo/1028420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833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Photos:</a:t>
            </a:r>
          </a:p>
          <a:p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Fox - British Wildlife Centre 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22 April 2015, 10:15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Fox - British Wildlife Centre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Airwolfhound</a:t>
            </a:r>
            <a:r>
              <a:rPr lang="en-GB" dirty="0" smtClean="0"/>
              <a:t> from Hertfordshire, UK</a:t>
            </a:r>
          </a:p>
          <a:p>
            <a:pPr rtl="0"/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English:</a:t>
            </a:r>
            <a:r>
              <a:rPr lang="en-GB" dirty="0" smtClean="0">
                <a:effectLst/>
              </a:rPr>
              <a:t> Sphagnum Bog, </a:t>
            </a:r>
            <a:r>
              <a:rPr lang="en-GB" dirty="0" err="1" smtClean="0">
                <a:effectLst/>
              </a:rPr>
              <a:t>Ponsonby</a:t>
            </a:r>
            <a:r>
              <a:rPr lang="en-GB" dirty="0" smtClean="0">
                <a:effectLst/>
              </a:rPr>
              <a:t> Fell. Close to the summit - a small raised bog.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14 January 2006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From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geograph.org.uk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Bob Jenkins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Attribution</a:t>
            </a:r>
            <a:br>
              <a:rPr lang="en-GB" b="1" dirty="0" smtClean="0">
                <a:effectLst/>
              </a:rPr>
            </a:br>
            <a:r>
              <a:rPr lang="en-GB" b="1" dirty="0" smtClean="0">
                <a:effectLst/>
              </a:rPr>
              <a:t>(</a:t>
            </a:r>
            <a:r>
              <a:rPr lang="en-GB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Commons:Credit line"/>
              </a:rPr>
              <a:t>required by the license</a:t>
            </a:r>
            <a:r>
              <a:rPr lang="en-GB" b="1" dirty="0" smtClean="0">
                <a:effectLst/>
              </a:rPr>
              <a:t>)</a:t>
            </a:r>
            <a:r>
              <a:rPr lang="en-GB" dirty="0" smtClean="0"/>
              <a:t> Bob Jenkins / </a:t>
            </a:r>
            <a:r>
              <a:rPr lang="en-GB" i="1" dirty="0" smtClean="0"/>
              <a:t>Sphagnum Bog, </a:t>
            </a:r>
            <a:r>
              <a:rPr lang="en-GB" i="1" dirty="0" err="1" smtClean="0"/>
              <a:t>Ponsonby</a:t>
            </a:r>
            <a:r>
              <a:rPr lang="en-GB" i="1" dirty="0" smtClean="0"/>
              <a:t> Fell</a:t>
            </a:r>
            <a:r>
              <a:rPr lang="en-GB" dirty="0" smtClean="0"/>
              <a:t> / 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CC BY-SA 2.</a:t>
            </a: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English:</a:t>
            </a:r>
            <a:r>
              <a:rPr lang="en-GB" dirty="0" smtClean="0">
                <a:effectLst/>
              </a:rPr>
              <a:t> Gorse and heather on Yew Tree Heath, New Forest. Looking towards </a:t>
            </a:r>
            <a:r>
              <a:rPr lang="en-GB" dirty="0" err="1" smtClean="0">
                <a:effectLst/>
              </a:rPr>
              <a:t>Woodfidley</a:t>
            </a:r>
            <a:r>
              <a:rPr lang="en-GB" dirty="0" smtClean="0">
                <a:effectLst/>
              </a:rPr>
              <a:t> (the tree covered hill in the distance), with gorse and blooming heather in the foreground. The light green areas are dried-out boggy bottoms.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21 August 2006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From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geograph.org.uk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Jim Champion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Attribution</a:t>
            </a:r>
            <a:br>
              <a:rPr lang="en-GB" b="1" dirty="0" smtClean="0">
                <a:effectLst/>
              </a:rPr>
            </a:br>
            <a:r>
              <a:rPr lang="en-GB" b="1" dirty="0" smtClean="0">
                <a:effectLst/>
              </a:rPr>
              <a:t>(</a:t>
            </a:r>
            <a:r>
              <a:rPr lang="en-GB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Commons:Credit line"/>
              </a:rPr>
              <a:t>required by the license</a:t>
            </a:r>
            <a:r>
              <a:rPr lang="en-GB" b="1" dirty="0" smtClean="0">
                <a:effectLst/>
              </a:rPr>
              <a:t>)</a:t>
            </a:r>
            <a:r>
              <a:rPr lang="en-GB" dirty="0" smtClean="0"/>
              <a:t> Jim Champion / </a:t>
            </a:r>
            <a:r>
              <a:rPr lang="en-GB" i="1" dirty="0" smtClean="0"/>
              <a:t>Gorse and heather on Yew Tree Heath, New Forest</a:t>
            </a:r>
            <a:r>
              <a:rPr lang="en-GB" dirty="0" smtClean="0"/>
              <a:t> / 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CC BY-SA 2.0</a:t>
            </a: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https://pxhere.com/en/photo/1028420</a:t>
            </a:r>
          </a:p>
          <a:p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https://www.goodfreephotos.com/england/other-england/cumbria-uk-landscape-with-lake-and-mountains.jpg.php</a:t>
            </a:r>
          </a:p>
          <a:p>
            <a:pPr rtl="0"/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English:</a:t>
            </a:r>
            <a:r>
              <a:rPr lang="en-GB" dirty="0" smtClean="0">
                <a:effectLst/>
              </a:rPr>
              <a:t> Blow out, Camber Sands Sand Dune Erosion as removed the marram grass &amp; exposed the sand to the wind.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16 September 2009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From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geograph.org.uk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Nigel Chadwick</a:t>
            </a: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861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333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703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Photos:</a:t>
            </a:r>
          </a:p>
          <a:p>
            <a:pPr rtl="0"/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English:</a:t>
            </a:r>
            <a:r>
              <a:rPr lang="en-GB" dirty="0" smtClean="0">
                <a:effectLst/>
              </a:rPr>
              <a:t> Sphagnum Bog, </a:t>
            </a:r>
            <a:r>
              <a:rPr lang="en-GB" dirty="0" err="1" smtClean="0">
                <a:effectLst/>
              </a:rPr>
              <a:t>Ponsonby</a:t>
            </a:r>
            <a:r>
              <a:rPr lang="en-GB" dirty="0" smtClean="0">
                <a:effectLst/>
              </a:rPr>
              <a:t> Fell. Close to the summit - a small raised bog.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14 January 2006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From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geograph.org.uk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Bob Jenkins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Attribution</a:t>
            </a:r>
            <a:br>
              <a:rPr lang="en-GB" b="1" dirty="0" smtClean="0">
                <a:effectLst/>
              </a:rPr>
            </a:br>
            <a:r>
              <a:rPr lang="en-GB" b="1" dirty="0" smtClean="0">
                <a:effectLst/>
              </a:rPr>
              <a:t>(</a:t>
            </a:r>
            <a:r>
              <a:rPr lang="en-GB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ommons:Credit line"/>
              </a:rPr>
              <a:t>required by the license</a:t>
            </a:r>
            <a:r>
              <a:rPr lang="en-GB" b="1" dirty="0" smtClean="0">
                <a:effectLst/>
              </a:rPr>
              <a:t>)</a:t>
            </a:r>
            <a:r>
              <a:rPr lang="en-GB" dirty="0" smtClean="0"/>
              <a:t> Bob Jenkins / </a:t>
            </a:r>
            <a:r>
              <a:rPr lang="en-GB" i="1" dirty="0" smtClean="0"/>
              <a:t>Sphagnum Bog, </a:t>
            </a:r>
            <a:r>
              <a:rPr lang="en-GB" i="1" dirty="0" err="1" smtClean="0"/>
              <a:t>Ponsonby</a:t>
            </a:r>
            <a:r>
              <a:rPr lang="en-GB" i="1" dirty="0" smtClean="0"/>
              <a:t> Fell</a:t>
            </a:r>
            <a:r>
              <a:rPr lang="en-GB" dirty="0" smtClean="0"/>
              <a:t> / 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CC BY-SA 2.</a:t>
            </a: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English:</a:t>
            </a:r>
            <a:r>
              <a:rPr lang="en-GB" dirty="0" smtClean="0">
                <a:effectLst/>
              </a:rPr>
              <a:t> Gorse and heather on Yew Tree Heath, New Forest. Looking towards </a:t>
            </a:r>
            <a:r>
              <a:rPr lang="en-GB" dirty="0" err="1" smtClean="0">
                <a:effectLst/>
              </a:rPr>
              <a:t>Woodfidley</a:t>
            </a:r>
            <a:r>
              <a:rPr lang="en-GB" dirty="0" smtClean="0">
                <a:effectLst/>
              </a:rPr>
              <a:t> (the tree covered hill in the distance), with gorse and blooming heather in the foreground. The light green areas are dried-out boggy bottoms.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21 August 2006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From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geograph.org.uk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Jim Champion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Attribution</a:t>
            </a:r>
            <a:br>
              <a:rPr lang="en-GB" b="1" dirty="0" smtClean="0">
                <a:effectLst/>
              </a:rPr>
            </a:br>
            <a:r>
              <a:rPr lang="en-GB" b="1" dirty="0" smtClean="0">
                <a:effectLst/>
              </a:rPr>
              <a:t>(</a:t>
            </a:r>
            <a:r>
              <a:rPr lang="en-GB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ommons:Credit line"/>
              </a:rPr>
              <a:t>required by the license</a:t>
            </a:r>
            <a:r>
              <a:rPr lang="en-GB" b="1" dirty="0" smtClean="0">
                <a:effectLst/>
              </a:rPr>
              <a:t>)</a:t>
            </a:r>
            <a:r>
              <a:rPr lang="en-GB" dirty="0" smtClean="0"/>
              <a:t> Jim Champion / </a:t>
            </a:r>
            <a:r>
              <a:rPr lang="en-GB" i="1" dirty="0" smtClean="0"/>
              <a:t>Gorse and heather on Yew Tree Heath, New Forest</a:t>
            </a:r>
            <a:r>
              <a:rPr lang="en-GB" dirty="0" smtClean="0"/>
              <a:t> / 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CC BY-SA 2.0</a:t>
            </a: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https://pxhere.com/en/photo/1028420</a:t>
            </a:r>
          </a:p>
          <a:p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https://www.goodfreephotos.com/england/other-england/cumbria-uk-landscape-with-lake-and-mountains.jpg.php</a:t>
            </a:r>
          </a:p>
          <a:p>
            <a:pPr rtl="0"/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English:</a:t>
            </a:r>
            <a:r>
              <a:rPr lang="en-GB" dirty="0" smtClean="0">
                <a:effectLst/>
              </a:rPr>
              <a:t> Blow out, Camber Sands Sand Dune Erosion as removed the marram grass &amp; exposed the sand to the wind.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16 September 2009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From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geograph.org.uk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Nigel Chadwick</a:t>
            </a: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875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Images:</a:t>
            </a:r>
            <a:r>
              <a:rPr lang="en-GB" baseline="0" dirty="0"/>
              <a:t>  Clipart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163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234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610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5104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3431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5768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498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https://www.geograph.org.uk/photo/625802 </a:t>
            </a:r>
          </a:p>
          <a:p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Copyright </a:t>
            </a:r>
            <a:r>
              <a:rPr lang="en-GB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View profile"/>
              </a:rPr>
              <a:t>Walter Baxter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licensed for </a:t>
            </a:r>
            <a:r>
              <a:rPr lang="en-GB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reuse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 this </a:t>
            </a:r>
            <a:r>
              <a:rPr lang="en-GB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reative Commons Attribution-Share Alike 2.0 Licence"/>
              </a:rPr>
              <a:t>Creative Commons Licence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45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630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08132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270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707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707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640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747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Photos:</a:t>
            </a:r>
          </a:p>
          <a:p>
            <a:pPr rtl="0"/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English:</a:t>
            </a:r>
            <a:r>
              <a:rPr lang="en-GB" dirty="0" smtClean="0">
                <a:effectLst/>
              </a:rPr>
              <a:t> Sphagnum Bog, </a:t>
            </a:r>
            <a:r>
              <a:rPr lang="en-GB" dirty="0" err="1" smtClean="0">
                <a:effectLst/>
              </a:rPr>
              <a:t>Ponsonby</a:t>
            </a:r>
            <a:r>
              <a:rPr lang="en-GB" dirty="0" smtClean="0">
                <a:effectLst/>
              </a:rPr>
              <a:t> Fell. Close to the summit - a small raised bog.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14 January 2006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From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geograph.org.uk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Bob Jenkins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Attribution</a:t>
            </a:r>
            <a:br>
              <a:rPr lang="en-GB" b="1" dirty="0" smtClean="0">
                <a:effectLst/>
              </a:rPr>
            </a:br>
            <a:r>
              <a:rPr lang="en-GB" b="1" dirty="0" smtClean="0">
                <a:effectLst/>
              </a:rPr>
              <a:t>(</a:t>
            </a:r>
            <a:r>
              <a:rPr lang="en-GB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ommons:Credit line"/>
              </a:rPr>
              <a:t>required by the license</a:t>
            </a:r>
            <a:r>
              <a:rPr lang="en-GB" b="1" dirty="0" smtClean="0">
                <a:effectLst/>
              </a:rPr>
              <a:t>)</a:t>
            </a:r>
            <a:r>
              <a:rPr lang="en-GB" dirty="0" smtClean="0"/>
              <a:t> Bob Jenkins / </a:t>
            </a:r>
            <a:r>
              <a:rPr lang="en-GB" i="1" dirty="0" smtClean="0"/>
              <a:t>Sphagnum Bog, </a:t>
            </a:r>
            <a:r>
              <a:rPr lang="en-GB" i="1" dirty="0" err="1" smtClean="0"/>
              <a:t>Ponsonby</a:t>
            </a:r>
            <a:r>
              <a:rPr lang="en-GB" i="1" dirty="0" smtClean="0"/>
              <a:t> Fell</a:t>
            </a:r>
            <a:r>
              <a:rPr lang="en-GB" dirty="0" smtClean="0"/>
              <a:t> / 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CC BY-SA 2.</a:t>
            </a: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English:</a:t>
            </a:r>
            <a:r>
              <a:rPr lang="en-GB" dirty="0" smtClean="0">
                <a:effectLst/>
              </a:rPr>
              <a:t> Gorse and heather on Yew Tree Heath, New Forest. Looking towards </a:t>
            </a:r>
            <a:r>
              <a:rPr lang="en-GB" dirty="0" err="1" smtClean="0">
                <a:effectLst/>
              </a:rPr>
              <a:t>Woodfidley</a:t>
            </a:r>
            <a:r>
              <a:rPr lang="en-GB" dirty="0" smtClean="0">
                <a:effectLst/>
              </a:rPr>
              <a:t> (the tree covered hill in the distance), with gorse and blooming heather in the foreground. The light green areas are dried-out boggy bottoms.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21 August 2006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From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geograph.org.uk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Jim Champion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Attribution</a:t>
            </a:r>
            <a:br>
              <a:rPr lang="en-GB" b="1" dirty="0" smtClean="0">
                <a:effectLst/>
              </a:rPr>
            </a:br>
            <a:r>
              <a:rPr lang="en-GB" b="1" dirty="0" smtClean="0">
                <a:effectLst/>
              </a:rPr>
              <a:t>(</a:t>
            </a:r>
            <a:r>
              <a:rPr lang="en-GB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ommons:Credit line"/>
              </a:rPr>
              <a:t>required by the license</a:t>
            </a:r>
            <a:r>
              <a:rPr lang="en-GB" b="1" dirty="0" smtClean="0">
                <a:effectLst/>
              </a:rPr>
              <a:t>)</a:t>
            </a:r>
            <a:r>
              <a:rPr lang="en-GB" dirty="0" smtClean="0"/>
              <a:t> Jim Champion / </a:t>
            </a:r>
            <a:r>
              <a:rPr lang="en-GB" i="1" dirty="0" smtClean="0"/>
              <a:t>Gorse and heather on Yew Tree Heath, New Forest</a:t>
            </a:r>
            <a:r>
              <a:rPr lang="en-GB" dirty="0" smtClean="0"/>
              <a:t> / 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CC BY-SA 2.0</a:t>
            </a: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https://pxhere.com/en/photo/1028420</a:t>
            </a:r>
          </a:p>
          <a:p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https://www.goodfreephotos.com/england/other-england/cumbria-uk-landscape-with-lake-and-mountains.jpg.php</a:t>
            </a:r>
          </a:p>
          <a:p>
            <a:pPr rtl="0"/>
            <a:r>
              <a:rPr lang="en-GB" b="1" dirty="0" smtClean="0">
                <a:effectLst/>
              </a:rPr>
              <a:t>Description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English:</a:t>
            </a:r>
            <a:r>
              <a:rPr lang="en-GB" dirty="0" smtClean="0">
                <a:effectLst/>
              </a:rPr>
              <a:t> Blow out, Camber Sands Sand Dune Erosion as removed the marram grass &amp; exposed the sand to the wind.</a:t>
            </a:r>
          </a:p>
          <a:p>
            <a:r>
              <a:rPr lang="en-GB" b="1" dirty="0" smtClean="0">
                <a:effectLst/>
              </a:rPr>
              <a:t>Date</a:t>
            </a:r>
            <a:r>
              <a:rPr lang="en-GB" dirty="0" smtClean="0"/>
              <a:t> </a:t>
            </a:r>
            <a:r>
              <a:rPr lang="en-GB" dirty="0" smtClean="0">
                <a:effectLst/>
              </a:rPr>
              <a:t>16 September 2009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Source</a:t>
            </a:r>
            <a:r>
              <a:rPr lang="en-GB" dirty="0" smtClean="0"/>
              <a:t> From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geograph.org.uk</a:t>
            </a:r>
            <a:r>
              <a:rPr lang="en-GB" dirty="0" smtClean="0"/>
              <a:t> </a:t>
            </a:r>
            <a:r>
              <a:rPr lang="en-GB" b="1" dirty="0" smtClean="0">
                <a:effectLst/>
              </a:rPr>
              <a:t>Author</a:t>
            </a:r>
            <a:r>
              <a:rPr lang="en-GB" dirty="0" smtClean="0"/>
              <a:t> 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Nigel Chadwick</a:t>
            </a: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707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707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13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DB7CA-CC1E-2746-BA2A-FDA54CE4A808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54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file:////Users/Nomad/Dropbox/NOMAD%20(1)/MARK'S%20ON%20THE%20GO/YC%20Migration%20resources/YC%20icon.png" TargetMode="External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file:////Users/Nomad/Dropbox/NOMAD%20(1)/MARK'S%20ON%20THE%20GO/YC%20Migration%20resources/YC%20icon.png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4.pn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29.png"/><Relationship Id="rId10" Type="http://schemas.openxmlformats.org/officeDocument/2006/relationships/image" Target="../media/image28.jp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8.jpg"/><Relationship Id="rId5" Type="http://schemas.openxmlformats.org/officeDocument/2006/relationships/hyperlink" Target="https://www.google.co.uk/url?sa=i&amp;rct=j&amp;q=&amp;esrc=s&amp;source=images&amp;cd=&amp;cad=rja&amp;uact=8&amp;ved=2ahUKEwjGyLiC_ZDiAhXHxoUKHV8fAH4QjRx6BAgBEAU&amp;url=/url?sa%3Di%26rct%3Dj%26q%3D%26esrc%3Ds%26source%3Dimages%26cd%3D%26ved%3D%26url%3Dhttps://commons.wikimedia.org/wiki/File:Greater_Spotted_Woodpecker_(41554059345).jpg%26psig%3DAOvVaw2HNwjouiBgjnYJJAMNyqxJ%26ust%3D1557578158664733&amp;psig=AOvVaw2HNwjouiBgjnYJJAMNyqxJ&amp;ust=1557578158664733" TargetMode="External"/><Relationship Id="rId10" Type="http://schemas.openxmlformats.org/officeDocument/2006/relationships/image" Target="../media/image22.jp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2.jpg"/><Relationship Id="rId5" Type="http://schemas.openxmlformats.org/officeDocument/2006/relationships/hyperlink" Target="https://www.google.co.uk/url?sa=i&amp;rct=j&amp;q=&amp;esrc=s&amp;source=images&amp;cd=&amp;ved=2ahUKEwiXta3u_pDiAhXNxIUKHeQVAfUQjRx6BAgBEAU&amp;url=https://commons.wikimedia.org/wiki/File:Denton_Brown_Trout_1896.png&amp;psig=AOvVaw0A_Z3vfXCxPJRzAPSREMmA&amp;ust=1557578665319611" TargetMode="External"/><Relationship Id="rId10" Type="http://schemas.openxmlformats.org/officeDocument/2006/relationships/image" Target="../media/image19.jp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32.jpg"/><Relationship Id="rId10" Type="http://schemas.openxmlformats.org/officeDocument/2006/relationships/image" Target="../media/image28.jp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28.jpg"/><Relationship Id="rId5" Type="http://schemas.openxmlformats.org/officeDocument/2006/relationships/hyperlink" Target="https://www.google.co.uk/url?sa=i&amp;rct=j&amp;q=&amp;esrc=s&amp;source=images&amp;cd=&amp;ved=2ahUKEwiMreb4gZHiAhVC1xoKHSPaBt8QjRx6BAgBEAU&amp;url=https://commons.wikimedia.org/wiki/File:Fox_-_British_Wildlife_Centre_(17429406401).jpg&amp;psig=AOvVaw3lPDDKnSvETfEI6PE2HqIA&amp;ust=1557579493019713" TargetMode="External"/><Relationship Id="rId10" Type="http://schemas.openxmlformats.org/officeDocument/2006/relationships/image" Target="../media/image22.jp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file:////Users/Nomad/Dropbox/NOMAD%20(1)/MARK'S%20ON%20THE%20GO/YC%20Migration%20resources/YC%20icon.png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37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file:////Users/Nomad/Dropbox/NOMAD%20(1)/MARK'S%20ON%20THE%20GO/YC%20Migration%20resources/YC%20icon.pn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1.pn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file:////Users/Nomad/Dropbox/NOMAD%20(1)/MARK'S%20ON%20THE%20GO/YC%20Migration%20resources/YC%20icon.pn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3.pn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file:////Users/Nomad/Dropbox/NOMAD%20(1)/MARK'S%20ON%20THE%20GO/YC%20Migration%20resources/YC%20icon.png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file:////Users/Nomad/Dropbox/NOMAD%20(1)/MARK'S%20ON%20THE%20GO/YC%20Migration%20resources/YC%20icon.png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file:////Users/Nomad/Dropbox/NOMAD%20(1)/MARK'S%20ON%20THE%20GO/YC%20Migration%20resources/YC%20icon.png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file:////Users/Nomad/Dropbox/NOMAD%20(1)/MARK'S%20ON%20THE%20GO/YC%20Migration%20resources/YC%20icon.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file:////Users/Nomad/Dropbox/NOMAD%20(1)/MARK'S%20ON%20THE%20GO/YC%20Migration%20resources/YC%20icon.png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file:////Users/Nomad/Dropbox/NOMAD%20(1)/MARK'S%20ON%20THE%20GO/YC%20Migration%20resources/YC%20icon.png" TargetMode="Externa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file:////Users/Nomad/Dropbox/NOMAD%20(1)/MARK'S%20ON%20THE%20GO/YC%20Migration%20resources/YC%20icon.png" TargetMode="Externa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file:////Users/Nomad/Dropbox/NOMAD%20(1)/MARK'S%20ON%20THE%20GO/YC%20Migration%20resources/YC%20icon.png" TargetMode="Externa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file:////Users/Nomad/Dropbox/NOMAD%20(1)/MARK'S%20ON%20THE%20GO/YC%20Migration%20resources/YC%20icon.png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Nomad/Dropbox/NOMAD%20(1)/MARK'S%20ON%20THE%20GO/YC%20Migration%20resources/YC%20icon.png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file:////Users/Nomad/Dropbox/NOMAD%20(1)/MARK'S%20ON%20THE%20GO/YC%20Migration%20resources/YC%20icon.p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file:////Users/Nomad/Dropbox/NOMAD%20(1)/MARK'S%20ON%20THE%20GO/YC%20Migration%20resources/YC%20icon.pn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3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1.png"/><Relationship Id="rId4" Type="http://schemas.openxmlformats.org/officeDocument/2006/relationships/image" Target="file:////Users/Nomad/Dropbox/NOMAD%20(1)/MARK'S%20ON%20THE%20GO/YC%20Migration%20resources/YC%20icon.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.pn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file:////Users/Nomad/Dropbox/NOMAD%20(1)/MARK'S%20ON%20THE%20GO/YC%20Migration%20resources/YC%20icon.png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2413" cy="6858000"/>
          </a:xfrm>
          <a:prstGeom prst="rect">
            <a:avLst/>
          </a:pr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-560866" y="-1791061"/>
            <a:ext cx="10283823" cy="9150079"/>
          </a:xfrm>
          <a:custGeom>
            <a:avLst/>
            <a:gdLst>
              <a:gd name="connsiteX0" fmla="*/ 5151863 w 5151863"/>
              <a:gd name="connsiteY0" fmla="*/ 0 h 5006898"/>
              <a:gd name="connsiteX1" fmla="*/ 3724507 w 5151863"/>
              <a:gd name="connsiteY1" fmla="*/ 0 h 5006898"/>
              <a:gd name="connsiteX2" fmla="*/ 0 w 5151863"/>
              <a:gd name="connsiteY2" fmla="*/ 5006898 h 5006898"/>
              <a:gd name="connsiteX3" fmla="*/ 724829 w 5151863"/>
              <a:gd name="connsiteY3" fmla="*/ 5006898 h 5006898"/>
              <a:gd name="connsiteX4" fmla="*/ 5140712 w 5151863"/>
              <a:gd name="connsiteY4" fmla="*/ 2787805 h 5006898"/>
              <a:gd name="connsiteX5" fmla="*/ 5151863 w 5151863"/>
              <a:gd name="connsiteY5" fmla="*/ 0 h 5006898"/>
              <a:gd name="connsiteX0" fmla="*/ 5151863 w 5157737"/>
              <a:gd name="connsiteY0" fmla="*/ 0 h 5006898"/>
              <a:gd name="connsiteX1" fmla="*/ 3724507 w 5157737"/>
              <a:gd name="connsiteY1" fmla="*/ 0 h 5006898"/>
              <a:gd name="connsiteX2" fmla="*/ 0 w 5157737"/>
              <a:gd name="connsiteY2" fmla="*/ 5006898 h 5006898"/>
              <a:gd name="connsiteX3" fmla="*/ 724829 w 5157737"/>
              <a:gd name="connsiteY3" fmla="*/ 5006898 h 5006898"/>
              <a:gd name="connsiteX4" fmla="*/ 5157737 w 5157737"/>
              <a:gd name="connsiteY4" fmla="*/ 2770905 h 5006898"/>
              <a:gd name="connsiteX5" fmla="*/ 5151863 w 5157737"/>
              <a:gd name="connsiteY5" fmla="*/ 0 h 5006898"/>
              <a:gd name="connsiteX0" fmla="*/ 5151863 w 5153481"/>
              <a:gd name="connsiteY0" fmla="*/ 0 h 5006898"/>
              <a:gd name="connsiteX1" fmla="*/ 3724507 w 5153481"/>
              <a:gd name="connsiteY1" fmla="*/ 0 h 5006898"/>
              <a:gd name="connsiteX2" fmla="*/ 0 w 5153481"/>
              <a:gd name="connsiteY2" fmla="*/ 5006898 h 5006898"/>
              <a:gd name="connsiteX3" fmla="*/ 724829 w 5153481"/>
              <a:gd name="connsiteY3" fmla="*/ 5006898 h 5006898"/>
              <a:gd name="connsiteX4" fmla="*/ 5153481 w 5153481"/>
              <a:gd name="connsiteY4" fmla="*/ 2779355 h 5006898"/>
              <a:gd name="connsiteX5" fmla="*/ 5151863 w 5153481"/>
              <a:gd name="connsiteY5" fmla="*/ 0 h 50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3481" h="5006898">
                <a:moveTo>
                  <a:pt x="5151863" y="0"/>
                </a:moveTo>
                <a:lnTo>
                  <a:pt x="3724507" y="0"/>
                </a:lnTo>
                <a:lnTo>
                  <a:pt x="0" y="5006898"/>
                </a:lnTo>
                <a:lnTo>
                  <a:pt x="724829" y="5006898"/>
                </a:lnTo>
                <a:lnTo>
                  <a:pt x="5153481" y="2779355"/>
                </a:lnTo>
                <a:cubicBezTo>
                  <a:pt x="5152942" y="1852903"/>
                  <a:pt x="5152402" y="926452"/>
                  <a:pt x="51518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69514" y="2265096"/>
            <a:ext cx="379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36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Protecting </a:t>
            </a:r>
            <a:endParaRPr lang="en-GB" sz="3600" b="1" dirty="0" smtClean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342892"/>
            <a:r>
              <a:rPr lang="en-GB" sz="3600" b="1" dirty="0" smtClean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Local </a:t>
            </a:r>
            <a:r>
              <a:rPr lang="en-GB" sz="36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Habitats</a:t>
            </a:r>
            <a:endParaRPr lang="en-US" sz="36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79" y="554684"/>
            <a:ext cx="3148590" cy="1533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FD694-3A90-4C20-BEDF-5ACFF125F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82" y="2865260"/>
            <a:ext cx="45339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EEE3C34-EFBC-47EF-87B8-99F19B8AC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1916">
            <a:off x="4029535" y="1847171"/>
            <a:ext cx="6057211" cy="4036563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6922" y="672494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C8F3E13-04CA-4116-BC4F-E748DF93AED3}"/>
              </a:ext>
            </a:extLst>
          </p:cNvPr>
          <p:cNvSpPr/>
          <p:nvPr/>
        </p:nvSpPr>
        <p:spPr>
          <a:xfrm flipH="1">
            <a:off x="1604544" y="1056727"/>
            <a:ext cx="3800478" cy="1533358"/>
          </a:xfrm>
          <a:prstGeom prst="wedgeEllipseCallout">
            <a:avLst>
              <a:gd name="adj1" fmla="val 59044"/>
              <a:gd name="adj2" fmla="val 403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Living things are suited to their habitat.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7E7BA2-6E73-474B-B9D5-AADD4E02E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1389" y="1099174"/>
            <a:ext cx="1857433" cy="52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3F8BA74B-E36F-4D53-935A-E9E777F816F5}"/>
              </a:ext>
            </a:extLst>
          </p:cNvPr>
          <p:cNvSpPr/>
          <p:nvPr/>
        </p:nvSpPr>
        <p:spPr>
          <a:xfrm>
            <a:off x="974359" y="2531141"/>
            <a:ext cx="2907149" cy="2281686"/>
          </a:xfrm>
          <a:prstGeom prst="wedgeEllipseCallout">
            <a:avLst>
              <a:gd name="adj1" fmla="val 27367"/>
              <a:gd name="adj2" fmla="val 61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The squirrel cannot find the food and shelter it needs at the beach.</a:t>
            </a:r>
          </a:p>
        </p:txBody>
      </p:sp>
      <p:pic>
        <p:nvPicPr>
          <p:cNvPr id="20" name="Picture 19" descr="ametti_front">
            <a:extLst>
              <a:ext uri="{FF2B5EF4-FFF2-40B4-BE49-F238E27FC236}">
                <a16:creationId xmlns:a16="http://schemas.microsoft.com/office/drawing/2014/main" id="{D70CBC00-2D8C-421E-8752-F3DDABD6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7"/>
          <a:stretch>
            <a:fillRect/>
          </a:stretch>
        </p:blipFill>
        <p:spPr bwMode="auto">
          <a:xfrm>
            <a:off x="2941089" y="4102951"/>
            <a:ext cx="18002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 squirrel standing on a field&#10;&#10;Description automatically generated">
            <a:extLst>
              <a:ext uri="{FF2B5EF4-FFF2-40B4-BE49-F238E27FC236}">
                <a16:creationId xmlns:a16="http://schemas.microsoft.com/office/drawing/2014/main" id="{C5DCB76C-AD2D-4A5B-A56C-F25BBC745B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5647" y="2635149"/>
            <a:ext cx="5031923" cy="33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5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B8A5C-E16F-469C-8474-40F921F0F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0632">
            <a:off x="4667742" y="1825670"/>
            <a:ext cx="5290809" cy="3968107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6922" y="672494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C8F3E13-04CA-4116-BC4F-E748DF93AED3}"/>
              </a:ext>
            </a:extLst>
          </p:cNvPr>
          <p:cNvSpPr/>
          <p:nvPr/>
        </p:nvSpPr>
        <p:spPr>
          <a:xfrm flipH="1">
            <a:off x="1375645" y="1099174"/>
            <a:ext cx="3109432" cy="5054884"/>
          </a:xfrm>
          <a:prstGeom prst="wedgeEllipseCallout">
            <a:avLst>
              <a:gd name="adj1" fmla="val 53402"/>
              <a:gd name="adj2" fmla="val -243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 smtClean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endParaRPr lang="en-GB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r>
              <a:rPr lang="en-GB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Squirrels </a:t>
            </a:r>
            <a:r>
              <a:rPr lang="en-GB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are suited to habitats like woodland and parks</a:t>
            </a:r>
            <a:r>
              <a:rPr lang="en-GB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 Where </a:t>
            </a:r>
            <a:r>
              <a:rPr lang="en-GB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they can find nuts, seeds and berries to eat.</a:t>
            </a:r>
          </a:p>
          <a:p>
            <a:endParaRPr lang="en-GB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r>
              <a:rPr lang="en-GB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They can use bark, leaves and twigs to make their homes which are called dreys</a:t>
            </a:r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  <a:p>
            <a:pPr algn="ctr"/>
            <a:endParaRPr lang="en-GB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7E7BA2-6E73-474B-B9D5-AADD4E02E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1389" y="1099174"/>
            <a:ext cx="1857433" cy="52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07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661423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FCECC-C24C-4B05-8554-61AD85DE1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613" y="4322448"/>
            <a:ext cx="2674537" cy="1783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7CCE1-907B-4774-9326-91E2458D2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829" y="1210182"/>
            <a:ext cx="2666343" cy="1783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568FFE-B7A6-4167-AAF4-CF0CCE9A3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6929" y="4333449"/>
            <a:ext cx="2674537" cy="1785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724F57-5323-47BD-BA7D-FE5C28298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4348" y="1247999"/>
            <a:ext cx="2651217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4866E5A-7442-46F4-A35B-EA7E4EE08A57}"/>
              </a:ext>
            </a:extLst>
          </p:cNvPr>
          <p:cNvSpPr txBox="1"/>
          <p:nvPr/>
        </p:nvSpPr>
        <p:spPr>
          <a:xfrm>
            <a:off x="3854370" y="984543"/>
            <a:ext cx="3175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Woodland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158E8F-3409-4597-87DF-0A7FBEDD37D8}"/>
              </a:ext>
            </a:extLst>
          </p:cNvPr>
          <p:cNvSpPr txBox="1"/>
          <p:nvPr/>
        </p:nvSpPr>
        <p:spPr>
          <a:xfrm>
            <a:off x="7411084" y="889358"/>
            <a:ext cx="14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Moor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76F8EB-32B7-4518-8F86-CA8F66FDEA1D}"/>
              </a:ext>
            </a:extLst>
          </p:cNvPr>
          <p:cNvSpPr txBox="1"/>
          <p:nvPr/>
        </p:nvSpPr>
        <p:spPr>
          <a:xfrm>
            <a:off x="7602646" y="4020826"/>
            <a:ext cx="142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Seashore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C47466-7EEA-42B5-B482-E7C527A2731A}"/>
              </a:ext>
            </a:extLst>
          </p:cNvPr>
          <p:cNvSpPr txBox="1"/>
          <p:nvPr/>
        </p:nvSpPr>
        <p:spPr>
          <a:xfrm>
            <a:off x="4028563" y="3956897"/>
            <a:ext cx="248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River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88DD4-EC21-41D4-B7BB-8A87D3FFA4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9865" y="2751971"/>
            <a:ext cx="2651216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D1BFDEC-51D8-4BF1-BB64-508A98F43C9D}"/>
              </a:ext>
            </a:extLst>
          </p:cNvPr>
          <p:cNvSpPr txBox="1"/>
          <p:nvPr/>
        </p:nvSpPr>
        <p:spPr>
          <a:xfrm>
            <a:off x="5816434" y="2450328"/>
            <a:ext cx="248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Towns</a:t>
            </a: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A012FDF1-C1B2-4A60-A145-53337EE093C3}"/>
              </a:ext>
            </a:extLst>
          </p:cNvPr>
          <p:cNvSpPr/>
          <p:nvPr/>
        </p:nvSpPr>
        <p:spPr>
          <a:xfrm flipH="1">
            <a:off x="1038413" y="1241035"/>
            <a:ext cx="2815957" cy="4545424"/>
          </a:xfrm>
          <a:prstGeom prst="wedgeEllipseCallout">
            <a:avLst>
              <a:gd name="adj1" fmla="val 52043"/>
              <a:gd name="adj2" fmla="val -3883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Can you match the animals to their habitat</a:t>
            </a:r>
            <a:r>
              <a:rPr lang="en-GB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GB" sz="32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92963D5-94C6-4A99-97C4-2699879347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1389" y="1099174"/>
            <a:ext cx="1857433" cy="52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51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8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661423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6EA69B-46CB-4D98-902D-76A4DF856F84}"/>
              </a:ext>
            </a:extLst>
          </p:cNvPr>
          <p:cNvSpPr txBox="1"/>
          <p:nvPr/>
        </p:nvSpPr>
        <p:spPr>
          <a:xfrm>
            <a:off x="275445" y="1783080"/>
            <a:ext cx="3423396" cy="3785652"/>
          </a:xfrm>
          <a:prstGeom prst="rect">
            <a:avLst/>
          </a:prstGeom>
          <a:solidFill>
            <a:srgbClr val="FEC63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Name</a:t>
            </a:r>
            <a:r>
              <a:rPr lang="en-GB" sz="2000" dirty="0">
                <a:latin typeface="Century Gothic" panose="020B0502020202020204" pitchFamily="34" charset="0"/>
              </a:rPr>
              <a:t>: Common seal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Diet: </a:t>
            </a:r>
            <a:r>
              <a:rPr lang="en-GB" sz="2000" dirty="0">
                <a:latin typeface="Century Gothic" panose="020B0502020202020204" pitchFamily="34" charset="0"/>
              </a:rPr>
              <a:t>Fish, squid, shellfish</a:t>
            </a:r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Shelter: </a:t>
            </a:r>
            <a:r>
              <a:rPr lang="en-GB" sz="2000" dirty="0">
                <a:latin typeface="Century Gothic" panose="020B0502020202020204" pitchFamily="34" charset="0"/>
              </a:rPr>
              <a:t>Sandy beaches, rocky shores</a:t>
            </a: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A1846E-7114-4AE7-A017-11E37CAB2B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45" t="27205" r="17289" b="23387"/>
          <a:stretch/>
        </p:blipFill>
        <p:spPr>
          <a:xfrm>
            <a:off x="591785" y="3965967"/>
            <a:ext cx="2674538" cy="146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307A33-8DF3-41FF-ACEB-3AF1C9949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613" y="4322448"/>
            <a:ext cx="2674537" cy="1783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95F60D-D635-4B6B-AA05-8738F9078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829" y="1210182"/>
            <a:ext cx="2666343" cy="1783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57420E-0F95-4536-918C-5D2D7F929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6929" y="4333449"/>
            <a:ext cx="2674537" cy="1785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910D3F-1BE0-494C-AAD1-E9644C5B57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4348" y="1247999"/>
            <a:ext cx="2651217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862F3DD-857A-4992-815C-7185D74E314A}"/>
              </a:ext>
            </a:extLst>
          </p:cNvPr>
          <p:cNvSpPr txBox="1"/>
          <p:nvPr/>
        </p:nvSpPr>
        <p:spPr>
          <a:xfrm>
            <a:off x="3854370" y="984543"/>
            <a:ext cx="3175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Woodland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44FAE3-8339-435B-B70F-5E3895F10CC4}"/>
              </a:ext>
            </a:extLst>
          </p:cNvPr>
          <p:cNvSpPr txBox="1"/>
          <p:nvPr/>
        </p:nvSpPr>
        <p:spPr>
          <a:xfrm>
            <a:off x="7411084" y="889358"/>
            <a:ext cx="14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Moor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77CD31-3800-4B8E-B0C6-B72D95154B76}"/>
              </a:ext>
            </a:extLst>
          </p:cNvPr>
          <p:cNvSpPr txBox="1"/>
          <p:nvPr/>
        </p:nvSpPr>
        <p:spPr>
          <a:xfrm>
            <a:off x="7602646" y="4020826"/>
            <a:ext cx="142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Seashore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895839-0D9E-463F-8FA4-04D1E0882707}"/>
              </a:ext>
            </a:extLst>
          </p:cNvPr>
          <p:cNvSpPr txBox="1"/>
          <p:nvPr/>
        </p:nvSpPr>
        <p:spPr>
          <a:xfrm>
            <a:off x="4028563" y="3956897"/>
            <a:ext cx="248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River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9E5B9B1-348E-4A61-B87B-68F99479EF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9865" y="2751971"/>
            <a:ext cx="2651216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78B3582-E387-40BD-9B76-6B3892ACA453}"/>
              </a:ext>
            </a:extLst>
          </p:cNvPr>
          <p:cNvSpPr txBox="1"/>
          <p:nvPr/>
        </p:nvSpPr>
        <p:spPr>
          <a:xfrm>
            <a:off x="5816434" y="2450328"/>
            <a:ext cx="248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Towns</a:t>
            </a:r>
          </a:p>
        </p:txBody>
      </p:sp>
    </p:spTree>
    <p:extLst>
      <p:ext uri="{BB962C8B-B14F-4D97-AF65-F5344CB8AC3E}">
        <p14:creationId xmlns:p14="http://schemas.microsoft.com/office/powerpoint/2010/main" val="352554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661423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6EA69B-46CB-4D98-902D-76A4DF856F84}"/>
              </a:ext>
            </a:extLst>
          </p:cNvPr>
          <p:cNvSpPr txBox="1"/>
          <p:nvPr/>
        </p:nvSpPr>
        <p:spPr>
          <a:xfrm>
            <a:off x="275445" y="1783080"/>
            <a:ext cx="3423396" cy="3785652"/>
          </a:xfrm>
          <a:prstGeom prst="rect">
            <a:avLst/>
          </a:prstGeom>
          <a:solidFill>
            <a:srgbClr val="FEC63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Name</a:t>
            </a:r>
            <a:r>
              <a:rPr lang="en-GB" sz="2000" dirty="0">
                <a:latin typeface="Century Gothic" panose="020B0502020202020204" pitchFamily="34" charset="0"/>
              </a:rPr>
              <a:t>: Great spotted 	woodpecker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Diet: </a:t>
            </a:r>
            <a:r>
              <a:rPr lang="en-GB" sz="2000" dirty="0">
                <a:latin typeface="Century Gothic" panose="020B0502020202020204" pitchFamily="34" charset="0"/>
              </a:rPr>
              <a:t>Insect like ants, nuts and berries in winter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Shelter: 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Holes in trees</a:t>
            </a:r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Image result for greater spotted woodpecker">
            <a:hlinkClick r:id="rId5"/>
            <a:extLst>
              <a:ext uri="{FF2B5EF4-FFF2-40B4-BE49-F238E27FC236}">
                <a16:creationId xmlns:a16="http://schemas.microsoft.com/office/drawing/2014/main" id="{4FCB32E6-FB11-4CC7-8C12-5727802A0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17006" r="17770" b="15006"/>
          <a:stretch/>
        </p:blipFill>
        <p:spPr bwMode="auto">
          <a:xfrm>
            <a:off x="2144444" y="3619794"/>
            <a:ext cx="1458656" cy="1929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1C4962-3A95-423D-BF3E-DC0D93B9D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2613" y="4322448"/>
            <a:ext cx="2674537" cy="1783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A74547-D881-4DAD-92D1-2E4DCD3891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4829" y="1210182"/>
            <a:ext cx="2666343" cy="1783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5D45DC-F3C6-4D8D-85AA-CFF9D4AB1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6929" y="4333449"/>
            <a:ext cx="2674537" cy="1785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B279C7-2754-46F8-B724-97F2CDF1B6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4348" y="1247999"/>
            <a:ext cx="2651217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E5594E0-6B74-4E10-8ABF-C3A845019D77}"/>
              </a:ext>
            </a:extLst>
          </p:cNvPr>
          <p:cNvSpPr txBox="1"/>
          <p:nvPr/>
        </p:nvSpPr>
        <p:spPr>
          <a:xfrm>
            <a:off x="3854370" y="984543"/>
            <a:ext cx="3175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Woodland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BA5830-B92F-42C4-9DCE-C00577EB3D53}"/>
              </a:ext>
            </a:extLst>
          </p:cNvPr>
          <p:cNvSpPr txBox="1"/>
          <p:nvPr/>
        </p:nvSpPr>
        <p:spPr>
          <a:xfrm>
            <a:off x="7411084" y="889358"/>
            <a:ext cx="14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Moor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E077F1-DC37-4157-BBF2-37F32C9C6D4C}"/>
              </a:ext>
            </a:extLst>
          </p:cNvPr>
          <p:cNvSpPr txBox="1"/>
          <p:nvPr/>
        </p:nvSpPr>
        <p:spPr>
          <a:xfrm>
            <a:off x="7602646" y="4020826"/>
            <a:ext cx="142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Seashore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BA4C7E-6407-41C2-B02E-BA9BD4ACA856}"/>
              </a:ext>
            </a:extLst>
          </p:cNvPr>
          <p:cNvSpPr txBox="1"/>
          <p:nvPr/>
        </p:nvSpPr>
        <p:spPr>
          <a:xfrm>
            <a:off x="4028563" y="3956897"/>
            <a:ext cx="248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River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BB3E92D-5F67-4CFD-8CB1-8BAB32D235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9865" y="2751971"/>
            <a:ext cx="2651216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72500BA-8E69-4A61-B624-809C066FF71E}"/>
              </a:ext>
            </a:extLst>
          </p:cNvPr>
          <p:cNvSpPr txBox="1"/>
          <p:nvPr/>
        </p:nvSpPr>
        <p:spPr>
          <a:xfrm>
            <a:off x="5816434" y="2450328"/>
            <a:ext cx="248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Towns</a:t>
            </a:r>
          </a:p>
        </p:txBody>
      </p:sp>
    </p:spTree>
    <p:extLst>
      <p:ext uri="{BB962C8B-B14F-4D97-AF65-F5344CB8AC3E}">
        <p14:creationId xmlns:p14="http://schemas.microsoft.com/office/powerpoint/2010/main" val="30007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661423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6EA69B-46CB-4D98-902D-76A4DF856F84}"/>
              </a:ext>
            </a:extLst>
          </p:cNvPr>
          <p:cNvSpPr txBox="1"/>
          <p:nvPr/>
        </p:nvSpPr>
        <p:spPr>
          <a:xfrm>
            <a:off x="275445" y="1783080"/>
            <a:ext cx="3423396" cy="3477875"/>
          </a:xfrm>
          <a:prstGeom prst="rect">
            <a:avLst/>
          </a:prstGeom>
          <a:solidFill>
            <a:srgbClr val="FEC63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Name</a:t>
            </a:r>
            <a:r>
              <a:rPr lang="en-GB" sz="2000" dirty="0">
                <a:latin typeface="Century Gothic" panose="020B0502020202020204" pitchFamily="34" charset="0"/>
              </a:rPr>
              <a:t>: Brown trout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Diet: </a:t>
            </a:r>
            <a:r>
              <a:rPr lang="en-GB" sz="2000" dirty="0">
                <a:latin typeface="Century Gothic" panose="020B0502020202020204" pitchFamily="34" charset="0"/>
              </a:rPr>
              <a:t>F</a:t>
            </a:r>
            <a:r>
              <a:rPr lang="en-GB" sz="2000" dirty="0" smtClean="0">
                <a:latin typeface="Century Gothic" panose="020B0502020202020204" pitchFamily="34" charset="0"/>
              </a:rPr>
              <a:t>lying </a:t>
            </a:r>
            <a:r>
              <a:rPr lang="en-GB" sz="2000" dirty="0">
                <a:latin typeface="Century Gothic" panose="020B0502020202020204" pitchFamily="34" charset="0"/>
              </a:rPr>
              <a:t>insects, insect larvae and small fish</a:t>
            </a:r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Shelter: </a:t>
            </a:r>
            <a:r>
              <a:rPr lang="en-GB" sz="2000" dirty="0">
                <a:latin typeface="Century Gothic" panose="020B0502020202020204" pitchFamily="34" charset="0"/>
              </a:rPr>
              <a:t>Fast flowing fresh water</a:t>
            </a:r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Image result for brown trout">
            <a:hlinkClick r:id="rId5"/>
            <a:extLst>
              <a:ext uri="{FF2B5EF4-FFF2-40B4-BE49-F238E27FC236}">
                <a16:creationId xmlns:a16="http://schemas.microsoft.com/office/drawing/2014/main" id="{66826E38-7855-4871-A24B-A7C078214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8" b="89529" l="3422" r="95817">
                        <a14:foregroundMark x1="9506" y1="40838" x2="7605" y2="41885"/>
                        <a14:foregroundMark x1="4221" y1="44503" x2="3802" y2="43979"/>
                        <a14:foregroundMark x1="4804" y1="45233" x2="4221" y2="44503"/>
                        <a14:foregroundMark x1="7985" y1="49215" x2="5841" y2="46531"/>
                        <a14:foregroundMark x1="86430" y1="35891" x2="89184" y2="54853"/>
                        <a14:foregroundMark x1="91996" y1="50244" x2="94677" y2="34555"/>
                        <a14:foregroundMark x1="94677" y1="34555" x2="95817" y2="34031"/>
                        <a14:backgroundMark x1="4183" y1="41885" x2="3422" y2="41361"/>
                        <a14:backgroundMark x1="3802" y1="44503" x2="3802" y2="44503"/>
                        <a14:backgroundMark x1="3802" y1="44503" x2="3802" y2="44503"/>
                        <a14:backgroundMark x1="3422" y1="42932" x2="3422" y2="42932"/>
                        <a14:backgroundMark x1="87833" y1="57068" x2="91635" y2="59162"/>
                        <a14:backgroundMark x1="84791" y1="37173" x2="86692" y2="35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92" y="3695166"/>
            <a:ext cx="2674537" cy="19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366602-4B43-45C3-A155-A6A0D2A29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2613" y="4322448"/>
            <a:ext cx="2674537" cy="1783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DDB8A37-F685-4DB9-969E-042883C376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4829" y="1210182"/>
            <a:ext cx="2666343" cy="1783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9A3AE0C-1780-4679-8D09-822D42B432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929" y="4333449"/>
            <a:ext cx="2674537" cy="1785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11AB7B-38B3-47C6-92AC-C7C9EF5B5D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4348" y="1247999"/>
            <a:ext cx="2651217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674AB95-0B46-4707-8E47-AB33102AEDF7}"/>
              </a:ext>
            </a:extLst>
          </p:cNvPr>
          <p:cNvSpPr txBox="1"/>
          <p:nvPr/>
        </p:nvSpPr>
        <p:spPr>
          <a:xfrm>
            <a:off x="3854370" y="984543"/>
            <a:ext cx="3175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Woodland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A43B22-0B5D-483A-AA4E-54F7FC2FAEEB}"/>
              </a:ext>
            </a:extLst>
          </p:cNvPr>
          <p:cNvSpPr txBox="1"/>
          <p:nvPr/>
        </p:nvSpPr>
        <p:spPr>
          <a:xfrm>
            <a:off x="7411084" y="889358"/>
            <a:ext cx="14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Moor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E7EB73-51B2-44C6-AA61-DE4A16BA6A6B}"/>
              </a:ext>
            </a:extLst>
          </p:cNvPr>
          <p:cNvSpPr txBox="1"/>
          <p:nvPr/>
        </p:nvSpPr>
        <p:spPr>
          <a:xfrm>
            <a:off x="7602646" y="4020826"/>
            <a:ext cx="142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Seashore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2AB825-A919-4FB3-8F5B-DA268AE7368D}"/>
              </a:ext>
            </a:extLst>
          </p:cNvPr>
          <p:cNvSpPr txBox="1"/>
          <p:nvPr/>
        </p:nvSpPr>
        <p:spPr>
          <a:xfrm>
            <a:off x="4028563" y="3956897"/>
            <a:ext cx="248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River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5D998EA-7997-4C6B-8A5C-2348AA437A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9865" y="2751971"/>
            <a:ext cx="2651216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DFA4378-3836-4370-89B9-7FDC8476934C}"/>
              </a:ext>
            </a:extLst>
          </p:cNvPr>
          <p:cNvSpPr txBox="1"/>
          <p:nvPr/>
        </p:nvSpPr>
        <p:spPr>
          <a:xfrm>
            <a:off x="5816434" y="2450328"/>
            <a:ext cx="248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Towns</a:t>
            </a:r>
          </a:p>
        </p:txBody>
      </p:sp>
    </p:spTree>
    <p:extLst>
      <p:ext uri="{BB962C8B-B14F-4D97-AF65-F5344CB8AC3E}">
        <p14:creationId xmlns:p14="http://schemas.microsoft.com/office/powerpoint/2010/main" val="318626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661423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6EA69B-46CB-4D98-902D-76A4DF856F84}"/>
              </a:ext>
            </a:extLst>
          </p:cNvPr>
          <p:cNvSpPr txBox="1"/>
          <p:nvPr/>
        </p:nvSpPr>
        <p:spPr>
          <a:xfrm>
            <a:off x="275444" y="1783080"/>
            <a:ext cx="3534311" cy="3785652"/>
          </a:xfrm>
          <a:prstGeom prst="rect">
            <a:avLst/>
          </a:prstGeom>
          <a:solidFill>
            <a:srgbClr val="FEC63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Name</a:t>
            </a:r>
            <a:r>
              <a:rPr lang="en-GB" sz="2000" dirty="0">
                <a:latin typeface="Century Gothic" panose="020B0502020202020204" pitchFamily="34" charset="0"/>
              </a:rPr>
              <a:t>: </a:t>
            </a:r>
            <a:r>
              <a:rPr lang="en-GB" sz="2000" dirty="0" smtClean="0">
                <a:latin typeface="Century Gothic" panose="020B0502020202020204" pitchFamily="34" charset="0"/>
              </a:rPr>
              <a:t>Slow-worm</a:t>
            </a:r>
            <a:endParaRPr lang="en-GB" sz="2000" dirty="0">
              <a:latin typeface="Century Gothic" panose="020B0502020202020204" pitchFamily="34" charset="0"/>
            </a:endParaRP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Diet: </a:t>
            </a:r>
            <a:r>
              <a:rPr lang="en-GB" sz="2000" dirty="0">
                <a:latin typeface="Century Gothic" panose="020B0502020202020204" pitchFamily="34" charset="0"/>
              </a:rPr>
              <a:t>Slugs, snails, earthworms, spiders, insects</a:t>
            </a:r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Shelter: </a:t>
            </a:r>
            <a:r>
              <a:rPr lang="en-GB" sz="2000" dirty="0">
                <a:latin typeface="Century Gothic" panose="020B0502020202020204" pitchFamily="34" charset="0"/>
              </a:rPr>
              <a:t>Under 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leaves and roots.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They like to lie in 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the sun.</a:t>
            </a:r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6A5D04-1364-434E-8E9D-212657838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218" y="3632955"/>
            <a:ext cx="1456944" cy="219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C44E087-3D42-4DD4-940E-478EFD3AC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613" y="4322448"/>
            <a:ext cx="2674537" cy="1783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9EE41B9-51C9-4958-82F7-E1D849289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829" y="1210182"/>
            <a:ext cx="2666343" cy="1783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DB235FB-8DA2-42A5-863A-2D28C65E3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6929" y="4333449"/>
            <a:ext cx="2674537" cy="1785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F7FB890-7D16-4593-8C55-10E23D896F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4348" y="1247999"/>
            <a:ext cx="2651217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04ADF14-C3A8-4A69-9741-FEA1635C5E41}"/>
              </a:ext>
            </a:extLst>
          </p:cNvPr>
          <p:cNvSpPr txBox="1"/>
          <p:nvPr/>
        </p:nvSpPr>
        <p:spPr>
          <a:xfrm>
            <a:off x="3854370" y="984543"/>
            <a:ext cx="3175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Woodland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D08250-657E-4A77-A32D-4471A7F789B5}"/>
              </a:ext>
            </a:extLst>
          </p:cNvPr>
          <p:cNvSpPr txBox="1"/>
          <p:nvPr/>
        </p:nvSpPr>
        <p:spPr>
          <a:xfrm>
            <a:off x="7411084" y="889358"/>
            <a:ext cx="14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Moor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B79EC63-75DD-4DB7-BAA8-52E301B21AF1}"/>
              </a:ext>
            </a:extLst>
          </p:cNvPr>
          <p:cNvSpPr txBox="1"/>
          <p:nvPr/>
        </p:nvSpPr>
        <p:spPr>
          <a:xfrm>
            <a:off x="7602646" y="4020826"/>
            <a:ext cx="142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Seashore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F8CF2C8-E51E-491D-B3FF-E0CD5D97CAB4}"/>
              </a:ext>
            </a:extLst>
          </p:cNvPr>
          <p:cNvSpPr txBox="1"/>
          <p:nvPr/>
        </p:nvSpPr>
        <p:spPr>
          <a:xfrm>
            <a:off x="4028563" y="3956897"/>
            <a:ext cx="248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River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34D38F6-5FD1-4F08-9EE3-5FFA157F16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9865" y="2751971"/>
            <a:ext cx="2651216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C2B41BB-424D-47BA-B7C9-2B2D51CC44AA}"/>
              </a:ext>
            </a:extLst>
          </p:cNvPr>
          <p:cNvSpPr txBox="1"/>
          <p:nvPr/>
        </p:nvSpPr>
        <p:spPr>
          <a:xfrm>
            <a:off x="5816434" y="2450328"/>
            <a:ext cx="248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Towns</a:t>
            </a:r>
          </a:p>
        </p:txBody>
      </p:sp>
    </p:spTree>
    <p:extLst>
      <p:ext uri="{BB962C8B-B14F-4D97-AF65-F5344CB8AC3E}">
        <p14:creationId xmlns:p14="http://schemas.microsoft.com/office/powerpoint/2010/main" val="140904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661423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6EA69B-46CB-4D98-902D-76A4DF856F84}"/>
              </a:ext>
            </a:extLst>
          </p:cNvPr>
          <p:cNvSpPr txBox="1"/>
          <p:nvPr/>
        </p:nvSpPr>
        <p:spPr>
          <a:xfrm>
            <a:off x="164395" y="1428867"/>
            <a:ext cx="3534311" cy="4401205"/>
          </a:xfrm>
          <a:prstGeom prst="rect">
            <a:avLst/>
          </a:prstGeom>
          <a:solidFill>
            <a:srgbClr val="FEC63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Name</a:t>
            </a:r>
            <a:r>
              <a:rPr lang="en-GB" sz="2000" dirty="0">
                <a:latin typeface="Century Gothic" panose="020B0502020202020204" pitchFamily="34" charset="0"/>
              </a:rPr>
              <a:t>: Red fox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Diet: </a:t>
            </a:r>
            <a:r>
              <a:rPr lang="en-GB" sz="2000" dirty="0">
                <a:latin typeface="Century Gothic" panose="020B0502020202020204" pitchFamily="34" charset="0"/>
              </a:rPr>
              <a:t>Small mammals like mice, birds, frogs, earthworms, berries, fruit, foods that other animals have left.</a:t>
            </a:r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Shelter: </a:t>
            </a:r>
            <a:r>
              <a:rPr lang="en-GB" sz="2000" dirty="0">
                <a:latin typeface="Century Gothic" panose="020B0502020202020204" pitchFamily="34" charset="0"/>
              </a:rPr>
              <a:t>They bury </a:t>
            </a:r>
            <a:r>
              <a:rPr lang="en-GB" sz="2000" dirty="0" smtClean="0">
                <a:latin typeface="Century Gothic" panose="020B0502020202020204" pitchFamily="34" charset="0"/>
              </a:rPr>
              <a:t>underground.</a:t>
            </a:r>
            <a:endParaRPr lang="en-GB" sz="2000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 descr="Image result for red fox uk">
            <a:hlinkClick r:id="rId5"/>
            <a:extLst>
              <a:ext uri="{FF2B5EF4-FFF2-40B4-BE49-F238E27FC236}">
                <a16:creationId xmlns:a16="http://schemas.microsoft.com/office/drawing/2014/main" id="{88194AA3-1914-4A3A-A6AB-770CAC87C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19297" r="6349" b="11805"/>
          <a:stretch/>
        </p:blipFill>
        <p:spPr bwMode="auto">
          <a:xfrm>
            <a:off x="1301992" y="4779398"/>
            <a:ext cx="2015150" cy="1013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82B93B-06B2-4283-B11F-120B268E5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2613" y="4322448"/>
            <a:ext cx="2674537" cy="1783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04E3E6-E183-4E32-AF8A-D134B66552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4829" y="1210182"/>
            <a:ext cx="2666343" cy="1783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C11441-D2AA-4404-8E5D-D067CA72F4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6929" y="4333449"/>
            <a:ext cx="2674537" cy="1785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76D8A0-BA26-4102-B2AB-2477015A9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4348" y="1247999"/>
            <a:ext cx="2651217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6A0FE70-5D18-4D73-95B7-E89B6F66D87F}"/>
              </a:ext>
            </a:extLst>
          </p:cNvPr>
          <p:cNvSpPr txBox="1"/>
          <p:nvPr/>
        </p:nvSpPr>
        <p:spPr>
          <a:xfrm>
            <a:off x="3854370" y="984543"/>
            <a:ext cx="3175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Woodland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1B7388-55C8-4F5B-927F-038DDA641920}"/>
              </a:ext>
            </a:extLst>
          </p:cNvPr>
          <p:cNvSpPr txBox="1"/>
          <p:nvPr/>
        </p:nvSpPr>
        <p:spPr>
          <a:xfrm>
            <a:off x="7411084" y="889358"/>
            <a:ext cx="14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Moor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C1C306-3274-463A-81A4-49A21CD2701D}"/>
              </a:ext>
            </a:extLst>
          </p:cNvPr>
          <p:cNvSpPr txBox="1"/>
          <p:nvPr/>
        </p:nvSpPr>
        <p:spPr>
          <a:xfrm>
            <a:off x="7602646" y="4020826"/>
            <a:ext cx="142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Seashore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185203-E86E-4514-ADE3-450EC920CC02}"/>
              </a:ext>
            </a:extLst>
          </p:cNvPr>
          <p:cNvSpPr txBox="1"/>
          <p:nvPr/>
        </p:nvSpPr>
        <p:spPr>
          <a:xfrm>
            <a:off x="4028563" y="3956897"/>
            <a:ext cx="248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River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E26124A-5E35-4F10-93BD-C5A2A1303A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9865" y="2751971"/>
            <a:ext cx="2651216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A068264-7650-434C-9D43-C34E34177567}"/>
              </a:ext>
            </a:extLst>
          </p:cNvPr>
          <p:cNvSpPr txBox="1"/>
          <p:nvPr/>
        </p:nvSpPr>
        <p:spPr>
          <a:xfrm>
            <a:off x="5816434" y="2450328"/>
            <a:ext cx="2486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Towns</a:t>
            </a:r>
          </a:p>
        </p:txBody>
      </p:sp>
    </p:spTree>
    <p:extLst>
      <p:ext uri="{BB962C8B-B14F-4D97-AF65-F5344CB8AC3E}">
        <p14:creationId xmlns:p14="http://schemas.microsoft.com/office/powerpoint/2010/main" val="299596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F3457-CD3A-445B-BB63-FD0DB3411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7741">
            <a:off x="4535255" y="2201478"/>
            <a:ext cx="5373804" cy="3581137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6922" y="672494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18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C8F3E13-04CA-4116-BC4F-E748DF93AED3}"/>
              </a:ext>
            </a:extLst>
          </p:cNvPr>
          <p:cNvSpPr/>
          <p:nvPr/>
        </p:nvSpPr>
        <p:spPr>
          <a:xfrm flipH="1">
            <a:off x="1941489" y="1089825"/>
            <a:ext cx="4231836" cy="1305979"/>
          </a:xfrm>
          <a:prstGeom prst="wedgeEllipseCallout">
            <a:avLst>
              <a:gd name="adj1" fmla="val 57603"/>
              <a:gd name="adj2" fmla="val 500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Animals who are very small can live in very small habitats.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7E7BA2-6E73-474B-B9D5-AADD4E02E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1389" y="1099174"/>
            <a:ext cx="1857433" cy="52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AEBD400-6E77-4F09-9E64-2F0EF01D99BE}"/>
              </a:ext>
            </a:extLst>
          </p:cNvPr>
          <p:cNvSpPr/>
          <p:nvPr/>
        </p:nvSpPr>
        <p:spPr>
          <a:xfrm>
            <a:off x="1813400" y="2597739"/>
            <a:ext cx="2907149" cy="2281686"/>
          </a:xfrm>
          <a:prstGeom prst="wedgeEllipseCallout">
            <a:avLst>
              <a:gd name="adj1" fmla="val 27367"/>
              <a:gd name="adj2" fmla="val 61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These are called </a:t>
            </a:r>
            <a:endParaRPr lang="en-GB" sz="2000" dirty="0" smtClean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micro-habitats</a:t>
            </a:r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  <a:p>
            <a:pPr algn="ctr"/>
            <a:endParaRPr lang="en-GB" sz="200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Micro </a:t>
            </a:r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means small.</a:t>
            </a:r>
            <a:endParaRPr lang="en-GB" sz="2000" b="1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ametti_front">
            <a:extLst>
              <a:ext uri="{FF2B5EF4-FFF2-40B4-BE49-F238E27FC236}">
                <a16:creationId xmlns:a16="http://schemas.microsoft.com/office/drawing/2014/main" id="{D96B6484-2CB1-4B9F-96E6-E35A721D3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7"/>
          <a:stretch>
            <a:fillRect/>
          </a:stretch>
        </p:blipFill>
        <p:spPr bwMode="auto">
          <a:xfrm>
            <a:off x="4098747" y="4135600"/>
            <a:ext cx="18002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4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86922" y="672494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D1B8D4-D6D0-418A-A9CC-09281C288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178" y="4472717"/>
            <a:ext cx="2360295" cy="157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00CDC76-2F05-4662-8C98-FFC5A06883BE}"/>
              </a:ext>
            </a:extLst>
          </p:cNvPr>
          <p:cNvSpPr txBox="1"/>
          <p:nvPr/>
        </p:nvSpPr>
        <p:spPr>
          <a:xfrm>
            <a:off x="6044974" y="3764831"/>
            <a:ext cx="1639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Logs and tree stumps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84F5C7-2018-4269-8AEF-298D3E81D5BE}"/>
              </a:ext>
            </a:extLst>
          </p:cNvPr>
          <p:cNvSpPr txBox="1"/>
          <p:nvPr/>
        </p:nvSpPr>
        <p:spPr>
          <a:xfrm>
            <a:off x="2446902" y="1107214"/>
            <a:ext cx="1243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Leaves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82275-7FF9-4E5C-9AA6-505AB61069B8}"/>
              </a:ext>
            </a:extLst>
          </p:cNvPr>
          <p:cNvSpPr txBox="1"/>
          <p:nvPr/>
        </p:nvSpPr>
        <p:spPr>
          <a:xfrm>
            <a:off x="5214398" y="925250"/>
            <a:ext cx="1328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Walls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9BF3A6-9F29-4171-BFA5-6D668310D6E1}"/>
              </a:ext>
            </a:extLst>
          </p:cNvPr>
          <p:cNvSpPr txBox="1"/>
          <p:nvPr/>
        </p:nvSpPr>
        <p:spPr>
          <a:xfrm>
            <a:off x="4343204" y="2859229"/>
            <a:ext cx="2330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Hedgerows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E5879C-068D-41F9-9DC0-BD7331056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85" y="1334399"/>
            <a:ext cx="1996604" cy="1330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A8E2E5-85F6-450B-8362-739443C48D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76" t="3854" r="33642" b="1"/>
          <a:stretch/>
        </p:blipFill>
        <p:spPr>
          <a:xfrm>
            <a:off x="2498842" y="1486677"/>
            <a:ext cx="1770453" cy="1655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C8F3E13-04CA-4116-BC4F-E748DF93AED3}"/>
              </a:ext>
            </a:extLst>
          </p:cNvPr>
          <p:cNvSpPr/>
          <p:nvPr/>
        </p:nvSpPr>
        <p:spPr>
          <a:xfrm flipH="1">
            <a:off x="77177" y="2634825"/>
            <a:ext cx="2991675" cy="1386974"/>
          </a:xfrm>
          <a:prstGeom prst="wedgeEllipseCallout">
            <a:avLst>
              <a:gd name="adj1" fmla="val 7978"/>
              <a:gd name="adj2" fmla="val 6708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Here are some examples of </a:t>
            </a:r>
            <a:r>
              <a:rPr lang="en-GB" sz="200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micro-habitats</a:t>
            </a:r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89D5BF6-C740-4B37-A975-DBF4E61924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260" y="1325346"/>
            <a:ext cx="1996604" cy="1497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CCE528-FFA1-4AC5-B6DA-1ECF3F9541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4370" y="3159612"/>
            <a:ext cx="2394306" cy="141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D2DD2E-27BC-4096-BD68-99C39E200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2109">
            <a:off x="4184915" y="4682505"/>
            <a:ext cx="1646968" cy="123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0ABDF7A-B1F5-4062-B046-776E5B8514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1415" y="4582567"/>
            <a:ext cx="2504424" cy="1668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71012D5-5F76-4989-A3F7-0CA874666B52}"/>
              </a:ext>
            </a:extLst>
          </p:cNvPr>
          <p:cNvSpPr txBox="1"/>
          <p:nvPr/>
        </p:nvSpPr>
        <p:spPr>
          <a:xfrm>
            <a:off x="1812615" y="4087688"/>
            <a:ext cx="1811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Rockpools </a:t>
            </a:r>
          </a:p>
        </p:txBody>
      </p:sp>
      <p:pic>
        <p:nvPicPr>
          <p:cNvPr id="18" name="Picture 17" descr="ametti_front">
            <a:extLst>
              <a:ext uri="{FF2B5EF4-FFF2-40B4-BE49-F238E27FC236}">
                <a16:creationId xmlns:a16="http://schemas.microsoft.com/office/drawing/2014/main" id="{02B54860-9AE2-431B-B3C8-D84783D8F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7"/>
          <a:stretch>
            <a:fillRect/>
          </a:stretch>
        </p:blipFill>
        <p:spPr bwMode="auto">
          <a:xfrm flipH="1">
            <a:off x="-86922" y="4202693"/>
            <a:ext cx="1888340" cy="211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B0AD79D-F5C1-4829-8505-570A1B65B5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10"/>
          <a:stretch/>
        </p:blipFill>
        <p:spPr bwMode="auto">
          <a:xfrm>
            <a:off x="7439576" y="2994805"/>
            <a:ext cx="2053307" cy="299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5167BBE0-4AB8-4214-BB21-945361058D8B}"/>
              </a:ext>
            </a:extLst>
          </p:cNvPr>
          <p:cNvSpPr/>
          <p:nvPr/>
        </p:nvSpPr>
        <p:spPr>
          <a:xfrm flipH="1">
            <a:off x="6222406" y="1772638"/>
            <a:ext cx="2813191" cy="1386974"/>
          </a:xfrm>
          <a:prstGeom prst="wedgeEllipseCallout">
            <a:avLst>
              <a:gd name="adj1" fmla="val -21430"/>
              <a:gd name="adj2" fmla="val 921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What habitats can you see in your area</a:t>
            </a:r>
            <a:r>
              <a:rPr lang="en-GB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479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8" grpId="0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CD8258-9269-494E-B63D-D1B6BA2D4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693" y="653407"/>
            <a:ext cx="2053307" cy="52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peech Bubble: Oval 2" descr="In this lesson we will be learning about the habitats of the UK and what you can do to help them.&#10;">
            <a:extLst>
              <a:ext uri="{FF2B5EF4-FFF2-40B4-BE49-F238E27FC236}">
                <a16:creationId xmlns:a16="http://schemas.microsoft.com/office/drawing/2014/main" id="{5DA308AB-95E4-4117-AE80-9322ED78CD55}"/>
              </a:ext>
            </a:extLst>
          </p:cNvPr>
          <p:cNvSpPr/>
          <p:nvPr/>
        </p:nvSpPr>
        <p:spPr>
          <a:xfrm>
            <a:off x="409575" y="1140117"/>
            <a:ext cx="6160164" cy="4687397"/>
          </a:xfrm>
          <a:prstGeom prst="wedgeEllipseCallout">
            <a:avLst>
              <a:gd name="adj1" fmla="val 62663"/>
              <a:gd name="adj2" fmla="val -346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dirty="0" smtClean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6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 </a:t>
            </a:r>
            <a:r>
              <a:rPr lang="en-GB" sz="3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lesson we will be learning about the habitats of the UK and what you can do to </a:t>
            </a:r>
            <a:r>
              <a:rPr lang="en-GB" sz="3600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help protect </a:t>
            </a:r>
            <a:r>
              <a:rPr lang="en-GB" sz="3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them.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37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661423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FCECC-C24C-4B05-8554-61AD85DE1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005" y="2669706"/>
            <a:ext cx="2674537" cy="1783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7CCE1-907B-4774-9326-91E2458D2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84" y="984120"/>
            <a:ext cx="2666343" cy="1783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568FFE-B7A6-4167-AAF4-CF0CCE9A3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4" y="4561283"/>
            <a:ext cx="2674537" cy="1785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5F75D1-952D-4E40-B7F9-3B4355E82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65" y="1014612"/>
            <a:ext cx="2802331" cy="1869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86C82F-E2C0-4E29-A537-545DD4A01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9309" y="4196819"/>
            <a:ext cx="2666343" cy="19997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724F57-5323-47BD-BA7D-FE5C28298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7551" y="692086"/>
            <a:ext cx="2651217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ABF5ED-171C-448F-A6AF-94F410134E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7907" y="4177501"/>
            <a:ext cx="2959498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13A3135-43B1-4A96-95C8-EBB69D2478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9806" y="2425494"/>
            <a:ext cx="2651217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D1DD8C49-16A5-4FD4-8195-17149DB8CF7A}"/>
              </a:ext>
            </a:extLst>
          </p:cNvPr>
          <p:cNvSpPr/>
          <p:nvPr/>
        </p:nvSpPr>
        <p:spPr>
          <a:xfrm flipH="1">
            <a:off x="2182533" y="1954169"/>
            <a:ext cx="2813191" cy="2254590"/>
          </a:xfrm>
          <a:prstGeom prst="wedgeEllipseCallout">
            <a:avLst>
              <a:gd name="adj1" fmla="val -56642"/>
              <a:gd name="adj2" fmla="val 4850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The UK has wonderful habitats but there is a problem...</a:t>
            </a:r>
          </a:p>
          <a:p>
            <a:pPr algn="ctr"/>
            <a:endParaRPr lang="en-GB" sz="2000" b="1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Picture 27" descr="ametti_front">
            <a:extLst>
              <a:ext uri="{FF2B5EF4-FFF2-40B4-BE49-F238E27FC236}">
                <a16:creationId xmlns:a16="http://schemas.microsoft.com/office/drawing/2014/main" id="{0F0BCC57-3E08-40EA-B112-309BC22D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 b="32437"/>
          <a:stretch>
            <a:fillRect/>
          </a:stretch>
        </p:blipFill>
        <p:spPr bwMode="auto">
          <a:xfrm>
            <a:off x="4716502" y="2265847"/>
            <a:ext cx="2184918" cy="24464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ar, animal, food, mammal&#10;&#10;Description automatically generated">
            <a:extLst>
              <a:ext uri="{FF2B5EF4-FFF2-40B4-BE49-F238E27FC236}">
                <a16:creationId xmlns:a16="http://schemas.microsoft.com/office/drawing/2014/main" id="{6BF8E77B-E58C-45F8-A63A-F31DAF59F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6144">
            <a:off x="4819279" y="2291983"/>
            <a:ext cx="4701702" cy="3100185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0" y="661423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D1DD8C49-16A5-4FD4-8195-17149DB8CF7A}"/>
              </a:ext>
            </a:extLst>
          </p:cNvPr>
          <p:cNvSpPr/>
          <p:nvPr/>
        </p:nvSpPr>
        <p:spPr>
          <a:xfrm flipH="1">
            <a:off x="1736210" y="2013706"/>
            <a:ext cx="2363599" cy="1901119"/>
          </a:xfrm>
          <a:prstGeom prst="wedgeEllipseCallout">
            <a:avLst>
              <a:gd name="adj1" fmla="val 33289"/>
              <a:gd name="adj2" fmla="val 599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Role play </a:t>
            </a:r>
            <a:r>
              <a:rPr lang="en-GB" sz="20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shrinking habitats</a:t>
            </a:r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to learn more!</a:t>
            </a:r>
          </a:p>
          <a:p>
            <a:pPr algn="ctr"/>
            <a:endParaRPr lang="en-GB" sz="2000" b="1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52ACC5-4CDB-4C8C-B17A-F56241E324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10"/>
          <a:stretch/>
        </p:blipFill>
        <p:spPr bwMode="auto">
          <a:xfrm flipH="1">
            <a:off x="-145227" y="3308607"/>
            <a:ext cx="2239173" cy="299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70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E1862F-AAEF-4FA1-A616-F07DB0FBA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4922">
            <a:off x="3990680" y="2005098"/>
            <a:ext cx="5748411" cy="3830777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6922" y="672494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22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C8F3E13-04CA-4116-BC4F-E748DF93AED3}"/>
              </a:ext>
            </a:extLst>
          </p:cNvPr>
          <p:cNvSpPr/>
          <p:nvPr/>
        </p:nvSpPr>
        <p:spPr>
          <a:xfrm flipH="1">
            <a:off x="1948193" y="1062432"/>
            <a:ext cx="2665263" cy="2129083"/>
          </a:xfrm>
          <a:prstGeom prst="wedgeEllipseCallout">
            <a:avLst>
              <a:gd name="adj1" fmla="val 67560"/>
              <a:gd name="adj2" fmla="val 350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Humans are building on habitats.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7E7BA2-6E73-474B-B9D5-AADD4E02E5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98"/>
          <a:stretch/>
        </p:blipFill>
        <p:spPr bwMode="auto">
          <a:xfrm rot="966819" flipH="1">
            <a:off x="-122677" y="1334839"/>
            <a:ext cx="1857433" cy="336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metti_front">
            <a:extLst>
              <a:ext uri="{FF2B5EF4-FFF2-40B4-BE49-F238E27FC236}">
                <a16:creationId xmlns:a16="http://schemas.microsoft.com/office/drawing/2014/main" id="{FEB00C1E-2E92-4A91-944E-13B7EBE88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b="32437"/>
          <a:stretch>
            <a:fillRect/>
          </a:stretch>
        </p:blipFill>
        <p:spPr bwMode="auto">
          <a:xfrm>
            <a:off x="3546536" y="4168976"/>
            <a:ext cx="1800970" cy="20165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6D8373A6-B1C1-4B07-98D2-F10F59D90336}"/>
              </a:ext>
            </a:extLst>
          </p:cNvPr>
          <p:cNvSpPr/>
          <p:nvPr/>
        </p:nvSpPr>
        <p:spPr>
          <a:xfrm flipH="1">
            <a:off x="1156604" y="3113829"/>
            <a:ext cx="2453833" cy="2656486"/>
          </a:xfrm>
          <a:prstGeom prst="wedgeEllipseCallout">
            <a:avLst>
              <a:gd name="adj1" fmla="val -54597"/>
              <a:gd name="adj2" fmla="val 269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Towns and cities are growing.</a:t>
            </a:r>
          </a:p>
          <a:p>
            <a:pPr algn="ctr"/>
            <a:endParaRPr lang="en-GB" sz="200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Other habitats are shrinking. </a:t>
            </a:r>
          </a:p>
        </p:txBody>
      </p:sp>
    </p:spTree>
    <p:extLst>
      <p:ext uri="{BB962C8B-B14F-4D97-AF65-F5344CB8AC3E}">
        <p14:creationId xmlns:p14="http://schemas.microsoft.com/office/powerpoint/2010/main" val="192045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B9860-E1D7-4909-8F51-A3897551C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4639">
            <a:off x="4209957" y="1759873"/>
            <a:ext cx="5296085" cy="3972064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6922" y="672494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23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3D2F7C12-0E50-49C7-9629-3FB158E24FA6}"/>
              </a:ext>
            </a:extLst>
          </p:cNvPr>
          <p:cNvSpPr/>
          <p:nvPr/>
        </p:nvSpPr>
        <p:spPr>
          <a:xfrm flipH="1">
            <a:off x="2011804" y="1009715"/>
            <a:ext cx="2665263" cy="2129083"/>
          </a:xfrm>
          <a:prstGeom prst="wedgeEllipseCallout">
            <a:avLst>
              <a:gd name="adj1" fmla="val 67560"/>
              <a:gd name="adj2" fmla="val 3398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Humans are polluting habitats.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99245-3773-43FD-AB28-97B6E69A7B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98"/>
          <a:stretch/>
        </p:blipFill>
        <p:spPr bwMode="auto">
          <a:xfrm rot="966819" flipH="1">
            <a:off x="-133668" y="1330140"/>
            <a:ext cx="1857433" cy="336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metti_front">
            <a:extLst>
              <a:ext uri="{FF2B5EF4-FFF2-40B4-BE49-F238E27FC236}">
                <a16:creationId xmlns:a16="http://schemas.microsoft.com/office/drawing/2014/main" id="{6EA7B29D-1F7F-4E38-95E0-0D8A27407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b="32437"/>
          <a:stretch>
            <a:fillRect/>
          </a:stretch>
        </p:blipFill>
        <p:spPr bwMode="auto">
          <a:xfrm>
            <a:off x="3546536" y="4168976"/>
            <a:ext cx="1800970" cy="20165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EE200AE5-ED4B-44D1-A548-E8AAE42E72E8}"/>
              </a:ext>
            </a:extLst>
          </p:cNvPr>
          <p:cNvSpPr/>
          <p:nvPr/>
        </p:nvSpPr>
        <p:spPr>
          <a:xfrm flipH="1">
            <a:off x="1092703" y="3131344"/>
            <a:ext cx="2453833" cy="2656486"/>
          </a:xfrm>
          <a:prstGeom prst="wedgeEllipseCallout">
            <a:avLst>
              <a:gd name="adj1" fmla="val -54597"/>
              <a:gd name="adj2" fmla="val 269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Rubbish is harming the plants and animals who live in a habitat.</a:t>
            </a:r>
          </a:p>
        </p:txBody>
      </p:sp>
    </p:spTree>
    <p:extLst>
      <p:ext uri="{BB962C8B-B14F-4D97-AF65-F5344CB8AC3E}">
        <p14:creationId xmlns:p14="http://schemas.microsoft.com/office/powerpoint/2010/main" val="61011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86922" y="672494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24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BA53FB-C56B-4A70-B172-6373C327A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70" y="967312"/>
            <a:ext cx="1813810" cy="52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96F36C48-08F8-4F5A-BC03-5C36C44B1466}"/>
              </a:ext>
            </a:extLst>
          </p:cNvPr>
          <p:cNvSpPr/>
          <p:nvPr/>
        </p:nvSpPr>
        <p:spPr>
          <a:xfrm flipH="1">
            <a:off x="2730412" y="1140118"/>
            <a:ext cx="5903921" cy="4031489"/>
          </a:xfrm>
          <a:prstGeom prst="wedgeEllipseCallout">
            <a:avLst>
              <a:gd name="adj1" fmla="val 61289"/>
              <a:gd name="adj2" fmla="val -294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But humans can also help habitats!</a:t>
            </a:r>
          </a:p>
          <a:p>
            <a:pPr algn="ctr"/>
            <a:endParaRPr lang="en-GB" sz="280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at the following examples.  </a:t>
            </a:r>
          </a:p>
          <a:p>
            <a:pPr algn="ctr"/>
            <a:endParaRPr lang="en-GB" sz="280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What could </a:t>
            </a:r>
            <a:r>
              <a:rPr lang="en-GB" sz="28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you</a:t>
            </a:r>
            <a:r>
              <a:rPr lang="en-GB" sz="28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do?</a:t>
            </a:r>
            <a:endParaRPr lang="en-GB" sz="280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ground, outdoor, water&#10;&#10;Description automatically generated">
            <a:extLst>
              <a:ext uri="{FF2B5EF4-FFF2-40B4-BE49-F238E27FC236}">
                <a16:creationId xmlns:a16="http://schemas.microsoft.com/office/drawing/2014/main" id="{059863C6-2AFB-427B-B7F8-90B90BCCD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032" y="736767"/>
            <a:ext cx="3891405" cy="5215285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6922" y="672494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25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metti_front">
            <a:extLst>
              <a:ext uri="{FF2B5EF4-FFF2-40B4-BE49-F238E27FC236}">
                <a16:creationId xmlns:a16="http://schemas.microsoft.com/office/drawing/2014/main" id="{6EA7B29D-1F7F-4E38-95E0-0D8A27407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32437"/>
          <a:stretch>
            <a:fillRect/>
          </a:stretch>
        </p:blipFill>
        <p:spPr bwMode="auto">
          <a:xfrm flipH="1">
            <a:off x="294066" y="4469096"/>
            <a:ext cx="1964500" cy="18241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4973A9C4-7C90-4CFC-8E96-3CDD3BFF5EC5}"/>
              </a:ext>
            </a:extLst>
          </p:cNvPr>
          <p:cNvSpPr/>
          <p:nvPr/>
        </p:nvSpPr>
        <p:spPr>
          <a:xfrm flipH="1">
            <a:off x="1840850" y="1772256"/>
            <a:ext cx="2921547" cy="2656486"/>
          </a:xfrm>
          <a:prstGeom prst="wedgeEllipseCallout">
            <a:avLst>
              <a:gd name="adj1" fmla="val 42534"/>
              <a:gd name="adj2" fmla="val 585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Help keep a habitat clean.</a:t>
            </a:r>
          </a:p>
          <a:p>
            <a:pPr algn="ctr"/>
            <a:endParaRPr lang="en-GB" sz="200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Litter picks are great!</a:t>
            </a:r>
          </a:p>
        </p:txBody>
      </p:sp>
    </p:spTree>
    <p:extLst>
      <p:ext uri="{BB962C8B-B14F-4D97-AF65-F5344CB8AC3E}">
        <p14:creationId xmlns:p14="http://schemas.microsoft.com/office/powerpoint/2010/main" val="19250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n old building&#10;&#10;Description automatically generated">
            <a:extLst>
              <a:ext uri="{FF2B5EF4-FFF2-40B4-BE49-F238E27FC236}">
                <a16:creationId xmlns:a16="http://schemas.microsoft.com/office/drawing/2014/main" id="{70192CA0-65A7-4690-95A3-EFFBBD0E0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5231">
            <a:off x="4567427" y="2180558"/>
            <a:ext cx="5177583" cy="3883187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6922" y="672494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26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metti_front">
            <a:extLst>
              <a:ext uri="{FF2B5EF4-FFF2-40B4-BE49-F238E27FC236}">
                <a16:creationId xmlns:a16="http://schemas.microsoft.com/office/drawing/2014/main" id="{6EA7B29D-1F7F-4E38-95E0-0D8A27407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32437"/>
          <a:stretch>
            <a:fillRect/>
          </a:stretch>
        </p:blipFill>
        <p:spPr bwMode="auto">
          <a:xfrm flipH="1">
            <a:off x="294066" y="4469096"/>
            <a:ext cx="1964500" cy="18241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4973A9C4-7C90-4CFC-8E96-3CDD3BFF5EC5}"/>
              </a:ext>
            </a:extLst>
          </p:cNvPr>
          <p:cNvSpPr/>
          <p:nvPr/>
        </p:nvSpPr>
        <p:spPr>
          <a:xfrm flipH="1">
            <a:off x="1474659" y="1034321"/>
            <a:ext cx="3657962" cy="3444399"/>
          </a:xfrm>
          <a:prstGeom prst="wedgeEllipseCallout">
            <a:avLst>
              <a:gd name="adj1" fmla="val 28601"/>
              <a:gd name="adj2" fmla="val 598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Create </a:t>
            </a:r>
            <a:endParaRPr lang="en-GB" sz="2000" dirty="0" smtClean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micro-habitats </a:t>
            </a:r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in your school playground, parks and gardens.</a:t>
            </a:r>
          </a:p>
          <a:p>
            <a:pPr algn="ctr"/>
            <a:endParaRPr lang="en-GB" sz="200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Like this amazing bug hotel!</a:t>
            </a:r>
          </a:p>
        </p:txBody>
      </p:sp>
    </p:spTree>
    <p:extLst>
      <p:ext uri="{BB962C8B-B14F-4D97-AF65-F5344CB8AC3E}">
        <p14:creationId xmlns:p14="http://schemas.microsoft.com/office/powerpoint/2010/main" val="87977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grass&#10;&#10;Description automatically generated">
            <a:extLst>
              <a:ext uri="{FF2B5EF4-FFF2-40B4-BE49-F238E27FC236}">
                <a16:creationId xmlns:a16="http://schemas.microsoft.com/office/drawing/2014/main" id="{9D5CEDF9-1DAD-49EC-A71E-BB2FB87F9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3293">
            <a:off x="4983003" y="1965603"/>
            <a:ext cx="4943788" cy="3707841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6922" y="642514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27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metti_front">
            <a:extLst>
              <a:ext uri="{FF2B5EF4-FFF2-40B4-BE49-F238E27FC236}">
                <a16:creationId xmlns:a16="http://schemas.microsoft.com/office/drawing/2014/main" id="{6EA7B29D-1F7F-4E38-95E0-0D8A27407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32437"/>
          <a:stretch>
            <a:fillRect/>
          </a:stretch>
        </p:blipFill>
        <p:spPr bwMode="auto">
          <a:xfrm flipH="1">
            <a:off x="294066" y="4469096"/>
            <a:ext cx="1964500" cy="18241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4973A9C4-7C90-4CFC-8E96-3CDD3BFF5EC5}"/>
              </a:ext>
            </a:extLst>
          </p:cNvPr>
          <p:cNvSpPr/>
          <p:nvPr/>
        </p:nvSpPr>
        <p:spPr>
          <a:xfrm flipH="1">
            <a:off x="1927745" y="1618677"/>
            <a:ext cx="3204876" cy="3567919"/>
          </a:xfrm>
          <a:prstGeom prst="wedgeEllipseCallout">
            <a:avLst>
              <a:gd name="adj1" fmla="val 42534"/>
              <a:gd name="adj2" fmla="val 585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Support people and charities who care for and grow big habitats. </a:t>
            </a:r>
          </a:p>
          <a:p>
            <a:pPr algn="ctr"/>
            <a:endParaRPr lang="en-GB" sz="200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at all these newly planted trees!</a:t>
            </a:r>
          </a:p>
        </p:txBody>
      </p:sp>
    </p:spTree>
    <p:extLst>
      <p:ext uri="{BB962C8B-B14F-4D97-AF65-F5344CB8AC3E}">
        <p14:creationId xmlns:p14="http://schemas.microsoft.com/office/powerpoint/2010/main" val="256907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down a dirt road&#10;&#10;Description automatically generated">
            <a:extLst>
              <a:ext uri="{FF2B5EF4-FFF2-40B4-BE49-F238E27FC236}">
                <a16:creationId xmlns:a16="http://schemas.microsoft.com/office/drawing/2014/main" id="{2CEB78BA-A372-4321-84C4-3779EBC30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7927">
            <a:off x="3868446" y="2184075"/>
            <a:ext cx="5790465" cy="3468247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6922" y="672494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28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metti_front">
            <a:extLst>
              <a:ext uri="{FF2B5EF4-FFF2-40B4-BE49-F238E27FC236}">
                <a16:creationId xmlns:a16="http://schemas.microsoft.com/office/drawing/2014/main" id="{6EA7B29D-1F7F-4E38-95E0-0D8A27407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32437"/>
          <a:stretch>
            <a:fillRect/>
          </a:stretch>
        </p:blipFill>
        <p:spPr bwMode="auto">
          <a:xfrm flipH="1">
            <a:off x="294066" y="4469096"/>
            <a:ext cx="1964500" cy="18241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4973A9C4-7C90-4CFC-8E96-3CDD3BFF5EC5}"/>
              </a:ext>
            </a:extLst>
          </p:cNvPr>
          <p:cNvSpPr/>
          <p:nvPr/>
        </p:nvSpPr>
        <p:spPr>
          <a:xfrm flipH="1">
            <a:off x="1927745" y="1618678"/>
            <a:ext cx="3204876" cy="2860042"/>
          </a:xfrm>
          <a:prstGeom prst="wedgeEllipseCallout">
            <a:avLst>
              <a:gd name="adj1" fmla="val 42534"/>
              <a:gd name="adj2" fmla="val 585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Don’t disturb habitats. </a:t>
            </a:r>
          </a:p>
          <a:p>
            <a:pPr algn="ctr"/>
            <a:endParaRPr lang="en-GB" sz="200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Stick to the paths when you are exploring wild areas.</a:t>
            </a:r>
          </a:p>
        </p:txBody>
      </p:sp>
    </p:spTree>
    <p:extLst>
      <p:ext uri="{BB962C8B-B14F-4D97-AF65-F5344CB8AC3E}">
        <p14:creationId xmlns:p14="http://schemas.microsoft.com/office/powerpoint/2010/main" val="180626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a tree&#10;&#10;Description automatically generated">
            <a:extLst>
              <a:ext uri="{FF2B5EF4-FFF2-40B4-BE49-F238E27FC236}">
                <a16:creationId xmlns:a16="http://schemas.microsoft.com/office/drawing/2014/main" id="{CCA03D94-88F6-4572-96E6-74DF19ECA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4306">
            <a:off x="4846939" y="2166134"/>
            <a:ext cx="4830996" cy="3165309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6922" y="672494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29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metti_front">
            <a:extLst>
              <a:ext uri="{FF2B5EF4-FFF2-40B4-BE49-F238E27FC236}">
                <a16:creationId xmlns:a16="http://schemas.microsoft.com/office/drawing/2014/main" id="{6EA7B29D-1F7F-4E38-95E0-0D8A27407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32437"/>
          <a:stretch>
            <a:fillRect/>
          </a:stretch>
        </p:blipFill>
        <p:spPr bwMode="auto">
          <a:xfrm flipH="1">
            <a:off x="294066" y="4469096"/>
            <a:ext cx="1964500" cy="18241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4973A9C4-7C90-4CFC-8E96-3CDD3BFF5EC5}"/>
              </a:ext>
            </a:extLst>
          </p:cNvPr>
          <p:cNvSpPr/>
          <p:nvPr/>
        </p:nvSpPr>
        <p:spPr>
          <a:xfrm flipH="1">
            <a:off x="1964800" y="1618678"/>
            <a:ext cx="3204876" cy="2860042"/>
          </a:xfrm>
          <a:prstGeom prst="wedgeEllipseCallout">
            <a:avLst>
              <a:gd name="adj1" fmla="val 42534"/>
              <a:gd name="adj2" fmla="val 585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Learn about habitats and teach others about the wonderful wildlife we could lose.</a:t>
            </a:r>
          </a:p>
        </p:txBody>
      </p:sp>
    </p:spTree>
    <p:extLst>
      <p:ext uri="{BB962C8B-B14F-4D97-AF65-F5344CB8AC3E}">
        <p14:creationId xmlns:p14="http://schemas.microsoft.com/office/powerpoint/2010/main" val="112288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88299C-C14A-4FFE-813B-8879A5601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693" y="734532"/>
            <a:ext cx="2053307" cy="52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670" y="1291609"/>
            <a:ext cx="6717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entury Gothic" panose="020B0502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697" y="2162287"/>
            <a:ext cx="828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75445" y="2010136"/>
            <a:ext cx="7992255" cy="3777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Century Gothic" panose="020B0502020202020204" pitchFamily="34" charset="0"/>
                <a:cs typeface="Arial" panose="020B0604020202020204" pitchFamily="34" charset="0"/>
              </a:rPr>
              <a:t>By the end of this lesson, I will: </a:t>
            </a:r>
          </a:p>
          <a:p>
            <a:endParaRPr lang="en-GB" sz="2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800" dirty="0">
                <a:latin typeface="Century Gothic" panose="020B0502020202020204" pitchFamily="34" charset="0"/>
              </a:rPr>
              <a:t>understand the term </a:t>
            </a:r>
            <a:r>
              <a:rPr lang="en-GB" sz="2800" dirty="0" smtClean="0">
                <a:latin typeface="Century Gothic" panose="020B0502020202020204" pitchFamily="34" charset="0"/>
              </a:rPr>
              <a:t>habitat;</a:t>
            </a:r>
            <a:endParaRPr lang="en-GB" sz="2800" dirty="0"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800" dirty="0">
                <a:latin typeface="Century Gothic" panose="020B0502020202020204" pitchFamily="34" charset="0"/>
              </a:rPr>
              <a:t>identify habitats in the UK and animals which are suited to </a:t>
            </a:r>
            <a:r>
              <a:rPr lang="en-GB" sz="2800" dirty="0" smtClean="0">
                <a:latin typeface="Century Gothic" panose="020B0502020202020204" pitchFamily="34" charset="0"/>
              </a:rPr>
              <a:t>them;</a:t>
            </a:r>
            <a:endParaRPr lang="en-GB" sz="2800" dirty="0"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800" dirty="0">
                <a:latin typeface="Century Gothic" panose="020B0502020202020204" pitchFamily="34" charset="0"/>
              </a:rPr>
              <a:t>understand the effects of habitat </a:t>
            </a:r>
            <a:r>
              <a:rPr lang="en-GB" sz="2800" dirty="0" smtClean="0">
                <a:latin typeface="Century Gothic" panose="020B0502020202020204" pitchFamily="34" charset="0"/>
              </a:rPr>
              <a:t>loss; </a:t>
            </a:r>
            <a:endParaRPr lang="en-GB" sz="2800" dirty="0"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GB" sz="2800" dirty="0">
                <a:latin typeface="Century Gothic" panose="020B0502020202020204" pitchFamily="34" charset="0"/>
              </a:rPr>
              <a:t>get involved in local habitat renewal.</a:t>
            </a:r>
          </a:p>
        </p:txBody>
      </p:sp>
    </p:spTree>
    <p:extLst>
      <p:ext uri="{BB962C8B-B14F-4D97-AF65-F5344CB8AC3E}">
        <p14:creationId xmlns:p14="http://schemas.microsoft.com/office/powerpoint/2010/main" val="5451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86922" y="672494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metti_front">
            <a:extLst>
              <a:ext uri="{FF2B5EF4-FFF2-40B4-BE49-F238E27FC236}">
                <a16:creationId xmlns:a16="http://schemas.microsoft.com/office/drawing/2014/main" id="{6EA7B29D-1F7F-4E38-95E0-0D8A27407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b="32437"/>
          <a:stretch>
            <a:fillRect/>
          </a:stretch>
        </p:blipFill>
        <p:spPr bwMode="auto">
          <a:xfrm flipH="1">
            <a:off x="294066" y="4469096"/>
            <a:ext cx="1964500" cy="18241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4973A9C4-7C90-4CFC-8E96-3CDD3BFF5EC5}"/>
              </a:ext>
            </a:extLst>
          </p:cNvPr>
          <p:cNvSpPr/>
          <p:nvPr/>
        </p:nvSpPr>
        <p:spPr>
          <a:xfrm flipH="1">
            <a:off x="1964800" y="1618678"/>
            <a:ext cx="5860066" cy="2860042"/>
          </a:xfrm>
          <a:prstGeom prst="wedgeEllipseCallout">
            <a:avLst>
              <a:gd name="adj1" fmla="val 42534"/>
              <a:gd name="adj2" fmla="val 585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What will you do to help a habitat</a:t>
            </a:r>
            <a:r>
              <a:rPr lang="en-GB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991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-116114" y="544805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520D8A9-92D0-437C-A0F1-F840BA438362}"/>
              </a:ext>
            </a:extLst>
          </p:cNvPr>
          <p:cNvGrpSpPr/>
          <p:nvPr/>
        </p:nvGrpSpPr>
        <p:grpSpPr>
          <a:xfrm>
            <a:off x="1504760" y="2450992"/>
            <a:ext cx="6556297" cy="3444565"/>
            <a:chOff x="987503" y="2044173"/>
            <a:chExt cx="8421206" cy="381408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3A592E-1015-4377-AE9F-F7C6ED30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7503" y="2044173"/>
              <a:ext cx="2935979" cy="195884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F471F0-EBAC-435A-A2E9-0A3F2F5AD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7037" b="13337"/>
            <a:stretch/>
          </p:blipFill>
          <p:spPr>
            <a:xfrm>
              <a:off x="987503" y="3953833"/>
              <a:ext cx="2771857" cy="190293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A405996-2E21-497D-BFD1-BEE71F090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3195" y="2050901"/>
              <a:ext cx="2855514" cy="19044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0F6FB00-5D67-463A-9388-E64529633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55734" y="3955326"/>
              <a:ext cx="2852975" cy="190293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90DAB8D-A959-4F89-9F80-EEB31D223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1430" b="11793"/>
            <a:stretch/>
          </p:blipFill>
          <p:spPr>
            <a:xfrm>
              <a:off x="3705730" y="2044173"/>
              <a:ext cx="2846721" cy="195638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A7046A9-0576-4B0F-9018-CDF92F36E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3852" b="6013"/>
            <a:stretch/>
          </p:blipFill>
          <p:spPr>
            <a:xfrm>
              <a:off x="3709013" y="3953834"/>
              <a:ext cx="2846721" cy="1904425"/>
            </a:xfrm>
            <a:prstGeom prst="rect">
              <a:avLst/>
            </a:prstGeom>
          </p:spPr>
        </p:pic>
      </p:grpSp>
      <p:sp>
        <p:nvSpPr>
          <p:cNvPr id="36" name="AutoShape 9">
            <a:extLst>
              <a:ext uri="{FF2B5EF4-FFF2-40B4-BE49-F238E27FC236}">
                <a16:creationId xmlns:a16="http://schemas.microsoft.com/office/drawing/2014/main" id="{CC87D909-187A-4835-95A2-FEFDAA58A98B}"/>
              </a:ext>
            </a:extLst>
          </p:cNvPr>
          <p:cNvSpPr>
            <a:spLocks noChangeArrowheads="1"/>
          </p:cNvSpPr>
          <p:nvPr/>
        </p:nvSpPr>
        <p:spPr bwMode="auto">
          <a:xfrm rot="573831">
            <a:off x="1468954" y="1122832"/>
            <a:ext cx="2181539" cy="1868512"/>
          </a:xfrm>
          <a:prstGeom prst="wedgeEllipseCallout">
            <a:avLst>
              <a:gd name="adj1" fmla="val -42645"/>
              <a:gd name="adj2" fmla="val 572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Here are some pictures of </a:t>
            </a:r>
            <a:r>
              <a:rPr lang="en-GB" altLang="en-US" sz="20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habitats</a:t>
            </a:r>
            <a:r>
              <a:rPr lang="en-GB" alt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GB" alt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ametti_front">
            <a:extLst>
              <a:ext uri="{FF2B5EF4-FFF2-40B4-BE49-F238E27FC236}">
                <a16:creationId xmlns:a16="http://schemas.microsoft.com/office/drawing/2014/main" id="{42A8E14E-5338-4BC0-AD60-FD93CDFA1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7"/>
          <a:stretch>
            <a:fillRect/>
          </a:stretch>
        </p:blipFill>
        <p:spPr bwMode="auto">
          <a:xfrm>
            <a:off x="7591401" y="3973639"/>
            <a:ext cx="18002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7C802C-D367-467A-8BF7-EA38DCC786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3054" y="1099174"/>
            <a:ext cx="1857433" cy="52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AutoShape 9">
            <a:extLst>
              <a:ext uri="{FF2B5EF4-FFF2-40B4-BE49-F238E27FC236}">
                <a16:creationId xmlns:a16="http://schemas.microsoft.com/office/drawing/2014/main" id="{EEB25C04-A49E-4768-97F0-45214F8ECD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662057" y="1828800"/>
            <a:ext cx="2394108" cy="1451671"/>
          </a:xfrm>
          <a:prstGeom prst="wedgeEllipseCallout">
            <a:avLst>
              <a:gd name="adj1" fmla="val -18932"/>
              <a:gd name="adj2" fmla="val 101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0" dirty="0">
                <a:latin typeface="Century Gothic" panose="020B0502020202020204" pitchFamily="34" charset="0"/>
                <a:cs typeface="Arial" panose="020B0604020202020204" pitchFamily="34" charset="0"/>
              </a:rPr>
              <a:t>But what </a:t>
            </a: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are habitats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alt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6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661423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18A231-03CF-40D9-B933-7C3F9C8A3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693" y="653407"/>
            <a:ext cx="2053307" cy="52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peech Bubble: Oval 11" descr="In this lesson we will be learning about the habitats of the UK and what you can do to help them.&#10;">
            <a:extLst>
              <a:ext uri="{FF2B5EF4-FFF2-40B4-BE49-F238E27FC236}">
                <a16:creationId xmlns:a16="http://schemas.microsoft.com/office/drawing/2014/main" id="{5E55521C-9A44-4795-A807-D0414379F518}"/>
              </a:ext>
            </a:extLst>
          </p:cNvPr>
          <p:cNvSpPr/>
          <p:nvPr/>
        </p:nvSpPr>
        <p:spPr>
          <a:xfrm>
            <a:off x="114300" y="1178217"/>
            <a:ext cx="6838043" cy="4946812"/>
          </a:xfrm>
          <a:prstGeom prst="wedgeEllipseCallout">
            <a:avLst>
              <a:gd name="adj1" fmla="val 62663"/>
              <a:gd name="adj2" fmla="val -346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en-GB" altLang="en-US" sz="3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habitat </a:t>
            </a:r>
            <a:r>
              <a:rPr lang="en-GB" altLang="en-US" sz="3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the natural home of an animal, plant or any other living thing.</a:t>
            </a:r>
          </a:p>
          <a:p>
            <a:pPr>
              <a:buFontTx/>
              <a:buNone/>
            </a:pPr>
            <a:endParaRPr lang="en-GB" altLang="en-US" sz="3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GB" altLang="en-US" sz="3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</a:t>
            </a:r>
            <a:r>
              <a:rPr lang="en-GB" alt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habitat</a:t>
            </a:r>
            <a:r>
              <a:rPr lang="en-GB" altLang="en-US" sz="3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gives a living thing shelter and food.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661423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D44DE-11BA-4F5C-A90F-2DDA8C737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9112">
            <a:off x="182287" y="1904392"/>
            <a:ext cx="2890043" cy="1925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490A28-2144-408C-B691-4FB465247BEA}"/>
              </a:ext>
            </a:extLst>
          </p:cNvPr>
          <p:cNvSpPr txBox="1"/>
          <p:nvPr/>
        </p:nvSpPr>
        <p:spPr>
          <a:xfrm>
            <a:off x="529242" y="3716103"/>
            <a:ext cx="2354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Hot, dry deserts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E9BCCF-BC3F-44C1-B040-E1C199F05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841" y="995623"/>
            <a:ext cx="2910516" cy="1925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8CF554-A2DA-4CE0-B4DA-A2470F49BA9D}"/>
              </a:ext>
            </a:extLst>
          </p:cNvPr>
          <p:cNvSpPr txBox="1"/>
          <p:nvPr/>
        </p:nvSpPr>
        <p:spPr>
          <a:xfrm>
            <a:off x="6789297" y="2921566"/>
            <a:ext cx="2354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Warm, wet rainforests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1512DF-1722-47E6-B6B7-97DBD7FC9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845" y="3771291"/>
            <a:ext cx="2629501" cy="1799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74891F-ADC0-44C5-9EFE-082262666F54}"/>
              </a:ext>
            </a:extLst>
          </p:cNvPr>
          <p:cNvSpPr txBox="1"/>
          <p:nvPr/>
        </p:nvSpPr>
        <p:spPr>
          <a:xfrm>
            <a:off x="5959385" y="5570856"/>
            <a:ext cx="2354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Polar ice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89F34C-5EFD-4A4F-94D6-EAF75CE81C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2" y="4151668"/>
            <a:ext cx="3047844" cy="1714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EA959D3-F3C9-49F4-BDE0-CEEB70C22433}"/>
              </a:ext>
            </a:extLst>
          </p:cNvPr>
          <p:cNvSpPr txBox="1"/>
          <p:nvPr/>
        </p:nvSpPr>
        <p:spPr>
          <a:xfrm>
            <a:off x="154343" y="5772461"/>
            <a:ext cx="304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Savannah grasslands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7D1530D-C90E-440B-9918-4047E0C27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3772" y="2921566"/>
            <a:ext cx="2625287" cy="1749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02E5E70-2709-472A-8C1F-28F4F50F544B}"/>
              </a:ext>
            </a:extLst>
          </p:cNvPr>
          <p:cNvSpPr txBox="1"/>
          <p:nvPr/>
        </p:nvSpPr>
        <p:spPr>
          <a:xfrm>
            <a:off x="3804647" y="4933814"/>
            <a:ext cx="2354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Coral Reef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164830-37AB-498F-B13C-4F8A53CC517D}"/>
              </a:ext>
            </a:extLst>
          </p:cNvPr>
          <p:cNvSpPr txBox="1"/>
          <p:nvPr/>
        </p:nvSpPr>
        <p:spPr>
          <a:xfrm>
            <a:off x="146133" y="1198989"/>
            <a:ext cx="4048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Habitats are very different as you travel around the World!</a:t>
            </a:r>
          </a:p>
        </p:txBody>
      </p:sp>
    </p:spTree>
    <p:extLst>
      <p:ext uri="{BB962C8B-B14F-4D97-AF65-F5344CB8AC3E}">
        <p14:creationId xmlns:p14="http://schemas.microsoft.com/office/powerpoint/2010/main" val="166938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0" grpId="0"/>
      <p:bldP spid="27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791991F5-D397-4DA4-B2CC-D8B9C941A0C6}"/>
              </a:ext>
            </a:extLst>
          </p:cNvPr>
          <p:cNvSpPr/>
          <p:nvPr/>
        </p:nvSpPr>
        <p:spPr>
          <a:xfrm>
            <a:off x="4572000" y="936917"/>
            <a:ext cx="3739938" cy="2828633"/>
          </a:xfrm>
          <a:prstGeom prst="wedgeEllipseCallout">
            <a:avLst>
              <a:gd name="adj1" fmla="val 45715"/>
              <a:gd name="adj2" fmla="val 61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The UK might not be a big country but it has many </a:t>
            </a:r>
            <a:r>
              <a:rPr lang="en-GB" sz="200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different habitats</a:t>
            </a:r>
            <a:r>
              <a:rPr lang="en-GB" sz="2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3" name="Picture 22" descr="ametti_front">
            <a:extLst>
              <a:ext uri="{FF2B5EF4-FFF2-40B4-BE49-F238E27FC236}">
                <a16:creationId xmlns:a16="http://schemas.microsoft.com/office/drawing/2014/main" id="{604D9DA6-CAA8-4419-AE2D-E194DE6F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7"/>
          <a:stretch>
            <a:fillRect/>
          </a:stretch>
        </p:blipFill>
        <p:spPr bwMode="auto">
          <a:xfrm>
            <a:off x="7343775" y="4017883"/>
            <a:ext cx="18002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19748-8B0A-489D-8E9D-BD53DC66C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513" y="1344393"/>
            <a:ext cx="3112794" cy="4536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554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0" y="661423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FCECC-C24C-4B05-8554-61AD85DE1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255" y="2692263"/>
            <a:ext cx="2674537" cy="1783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7CCE1-907B-4774-9326-91E2458D2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6414" y="1253513"/>
            <a:ext cx="2666343" cy="1783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568FFE-B7A6-4167-AAF4-CF0CCE9A3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863" y="4385899"/>
            <a:ext cx="2674537" cy="1785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5F75D1-952D-4E40-B7F9-3B4355E82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6" y="1101713"/>
            <a:ext cx="2802331" cy="1869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86C82F-E2C0-4E29-A537-545DD4A01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7963" y="4174038"/>
            <a:ext cx="2666343" cy="19997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724F57-5323-47BD-BA7D-FE5C282987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7445" y="1042347"/>
            <a:ext cx="2651217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ABF5ED-171C-448F-A6AF-94F410134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1886" y="4172219"/>
            <a:ext cx="2959498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13A3135-43B1-4A96-95C8-EBB69D2478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7928" y="2537650"/>
            <a:ext cx="2651217" cy="198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40C7B7-E9F0-4EAC-A9E0-C0D2048DB73A}"/>
              </a:ext>
            </a:extLst>
          </p:cNvPr>
          <p:cNvSpPr txBox="1"/>
          <p:nvPr/>
        </p:nvSpPr>
        <p:spPr>
          <a:xfrm>
            <a:off x="1221445" y="987369"/>
            <a:ext cx="48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866E5A-7442-46F4-A35B-EA7E4EE08A57}"/>
              </a:ext>
            </a:extLst>
          </p:cNvPr>
          <p:cNvSpPr txBox="1"/>
          <p:nvPr/>
        </p:nvSpPr>
        <p:spPr>
          <a:xfrm>
            <a:off x="4361792" y="911059"/>
            <a:ext cx="48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158E8F-3409-4597-87DF-0A7FBEDD37D8}"/>
              </a:ext>
            </a:extLst>
          </p:cNvPr>
          <p:cNvSpPr txBox="1"/>
          <p:nvPr/>
        </p:nvSpPr>
        <p:spPr>
          <a:xfrm>
            <a:off x="7756652" y="709801"/>
            <a:ext cx="48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76F8EB-32B7-4518-8F86-CA8F66FDEA1D}"/>
              </a:ext>
            </a:extLst>
          </p:cNvPr>
          <p:cNvSpPr txBox="1"/>
          <p:nvPr/>
        </p:nvSpPr>
        <p:spPr>
          <a:xfrm>
            <a:off x="2744052" y="2377851"/>
            <a:ext cx="48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8E6E6D-2BA4-4E73-9852-AC52B92C043A}"/>
              </a:ext>
            </a:extLst>
          </p:cNvPr>
          <p:cNvSpPr txBox="1"/>
          <p:nvPr/>
        </p:nvSpPr>
        <p:spPr>
          <a:xfrm>
            <a:off x="5802754" y="2268677"/>
            <a:ext cx="48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C47466-7EEA-42B5-B482-E7C527A2731A}"/>
              </a:ext>
            </a:extLst>
          </p:cNvPr>
          <p:cNvSpPr txBox="1"/>
          <p:nvPr/>
        </p:nvSpPr>
        <p:spPr>
          <a:xfrm>
            <a:off x="1186519" y="4137473"/>
            <a:ext cx="48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1CE8B5-80FD-4A99-998F-6D81718148C4}"/>
              </a:ext>
            </a:extLst>
          </p:cNvPr>
          <p:cNvSpPr txBox="1"/>
          <p:nvPr/>
        </p:nvSpPr>
        <p:spPr>
          <a:xfrm>
            <a:off x="4294169" y="3955335"/>
            <a:ext cx="48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767C0C-7B64-481D-9B19-3CFEDFE0AFAE}"/>
              </a:ext>
            </a:extLst>
          </p:cNvPr>
          <p:cNvSpPr txBox="1"/>
          <p:nvPr/>
        </p:nvSpPr>
        <p:spPr>
          <a:xfrm>
            <a:off x="7525451" y="3914476"/>
            <a:ext cx="48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entury Gothic" panose="020B0502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283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6260228-CD6D-4E13-AD81-E2B508963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1916">
            <a:off x="4029535" y="1847171"/>
            <a:ext cx="6057211" cy="4036563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6922" y="661423"/>
            <a:ext cx="9144000" cy="5809601"/>
          </a:xfrm>
          <a:custGeom>
            <a:avLst/>
            <a:gdLst>
              <a:gd name="connsiteX0" fmla="*/ 1 w 9144000"/>
              <a:gd name="connsiteY0" fmla="*/ 0 h 5809601"/>
              <a:gd name="connsiteX1" fmla="*/ 9144000 w 9144000"/>
              <a:gd name="connsiteY1" fmla="*/ 0 h 5809601"/>
              <a:gd name="connsiteX2" fmla="*/ 9144000 w 9144000"/>
              <a:gd name="connsiteY2" fmla="*/ 1085143 h 5809601"/>
              <a:gd name="connsiteX3" fmla="*/ 9144000 w 9144000"/>
              <a:gd name="connsiteY3" fmla="*/ 1307632 h 5809601"/>
              <a:gd name="connsiteX4" fmla="*/ 9144000 w 9144000"/>
              <a:gd name="connsiteY4" fmla="*/ 1384548 h 5809601"/>
              <a:gd name="connsiteX5" fmla="*/ 4567954 w 9144000"/>
              <a:gd name="connsiteY5" fmla="*/ 1562731 h 5809601"/>
              <a:gd name="connsiteX6" fmla="*/ 4567954 w 9144000"/>
              <a:gd name="connsiteY6" fmla="*/ 5098145 h 5809601"/>
              <a:gd name="connsiteX7" fmla="*/ 9144000 w 9144000"/>
              <a:gd name="connsiteY7" fmla="*/ 4919962 h 5809601"/>
              <a:gd name="connsiteX8" fmla="*/ 9144000 w 9144000"/>
              <a:gd name="connsiteY8" fmla="*/ 5358412 h 5809601"/>
              <a:gd name="connsiteX9" fmla="*/ 9144000 w 9144000"/>
              <a:gd name="connsiteY9" fmla="*/ 5575417 h 5809601"/>
              <a:gd name="connsiteX10" fmla="*/ 9144000 w 9144000"/>
              <a:gd name="connsiteY10" fmla="*/ 5809601 h 5809601"/>
              <a:gd name="connsiteX11" fmla="*/ 0 w 9144000"/>
              <a:gd name="connsiteY11" fmla="*/ 5809601 h 5809601"/>
              <a:gd name="connsiteX12" fmla="*/ 0 w 9144000"/>
              <a:gd name="connsiteY12" fmla="*/ 5358412 h 5809601"/>
              <a:gd name="connsiteX13" fmla="*/ 0 w 9144000"/>
              <a:gd name="connsiteY13" fmla="*/ 5358412 h 5809601"/>
              <a:gd name="connsiteX14" fmla="*/ 0 w 9144000"/>
              <a:gd name="connsiteY14" fmla="*/ 5276012 h 5809601"/>
              <a:gd name="connsiteX15" fmla="*/ 1 w 9144000"/>
              <a:gd name="connsiteY15" fmla="*/ 5276012 h 5809601"/>
              <a:gd name="connsiteX16" fmla="*/ 1 w 9144000"/>
              <a:gd name="connsiteY16" fmla="*/ 1740598 h 5809601"/>
              <a:gd name="connsiteX17" fmla="*/ 0 w 9144000"/>
              <a:gd name="connsiteY17" fmla="*/ 1740598 h 5809601"/>
              <a:gd name="connsiteX18" fmla="*/ 0 w 9144000"/>
              <a:gd name="connsiteY18" fmla="*/ 1085143 h 5809601"/>
              <a:gd name="connsiteX19" fmla="*/ 1 w 9144000"/>
              <a:gd name="connsiteY19" fmla="*/ 1085143 h 5809601"/>
              <a:gd name="connsiteX20" fmla="*/ 1 w 9144000"/>
              <a:gd name="connsiteY20" fmla="*/ 904183 h 580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5809601">
                <a:moveTo>
                  <a:pt x="1" y="0"/>
                </a:moveTo>
                <a:lnTo>
                  <a:pt x="9144000" y="0"/>
                </a:lnTo>
                <a:lnTo>
                  <a:pt x="9144000" y="1085143"/>
                </a:lnTo>
                <a:lnTo>
                  <a:pt x="9144000" y="1307632"/>
                </a:lnTo>
                <a:lnTo>
                  <a:pt x="9144000" y="1384548"/>
                </a:lnTo>
                <a:lnTo>
                  <a:pt x="4567954" y="1562731"/>
                </a:lnTo>
                <a:lnTo>
                  <a:pt x="4567954" y="5098145"/>
                </a:lnTo>
                <a:lnTo>
                  <a:pt x="9144000" y="4919962"/>
                </a:lnTo>
                <a:lnTo>
                  <a:pt x="9144000" y="5358412"/>
                </a:lnTo>
                <a:lnTo>
                  <a:pt x="9144000" y="5575417"/>
                </a:lnTo>
                <a:lnTo>
                  <a:pt x="9144000" y="5809601"/>
                </a:lnTo>
                <a:lnTo>
                  <a:pt x="0" y="5809601"/>
                </a:lnTo>
                <a:lnTo>
                  <a:pt x="0" y="5358412"/>
                </a:lnTo>
                <a:lnTo>
                  <a:pt x="0" y="5358412"/>
                </a:lnTo>
                <a:lnTo>
                  <a:pt x="0" y="5276012"/>
                </a:lnTo>
                <a:lnTo>
                  <a:pt x="1" y="5276012"/>
                </a:lnTo>
                <a:lnTo>
                  <a:pt x="1" y="1740598"/>
                </a:lnTo>
                <a:lnTo>
                  <a:pt x="0" y="1740598"/>
                </a:lnTo>
                <a:lnTo>
                  <a:pt x="0" y="1085143"/>
                </a:lnTo>
                <a:lnTo>
                  <a:pt x="1" y="1085143"/>
                </a:lnTo>
                <a:lnTo>
                  <a:pt x="1" y="904183"/>
                </a:lnTo>
                <a:close/>
              </a:path>
            </a:pathLst>
          </a:cu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en-GB" altLang="en-US" dirty="0">
              <a:latin typeface="Comic Sans MS" pitchFamily="66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</a:t>
            </a:r>
            <a:endParaRPr lang="en-US" sz="2400" b="1" dirty="0">
              <a:solidFill>
                <a:srgbClr val="F1613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C8F3E13-04CA-4116-BC4F-E748DF93AED3}"/>
              </a:ext>
            </a:extLst>
          </p:cNvPr>
          <p:cNvSpPr/>
          <p:nvPr/>
        </p:nvSpPr>
        <p:spPr>
          <a:xfrm flipH="1">
            <a:off x="737328" y="1364727"/>
            <a:ext cx="3514631" cy="2560304"/>
          </a:xfrm>
          <a:prstGeom prst="wedgeEllipseCallout">
            <a:avLst>
              <a:gd name="adj1" fmla="val 27191"/>
              <a:gd name="adj2" fmla="val 924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Why is this squirrel unhappy</a:t>
            </a:r>
            <a:r>
              <a:rPr lang="en-GB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4" name="Picture 13" descr="ametti_front">
            <a:extLst>
              <a:ext uri="{FF2B5EF4-FFF2-40B4-BE49-F238E27FC236}">
                <a16:creationId xmlns:a16="http://schemas.microsoft.com/office/drawing/2014/main" id="{DDA745F4-F0F9-439B-B7D2-3B2099440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37"/>
          <a:stretch>
            <a:fillRect/>
          </a:stretch>
        </p:blipFill>
        <p:spPr bwMode="auto">
          <a:xfrm flipH="1">
            <a:off x="-70839" y="4208950"/>
            <a:ext cx="1888340" cy="211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squirrel standing on a field&#10;&#10;Description automatically generated">
            <a:extLst>
              <a:ext uri="{FF2B5EF4-FFF2-40B4-BE49-F238E27FC236}">
                <a16:creationId xmlns:a16="http://schemas.microsoft.com/office/drawing/2014/main" id="{4973B631-2F50-470D-8323-F47D53C5E0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1508" y="2247723"/>
            <a:ext cx="5031923" cy="33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8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65393"/>
      </a:dk2>
      <a:lt2>
        <a:srgbClr val="E7E6E6"/>
      </a:lt2>
      <a:accent1>
        <a:srgbClr val="FFF14F"/>
      </a:accent1>
      <a:accent2>
        <a:srgbClr val="F1613F"/>
      </a:accent2>
      <a:accent3>
        <a:srgbClr val="E34597"/>
      </a:accent3>
      <a:accent4>
        <a:srgbClr val="67C3BB"/>
      </a:accent4>
      <a:accent5>
        <a:srgbClr val="5BFFFF"/>
      </a:accent5>
      <a:accent6>
        <a:srgbClr val="70FF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2975</TotalTime>
  <Words>1705</Words>
  <Application>Microsoft Office PowerPoint</Application>
  <PresentationFormat>On-screen Show (4:3)</PresentationFormat>
  <Paragraphs>293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Comic Sans MS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gibas</dc:creator>
  <cp:lastModifiedBy>Suzanna Bailey</cp:lastModifiedBy>
  <cp:revision>284</cp:revision>
  <cp:lastPrinted>2018-09-20T12:41:43Z</cp:lastPrinted>
  <dcterms:created xsi:type="dcterms:W3CDTF">2018-05-08T12:54:30Z</dcterms:created>
  <dcterms:modified xsi:type="dcterms:W3CDTF">2020-11-26T14:11:19Z</dcterms:modified>
</cp:coreProperties>
</file>