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7D"/>
    <a:srgbClr val="0076B0"/>
    <a:srgbClr val="11743A"/>
    <a:srgbClr val="BDD770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Plenary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5273" y="1695459"/>
            <a:ext cx="5513458" cy="844810"/>
          </a:xfrm>
          <a:prstGeom prst="rect">
            <a:avLst/>
          </a:prstGeom>
          <a:solidFill>
            <a:srgbClr val="0076B0"/>
          </a:solidFill>
        </p:spPr>
        <p:txBody>
          <a:bodyPr wrap="square" lIns="1080000" tIns="144000" rIns="144000" bIns="14400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Tellme a fantastic adjective that you have used in your shape poem.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466AF-4008-47FC-B79E-82AB6345B9AA}"/>
              </a:ext>
            </a:extLst>
          </p:cNvPr>
          <p:cNvSpPr/>
          <p:nvPr/>
        </p:nvSpPr>
        <p:spPr>
          <a:xfrm>
            <a:off x="-205273" y="2993901"/>
            <a:ext cx="5513458" cy="844810"/>
          </a:xfrm>
          <a:prstGeom prst="rect">
            <a:avLst/>
          </a:prstGeom>
          <a:solidFill>
            <a:srgbClr val="0076B0"/>
          </a:solidFill>
        </p:spPr>
        <p:txBody>
          <a:bodyPr wrap="square" lIns="1080000" tIns="144000" rIns="144000" bIns="144000">
            <a:spAutoFit/>
          </a:bodyPr>
          <a:lstStyle/>
          <a:p>
            <a:pPr lvl="0" algn="r">
              <a:defRPr/>
            </a:pP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Who can read out an example of where they have used alliteration?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72540-D87F-483B-AA68-1D9A4DFD5F45}"/>
              </a:ext>
            </a:extLst>
          </p:cNvPr>
          <p:cNvSpPr/>
          <p:nvPr/>
        </p:nvSpPr>
        <p:spPr>
          <a:xfrm>
            <a:off x="-205273" y="4292343"/>
            <a:ext cx="5513458" cy="844810"/>
          </a:xfrm>
          <a:prstGeom prst="rect">
            <a:avLst/>
          </a:prstGeom>
          <a:solidFill>
            <a:srgbClr val="0076B0"/>
          </a:solidFill>
        </p:spPr>
        <p:txBody>
          <a:bodyPr wrap="square" lIns="1080000" tIns="144000" rIns="144000" bIns="14400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Who has used a simile? What have you compared?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EBFBB6-9119-490E-82D1-F5137303D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09" y="3416306"/>
            <a:ext cx="3891616" cy="34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5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58660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+mn-lt"/>
              </a:rPr>
              <a:t>Aim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To understand the features of shape poetry</a:t>
            </a:r>
            <a:endParaRPr lang="en-US" sz="32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48" y="1712225"/>
            <a:ext cx="7886700" cy="3487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Success Criteria</a:t>
            </a:r>
            <a:endParaRPr lang="en-US" dirty="0"/>
          </a:p>
          <a:p>
            <a:pPr marL="285750" indent="-285750"/>
            <a:r>
              <a:rPr lang="en-US" dirty="0"/>
              <a:t>I know that a shape poem describes an object, person or animal and the words of the poem form the shape of the object, person or animal being described.</a:t>
            </a:r>
          </a:p>
          <a:p>
            <a:pPr marL="285750" indent="-285750"/>
            <a:r>
              <a:rPr lang="en-US" dirty="0"/>
              <a:t>I understand that shape poetry doesn’t have to rhyme.</a:t>
            </a:r>
          </a:p>
          <a:p>
            <a:pPr marL="285750" indent="-285750"/>
            <a:r>
              <a:rPr lang="en-US" dirty="0"/>
              <a:t>I can try to include alliteration and similes in my poem.</a:t>
            </a:r>
          </a:p>
          <a:p>
            <a:pPr marL="285750" indent="-285750"/>
            <a:r>
              <a:rPr lang="en-US" dirty="0"/>
              <a:t>I can create my own winter themed shape poem.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Shape Poems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and a partner guess what these poems are describing? </a:t>
            </a:r>
            <a:endParaRPr lang="en-GB" dirty="0"/>
          </a:p>
        </p:txBody>
      </p:sp>
      <p:sp>
        <p:nvSpPr>
          <p:cNvPr id="7" name="Dark Blue Box">
            <a:extLst>
              <a:ext uri="{FF2B5EF4-FFF2-40B4-BE49-F238E27FC236}">
                <a16:creationId xmlns:a16="http://schemas.microsoft.com/office/drawing/2014/main" id="{40BE7C6E-CC9C-4C00-8130-B73BA934286D}"/>
              </a:ext>
            </a:extLst>
          </p:cNvPr>
          <p:cNvSpPr/>
          <p:nvPr/>
        </p:nvSpPr>
        <p:spPr>
          <a:xfrm>
            <a:off x="1074580" y="3257126"/>
            <a:ext cx="2730445" cy="1049106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you.</a:t>
            </a:r>
          </a:p>
        </p:txBody>
      </p:sp>
      <p:sp>
        <p:nvSpPr>
          <p:cNvPr id="8" name="Hint Box">
            <a:extLst>
              <a:ext uri="{FF2B5EF4-FFF2-40B4-BE49-F238E27FC236}">
                <a16:creationId xmlns:a16="http://schemas.microsoft.com/office/drawing/2014/main" id="{83F37B68-5A09-4C3F-9B75-A54CDB92D071}"/>
              </a:ext>
            </a:extLst>
          </p:cNvPr>
          <p:cNvSpPr/>
          <p:nvPr/>
        </p:nvSpPr>
        <p:spPr>
          <a:xfrm>
            <a:off x="1074579" y="3534125"/>
            <a:ext cx="2730445" cy="495108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 a Hint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F54913-6487-4C0E-9E14-94F911761FBF}"/>
              </a:ext>
            </a:extLst>
          </p:cNvPr>
          <p:cNvGrpSpPr/>
          <p:nvPr/>
        </p:nvGrpSpPr>
        <p:grpSpPr>
          <a:xfrm>
            <a:off x="4076415" y="2033621"/>
            <a:ext cx="3816350" cy="3991223"/>
            <a:chOff x="1258570" y="2101602"/>
            <a:chExt cx="3816350" cy="39912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994D74-1921-45CD-893D-6B33891D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570" y="2101602"/>
              <a:ext cx="3816350" cy="399122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E53E20-2A4F-4868-8F76-939ACEFE5479}"/>
                </a:ext>
              </a:extLst>
            </p:cNvPr>
            <p:cNvSpPr/>
            <p:nvPr/>
          </p:nvSpPr>
          <p:spPr>
            <a:xfrm>
              <a:off x="2379846" y="2569945"/>
              <a:ext cx="1588169" cy="1106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9C463D-D9F6-4543-A8D6-376F0F9BBB84}"/>
                </a:ext>
              </a:extLst>
            </p:cNvPr>
            <p:cNvSpPr/>
            <p:nvPr/>
          </p:nvSpPr>
          <p:spPr>
            <a:xfrm>
              <a:off x="1844040" y="3199388"/>
              <a:ext cx="2796540" cy="17235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600" dirty="0"/>
                <a:t>  They glide across</a:t>
              </a:r>
            </a:p>
            <a:p>
              <a:pPr algn="ctr"/>
              <a:r>
                <a:rPr lang="en-GB" sz="1600" dirty="0"/>
                <a:t>  the golden grass</a:t>
              </a:r>
            </a:p>
            <a:p>
              <a:pPr algn="ctr"/>
              <a:r>
                <a:rPr lang="en-GB" sz="1600" dirty="0"/>
                <a:t>  gathering goblins and</a:t>
              </a:r>
            </a:p>
            <a:p>
              <a:pPr algn="ctr"/>
              <a:r>
                <a:rPr lang="en-GB" sz="1600" dirty="0"/>
                <a:t>gathering grasshoppers.</a:t>
              </a:r>
            </a:p>
            <a:p>
              <a:pPr algn="ctr"/>
              <a:r>
                <a:rPr lang="en-GB" sz="1600" dirty="0"/>
                <a:t>They giggle as they</a:t>
              </a:r>
            </a:p>
            <a:p>
              <a:r>
                <a:rPr lang="en-GB" sz="1600" dirty="0"/>
                <a:t>         glide above</a:t>
              </a:r>
            </a:p>
            <a:p>
              <a:r>
                <a:rPr lang="en-GB" sz="1600" dirty="0"/>
                <a:t>       the ground.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14DBF1-A60D-461E-80DE-1DD84596D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2" b="30921"/>
          <a:stretch/>
        </p:blipFill>
        <p:spPr>
          <a:xfrm>
            <a:off x="755651" y="2031969"/>
            <a:ext cx="7632700" cy="424310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Light Blue Box"/>
          <p:cNvSpPr/>
          <p:nvPr/>
        </p:nvSpPr>
        <p:spPr>
          <a:xfrm rot="225501">
            <a:off x="1019020" y="2920794"/>
            <a:ext cx="5038008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en-GB" dirty="0"/>
              <a:t>Softly, it falls silently from the sky.</a:t>
            </a:r>
          </a:p>
          <a:p>
            <a:pPr algn="ctr"/>
            <a:r>
              <a:rPr lang="en-GB" dirty="0"/>
              <a:t>It is so silvery, small and sudden.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Shape Poems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and a partner guess what these poems are describing? </a:t>
            </a:r>
            <a:endParaRPr lang="en-GB" dirty="0"/>
          </a:p>
        </p:txBody>
      </p:sp>
      <p:sp>
        <p:nvSpPr>
          <p:cNvPr id="7" name="Dark Blue Box">
            <a:extLst>
              <a:ext uri="{FF2B5EF4-FFF2-40B4-BE49-F238E27FC236}">
                <a16:creationId xmlns:a16="http://schemas.microsoft.com/office/drawing/2014/main" id="{40BE7C6E-CC9C-4C00-8130-B73BA934286D}"/>
              </a:ext>
            </a:extLst>
          </p:cNvPr>
          <p:cNvSpPr/>
          <p:nvPr/>
        </p:nvSpPr>
        <p:spPr>
          <a:xfrm>
            <a:off x="5480018" y="5079479"/>
            <a:ext cx="2730445" cy="1049106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</a:t>
            </a:r>
          </a:p>
        </p:txBody>
      </p:sp>
      <p:sp>
        <p:nvSpPr>
          <p:cNvPr id="8" name="Hint Box">
            <a:extLst>
              <a:ext uri="{FF2B5EF4-FFF2-40B4-BE49-F238E27FC236}">
                <a16:creationId xmlns:a16="http://schemas.microsoft.com/office/drawing/2014/main" id="{83F37B68-5A09-4C3F-9B75-A54CDB92D071}"/>
              </a:ext>
            </a:extLst>
          </p:cNvPr>
          <p:cNvSpPr/>
          <p:nvPr/>
        </p:nvSpPr>
        <p:spPr>
          <a:xfrm>
            <a:off x="5480017" y="5356478"/>
            <a:ext cx="2730445" cy="495108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 a Hint</a:t>
            </a:r>
          </a:p>
        </p:txBody>
      </p:sp>
      <p:sp>
        <p:nvSpPr>
          <p:cNvPr id="13" name="Light Blue Box">
            <a:extLst>
              <a:ext uri="{FF2B5EF4-FFF2-40B4-BE49-F238E27FC236}">
                <a16:creationId xmlns:a16="http://schemas.microsoft.com/office/drawing/2014/main" id="{2DFA3608-84C3-486A-98FE-7EE9745FFE12}"/>
              </a:ext>
            </a:extLst>
          </p:cNvPr>
          <p:cNvSpPr/>
          <p:nvPr/>
        </p:nvSpPr>
        <p:spPr>
          <a:xfrm rot="21081495">
            <a:off x="1028541" y="4371984"/>
            <a:ext cx="5038008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en-GB" dirty="0"/>
              <a:t>Slowly you slip and slide as you sled</a:t>
            </a:r>
          </a:p>
          <a:p>
            <a:pPr algn="ctr"/>
            <a:r>
              <a:rPr lang="en-GB" dirty="0"/>
              <a:t>your way through its silky secrets.</a:t>
            </a:r>
          </a:p>
        </p:txBody>
      </p:sp>
    </p:spTree>
    <p:extLst>
      <p:ext uri="{BB962C8B-B14F-4D97-AF65-F5344CB8AC3E}">
        <p14:creationId xmlns:p14="http://schemas.microsoft.com/office/powerpoint/2010/main" val="18469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C86882-9142-472D-8F28-ECFCE7E42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6" y="502499"/>
            <a:ext cx="8275173" cy="5909907"/>
          </a:xfrm>
          <a:prstGeom prst="rect">
            <a:avLst/>
          </a:prstGeom>
        </p:spPr>
      </p:pic>
      <p:sp>
        <p:nvSpPr>
          <p:cNvPr id="3" name="Light Blue Box"/>
          <p:cNvSpPr/>
          <p:nvPr/>
        </p:nvSpPr>
        <p:spPr>
          <a:xfrm>
            <a:off x="1" y="3848630"/>
            <a:ext cx="9143999" cy="2157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 huge rock that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rumbles and roars, wrecking the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ground all around it. It shoots sizzling,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steaming, scorching lava like a monster spitting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out hot liquid into the air. Like a smoking dragon, it finally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starts to calm down. The chaos stops and it goes back to being a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deadly and dangerous rock.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Shape Poems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and a partner guess what these poems are describing? </a:t>
            </a:r>
            <a:endParaRPr lang="en-GB" dirty="0"/>
          </a:p>
        </p:txBody>
      </p:sp>
      <p:sp>
        <p:nvSpPr>
          <p:cNvPr id="7" name="Dark Blue Box">
            <a:extLst>
              <a:ext uri="{FF2B5EF4-FFF2-40B4-BE49-F238E27FC236}">
                <a16:creationId xmlns:a16="http://schemas.microsoft.com/office/drawing/2014/main" id="{40BE7C6E-CC9C-4C00-8130-B73BA934286D}"/>
              </a:ext>
            </a:extLst>
          </p:cNvPr>
          <p:cNvSpPr/>
          <p:nvPr/>
        </p:nvSpPr>
        <p:spPr>
          <a:xfrm>
            <a:off x="755650" y="2392849"/>
            <a:ext cx="2730445" cy="1049106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Hint: You can use the words and the </a:t>
            </a:r>
            <a:r>
              <a:rPr lang="en-GB" b="1" dirty="0"/>
              <a:t>shape</a:t>
            </a:r>
            <a:r>
              <a:rPr lang="en-GB" dirty="0"/>
              <a:t> of the words to help you</a:t>
            </a:r>
          </a:p>
        </p:txBody>
      </p:sp>
      <p:sp>
        <p:nvSpPr>
          <p:cNvPr id="8" name="Hint Box">
            <a:extLst>
              <a:ext uri="{FF2B5EF4-FFF2-40B4-BE49-F238E27FC236}">
                <a16:creationId xmlns:a16="http://schemas.microsoft.com/office/drawing/2014/main" id="{83F37B68-5A09-4C3F-9B75-A54CDB92D071}"/>
              </a:ext>
            </a:extLst>
          </p:cNvPr>
          <p:cNvSpPr/>
          <p:nvPr/>
        </p:nvSpPr>
        <p:spPr>
          <a:xfrm>
            <a:off x="755649" y="2669848"/>
            <a:ext cx="2730445" cy="495108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 a Hint</a:t>
            </a:r>
          </a:p>
        </p:txBody>
      </p:sp>
    </p:spTree>
    <p:extLst>
      <p:ext uri="{BB962C8B-B14F-4D97-AF65-F5344CB8AC3E}">
        <p14:creationId xmlns:p14="http://schemas.microsoft.com/office/powerpoint/2010/main" val="31184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What is a Shape Poem?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shape </a:t>
            </a:r>
            <a:r>
              <a:rPr lang="en-GB" altLang="en-US" dirty="0">
                <a:cs typeface="Arial" panose="020B0604020202020204" pitchFamily="34" charset="0"/>
              </a:rPr>
              <a:t>poem is a poem that describes an object, person or animal.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The </a:t>
            </a:r>
            <a:r>
              <a:rPr lang="en-GB" altLang="en-US" dirty="0"/>
              <a:t>special thing about a shape poem is that the </a:t>
            </a:r>
            <a:br>
              <a:rPr lang="en-GB" altLang="en-US" dirty="0"/>
            </a:br>
            <a:r>
              <a:rPr lang="en-GB" altLang="en-US" dirty="0"/>
              <a:t>words of the poem form the shape of the object, </a:t>
            </a:r>
            <a:br>
              <a:rPr lang="en-GB" altLang="en-US" dirty="0"/>
            </a:br>
            <a:r>
              <a:rPr lang="en-GB" altLang="en-US" dirty="0"/>
              <a:t>person or animal being described.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Shape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poems don’t have to rhyme!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Arial" panose="020B0604020202020204" pitchFamily="34" charset="0"/>
              </a:rPr>
              <a:t>Shape poems 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can use full stops and capital </a:t>
            </a:r>
            <a:b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letters like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Shape poems often use alliteration </a:t>
            </a:r>
            <a:b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or similes.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A873E-9ABA-4846-BB65-FC495927F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r="3367"/>
          <a:stretch/>
        </p:blipFill>
        <p:spPr>
          <a:xfrm flipH="1">
            <a:off x="5225142" y="2014525"/>
            <a:ext cx="3788355" cy="48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5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5301"/>
            <a:ext cx="8220075" cy="994306"/>
          </a:xfrm>
        </p:spPr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Let’s Try it!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9560C3-3B1B-423B-8648-04CB56D3C633}"/>
              </a:ext>
            </a:extLst>
          </p:cNvPr>
          <p:cNvGrpSpPr/>
          <p:nvPr/>
        </p:nvGrpSpPr>
        <p:grpSpPr>
          <a:xfrm>
            <a:off x="978824" y="1415571"/>
            <a:ext cx="2905677" cy="4766483"/>
            <a:chOff x="978824" y="1415571"/>
            <a:chExt cx="2905677" cy="4766483"/>
          </a:xfrm>
        </p:grpSpPr>
        <p:sp>
          <p:nvSpPr>
            <p:cNvPr id="8" name="mixed text">
              <a:extLst>
                <a:ext uri="{FF2B5EF4-FFF2-40B4-BE49-F238E27FC236}">
                  <a16:creationId xmlns:a16="http://schemas.microsoft.com/office/drawing/2014/main" id="{943994C9-6685-4CC9-804E-8A8CAA6DE338}"/>
                </a:ext>
              </a:extLst>
            </p:cNvPr>
            <p:cNvSpPr/>
            <p:nvPr/>
          </p:nvSpPr>
          <p:spPr>
            <a:xfrm>
              <a:off x="1069644" y="5409947"/>
              <a:ext cx="2814857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GB" b="1" dirty="0">
                  <a:solidFill>
                    <a:srgbClr val="01407D"/>
                  </a:solidFill>
                </a:rPr>
                <a:t>Lick the soft, delicious whipped cream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C414A5-D1C5-4F9F-8F76-083451C55174}"/>
                </a:ext>
              </a:extLst>
            </p:cNvPr>
            <p:cNvSpPr/>
            <p:nvPr/>
          </p:nvSpPr>
          <p:spPr>
            <a:xfrm>
              <a:off x="1258742" y="3274260"/>
              <a:ext cx="2301673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GB" b="1" dirty="0">
                  <a:solidFill>
                    <a:srgbClr val="01407D"/>
                  </a:solidFill>
                </a:rPr>
                <a:t>as it sits upon a rich, chocolatey bath.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E953B3-D4BD-48AE-AD90-A063C6D72D98}"/>
                </a:ext>
              </a:extLst>
            </p:cNvPr>
            <p:cNvSpPr/>
            <p:nvPr/>
          </p:nvSpPr>
          <p:spPr>
            <a:xfrm>
              <a:off x="997485" y="4882718"/>
              <a:ext cx="2842849" cy="495108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GB" b="1" dirty="0">
                  <a:solidFill>
                    <a:srgbClr val="01407D"/>
                  </a:solidFill>
                </a:rPr>
                <a:t>Sip the comforting liquid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DCF5F1-F881-4003-9AFA-640BA9EC1731}"/>
                </a:ext>
              </a:extLst>
            </p:cNvPr>
            <p:cNvSpPr/>
            <p:nvPr/>
          </p:nvSpPr>
          <p:spPr>
            <a:xfrm>
              <a:off x="1444283" y="4078489"/>
              <a:ext cx="1965771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which is as hot as lava carefully</a:t>
              </a:r>
              <a:endParaRPr lang="en-GB" b="1" dirty="0">
                <a:ln>
                  <a:solidFill>
                    <a:schemeClr val="tx1"/>
                  </a:solidFill>
                </a:ln>
                <a:solidFill>
                  <a:srgbClr val="01407D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3AA9A1-B44C-44F9-902C-F202E41E45F0}"/>
                </a:ext>
              </a:extLst>
            </p:cNvPr>
            <p:cNvSpPr/>
            <p:nvPr/>
          </p:nvSpPr>
          <p:spPr>
            <a:xfrm>
              <a:off x="1187268" y="1942801"/>
              <a:ext cx="2444622" cy="772107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As it cools, gulp it </a:t>
              </a:r>
            </a:p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down, down, down</a:t>
              </a:r>
              <a:endParaRPr lang="en-GB" b="1" dirty="0">
                <a:solidFill>
                  <a:srgbClr val="01407D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6736AE-5A34-4928-A858-81EADEACA978}"/>
                </a:ext>
              </a:extLst>
            </p:cNvPr>
            <p:cNvSpPr/>
            <p:nvPr/>
          </p:nvSpPr>
          <p:spPr>
            <a:xfrm>
              <a:off x="978824" y="1415571"/>
              <a:ext cx="2861510" cy="495108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>
                  <a:solidFill>
                    <a:srgbClr val="01407D"/>
                  </a:solidFill>
                </a:rPr>
                <a:t>Sweet, steamy and smooth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C25F35-5F52-46FB-AF4E-3813A844FFFC}"/>
                </a:ext>
              </a:extLst>
            </p:cNvPr>
            <p:cNvSpPr/>
            <p:nvPr/>
          </p:nvSpPr>
          <p:spPr>
            <a:xfrm>
              <a:off x="1510669" y="2747030"/>
              <a:ext cx="1797820" cy="495108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1407D"/>
                  </a:solidFill>
                </a:rPr>
                <a:t>Mmmmmmm</a:t>
              </a:r>
              <a:r>
                <a:rPr lang="en-US" b="1" dirty="0">
                  <a:solidFill>
                    <a:srgbClr val="01407D"/>
                  </a:solidFill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-884501" y="2027765"/>
            <a:ext cx="4724835" cy="3265097"/>
          </a:xfrm>
          <a:prstGeom prst="rect">
            <a:avLst/>
          </a:prstGeom>
          <a:solidFill>
            <a:srgbClr val="0076B0"/>
          </a:solidFill>
        </p:spPr>
        <p:txBody>
          <a:bodyPr wrap="square" lIns="1476000" tIns="108000" rIns="108000" bIns="10800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Here are some lines written using the adjectives and phrases that we brainstormed.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Oh no, they’re all mixed up! Can you put them into the right order to make the shape of a glass of hot chocolate?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Use the length of the lines and the punctuation to help you.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F6D120-C5E1-4042-9EB7-95C0DBEC47B2}"/>
              </a:ext>
            </a:extLst>
          </p:cNvPr>
          <p:cNvGrpSpPr/>
          <p:nvPr/>
        </p:nvGrpSpPr>
        <p:grpSpPr>
          <a:xfrm>
            <a:off x="4164677" y="1322685"/>
            <a:ext cx="4332088" cy="4821599"/>
            <a:chOff x="4164677" y="1322685"/>
            <a:chExt cx="4332088" cy="48215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E16762-230A-47B6-84F6-CDBC35102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677" y="1322685"/>
              <a:ext cx="4332088" cy="4821599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E02F805-00D8-4C40-812C-7E00DDA078FC}"/>
                </a:ext>
              </a:extLst>
            </p:cNvPr>
            <p:cNvGrpSpPr/>
            <p:nvPr/>
          </p:nvGrpSpPr>
          <p:grpSpPr>
            <a:xfrm>
              <a:off x="4484939" y="2112821"/>
              <a:ext cx="2793335" cy="3898901"/>
              <a:chOff x="4484939" y="2112821"/>
              <a:chExt cx="2793335" cy="389890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1B97864-43FB-4114-B24B-A87E03CA6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1988" y="2396285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FA84A9E-7953-43AC-B4DB-EFFD78EA96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807" y="2938038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F8F9FD0-9E14-451A-BC17-4EA792F9D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3219396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1A0934F-BB41-4552-8426-13A7D5A207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3763677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BFFE2BB-929A-4F86-98E5-124D02D87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4939" y="4032769"/>
                <a:ext cx="27933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85A24BE-F729-47D2-90EB-8BB19F2A4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4195" y="4882718"/>
                <a:ext cx="20575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0C1FCAF-B34B-4A77-811B-289946034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2120" y="6011722"/>
                <a:ext cx="6212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3B7607-CE3C-43F4-8928-10C4FC77C1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1988" y="2112821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2627033-A514-4397-88D9-DF4B389EC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1807" y="2660044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1A176CF-8C9B-4B7C-B6D8-8AE411ED5F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3489357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04F1FA-67FC-420A-856F-ED4A268A2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4307089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D59CAEA-6067-4A2F-A952-6760B5772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7235" y="4581409"/>
                <a:ext cx="26619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E72508F-BB94-4B1A-A2E2-FD2E487FE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5232" y="5130272"/>
                <a:ext cx="1143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2DB0C0C-1636-4D7C-8302-34BDBAB1DF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4960" y="5409947"/>
                <a:ext cx="935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3ED958C-FD2E-4954-B856-56FCAB084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2120" y="5684267"/>
                <a:ext cx="6212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54EE3EB-7C4F-4DAD-BA42-D9EC30507C95}"/>
              </a:ext>
            </a:extLst>
          </p:cNvPr>
          <p:cNvSpPr/>
          <p:nvPr/>
        </p:nvSpPr>
        <p:spPr>
          <a:xfrm>
            <a:off x="4323757" y="1771191"/>
            <a:ext cx="3015612" cy="4373093"/>
          </a:xfrm>
          <a:prstGeom prst="rect">
            <a:avLst/>
          </a:prstGeom>
          <a:noFill/>
        </p:spPr>
        <p:txBody>
          <a:bodyPr wrap="square" lIns="0" tIns="108000" rIns="0" bIns="10800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Lick the soft, delicious whipped cream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As it sits upon a rich, chocolatey bath.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Sip the comforting liquid, 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which is as hot as 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lava, carefully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Sweet, steamy and smooth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As it slowly cools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Gulp it down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Down, down</a:t>
            </a:r>
          </a:p>
          <a:p>
            <a:pPr algn="ctr"/>
            <a:r>
              <a:rPr lang="en-GB" b="1" dirty="0" err="1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Mmmm</a:t>
            </a:r>
            <a:endParaRPr lang="en-GB" b="1" dirty="0">
              <a:ln>
                <a:solidFill>
                  <a:schemeClr val="bg1"/>
                </a:solidFill>
              </a:ln>
              <a:solidFill>
                <a:srgbClr val="01407D"/>
              </a:solidFill>
            </a:endParaRPr>
          </a:p>
          <a:p>
            <a:pPr algn="ctr"/>
            <a:r>
              <a:rPr lang="en-GB" b="1" dirty="0" err="1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Mmm</a:t>
            </a:r>
            <a:endParaRPr lang="en-GB" b="1" dirty="0">
              <a:ln>
                <a:solidFill>
                  <a:schemeClr val="bg1"/>
                </a:solidFill>
              </a:ln>
              <a:solidFill>
                <a:srgbClr val="01407D"/>
              </a:solidFill>
            </a:endParaRP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Mm</a:t>
            </a:r>
          </a:p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1407D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961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407D"/>
                </a:solidFill>
              </a:rPr>
              <a:t>It’s Your Turn to Brainstorm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401978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Let’s make a shape poems describing winter objects, animals or themes! As a group, choose 2 or 3 of these winter objects and brainstorm some words or phrases to describe them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5497B5-9177-4C7F-938D-5E2FF26EC824}"/>
              </a:ext>
            </a:extLst>
          </p:cNvPr>
          <p:cNvGrpSpPr/>
          <p:nvPr/>
        </p:nvGrpSpPr>
        <p:grpSpPr>
          <a:xfrm>
            <a:off x="748554" y="2396284"/>
            <a:ext cx="1707502" cy="4694981"/>
            <a:chOff x="748554" y="2396284"/>
            <a:chExt cx="1707502" cy="46949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85DEC1-F0AE-4E39-A4D5-95BD8DD11922}"/>
                </a:ext>
              </a:extLst>
            </p:cNvPr>
            <p:cNvSpPr/>
            <p:nvPr/>
          </p:nvSpPr>
          <p:spPr>
            <a:xfrm>
              <a:off x="748554" y="2396284"/>
              <a:ext cx="1707502" cy="4694981"/>
            </a:xfrm>
            <a:prstGeom prst="rect">
              <a:avLst/>
            </a:prstGeom>
            <a:solidFill>
              <a:srgbClr val="014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710F24-921B-455D-A375-5ED13D08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03" y="2564234"/>
              <a:ext cx="1315403" cy="181013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190BAE-54A7-495A-B560-ED73242F1770}"/>
              </a:ext>
            </a:extLst>
          </p:cNvPr>
          <p:cNvGrpSpPr/>
          <p:nvPr/>
        </p:nvGrpSpPr>
        <p:grpSpPr>
          <a:xfrm>
            <a:off x="2724397" y="2396284"/>
            <a:ext cx="1707502" cy="4694981"/>
            <a:chOff x="2724397" y="2396284"/>
            <a:chExt cx="1707502" cy="46949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418E33-4276-426A-ABAC-730C0FD1273E}"/>
                </a:ext>
              </a:extLst>
            </p:cNvPr>
            <p:cNvSpPr/>
            <p:nvPr/>
          </p:nvSpPr>
          <p:spPr>
            <a:xfrm>
              <a:off x="2724397" y="2396284"/>
              <a:ext cx="1707502" cy="4694981"/>
            </a:xfrm>
            <a:prstGeom prst="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687850-5BD5-4A73-9AE3-63DA3C08F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454" y="2484923"/>
              <a:ext cx="1347388" cy="196875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4FF1A2-F049-4120-B79F-253EC04F6E1E}"/>
              </a:ext>
            </a:extLst>
          </p:cNvPr>
          <p:cNvGrpSpPr/>
          <p:nvPr/>
        </p:nvGrpSpPr>
        <p:grpSpPr>
          <a:xfrm>
            <a:off x="4700240" y="2396284"/>
            <a:ext cx="1707502" cy="4694981"/>
            <a:chOff x="4700240" y="2396284"/>
            <a:chExt cx="1707502" cy="469498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FFD815-C2DF-42BE-90F9-C7BC85B78408}"/>
                </a:ext>
              </a:extLst>
            </p:cNvPr>
            <p:cNvSpPr/>
            <p:nvPr/>
          </p:nvSpPr>
          <p:spPr>
            <a:xfrm>
              <a:off x="4700240" y="2396284"/>
              <a:ext cx="1707502" cy="4694981"/>
            </a:xfrm>
            <a:prstGeom prst="rect">
              <a:avLst/>
            </a:prstGeom>
            <a:solidFill>
              <a:srgbClr val="014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A4E9AD-9505-4398-9EDB-BC740E427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657" y="2896699"/>
              <a:ext cx="1550396" cy="137115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A7C75E-7074-427B-927C-06EB87D4A4B1}"/>
              </a:ext>
            </a:extLst>
          </p:cNvPr>
          <p:cNvGrpSpPr/>
          <p:nvPr/>
        </p:nvGrpSpPr>
        <p:grpSpPr>
          <a:xfrm>
            <a:off x="6676083" y="2396284"/>
            <a:ext cx="1707502" cy="4694981"/>
            <a:chOff x="6676083" y="2396284"/>
            <a:chExt cx="1707502" cy="46949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AB3584-5F3F-4AED-ACF7-B405A58422D8}"/>
                </a:ext>
              </a:extLst>
            </p:cNvPr>
            <p:cNvSpPr/>
            <p:nvPr/>
          </p:nvSpPr>
          <p:spPr>
            <a:xfrm>
              <a:off x="6676083" y="2396284"/>
              <a:ext cx="1707502" cy="4694981"/>
            </a:xfrm>
            <a:prstGeom prst="rect">
              <a:avLst/>
            </a:pr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B542B3-AE1B-41AE-9420-81C83AEC7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535" y="2807831"/>
              <a:ext cx="1438598" cy="1322941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1C5184E-D7EF-410C-ABFA-47A9CBA4D6F4}"/>
              </a:ext>
            </a:extLst>
          </p:cNvPr>
          <p:cNvSpPr/>
          <p:nvPr/>
        </p:nvSpPr>
        <p:spPr>
          <a:xfrm>
            <a:off x="905951" y="4522224"/>
            <a:ext cx="146742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roly-poly friendly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eyes made of coal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E7B9C5-1C44-4E5F-AFB2-6D00B7868683}"/>
              </a:ext>
            </a:extLst>
          </p:cNvPr>
          <p:cNvSpPr/>
          <p:nvPr/>
        </p:nvSpPr>
        <p:spPr>
          <a:xfrm>
            <a:off x="2866497" y="4522224"/>
            <a:ext cx="146742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blazing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spectacular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crackling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8598D7-DBAD-480E-BB6B-07FF4226C948}"/>
              </a:ext>
            </a:extLst>
          </p:cNvPr>
          <p:cNvSpPr/>
          <p:nvPr/>
        </p:nvSpPr>
        <p:spPr>
          <a:xfrm>
            <a:off x="4849989" y="4522224"/>
            <a:ext cx="146742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with a breast as red as cherries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beautiful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C5271E-E737-4882-85C4-BCA8BAA9A752}"/>
              </a:ext>
            </a:extLst>
          </p:cNvPr>
          <p:cNvSpPr/>
          <p:nvPr/>
        </p:nvSpPr>
        <p:spPr>
          <a:xfrm>
            <a:off x="6810535" y="4522224"/>
            <a:ext cx="146742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cosy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as soft as cotton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fluffy comforting like a hug</a:t>
            </a:r>
          </a:p>
        </p:txBody>
      </p:sp>
    </p:spTree>
    <p:extLst>
      <p:ext uri="{BB962C8B-B14F-4D97-AF65-F5344CB8AC3E}">
        <p14:creationId xmlns:p14="http://schemas.microsoft.com/office/powerpoint/2010/main" val="26824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solidFill>
                  <a:srgbClr val="01407D"/>
                </a:solidFill>
              </a:rPr>
              <a:t>It’s Your Turn to Write </a:t>
            </a:r>
            <a:br>
              <a:rPr lang="en-GB" sz="3600" dirty="0">
                <a:solidFill>
                  <a:srgbClr val="01407D"/>
                </a:solidFill>
              </a:rPr>
            </a:br>
            <a:r>
              <a:rPr lang="en-GB" sz="3600" dirty="0">
                <a:solidFill>
                  <a:srgbClr val="01407D"/>
                </a:solidFill>
              </a:rPr>
              <a:t>a Shape Poem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60599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Now, choose one object, animal or theme. Using the ideas you brainstormed as a group and an outline of the object or animal you have chosen, create your own shape poem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D8836-307D-4A93-8F74-F0B39B3B4212}"/>
              </a:ext>
            </a:extLst>
          </p:cNvPr>
          <p:cNvSpPr/>
          <p:nvPr/>
        </p:nvSpPr>
        <p:spPr>
          <a:xfrm>
            <a:off x="748554" y="2601558"/>
            <a:ext cx="1707502" cy="215705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1F055-B865-4FAD-91BF-5EB1C2D9F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3" y="2769508"/>
            <a:ext cx="1315403" cy="18101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7A68C7-B912-40BD-864E-FE8B4326963A}"/>
              </a:ext>
            </a:extLst>
          </p:cNvPr>
          <p:cNvSpPr/>
          <p:nvPr/>
        </p:nvSpPr>
        <p:spPr>
          <a:xfrm>
            <a:off x="2724397" y="2601558"/>
            <a:ext cx="1707502" cy="2157055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3E4D58-DB7B-4A95-BD88-AE898078A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4" y="2690197"/>
            <a:ext cx="1347388" cy="19687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DF3ADD-C017-4BE9-A502-CE0829198161}"/>
              </a:ext>
            </a:extLst>
          </p:cNvPr>
          <p:cNvSpPr/>
          <p:nvPr/>
        </p:nvSpPr>
        <p:spPr>
          <a:xfrm>
            <a:off x="4700240" y="2601558"/>
            <a:ext cx="1707502" cy="215705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6AA61C-C441-4876-BA2B-2D876E08B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57" y="3101973"/>
            <a:ext cx="1550396" cy="13711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41858C-2758-42F4-8152-C9557CB0F910}"/>
              </a:ext>
            </a:extLst>
          </p:cNvPr>
          <p:cNvSpPr/>
          <p:nvPr/>
        </p:nvSpPr>
        <p:spPr>
          <a:xfrm>
            <a:off x="6676083" y="2601558"/>
            <a:ext cx="1707502" cy="2157055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F36134-239C-41DE-8551-E8E374AF33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35" y="3013105"/>
            <a:ext cx="1438598" cy="13229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21F20C-99C0-4A24-B74C-E8B12BD3160E}"/>
              </a:ext>
            </a:extLst>
          </p:cNvPr>
          <p:cNvSpPr/>
          <p:nvPr/>
        </p:nvSpPr>
        <p:spPr>
          <a:xfrm>
            <a:off x="750885" y="4926563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Remember to stay inside the lines of the picture, starting a new line when you get close to the edge.</a:t>
            </a:r>
          </a:p>
          <a:p>
            <a:r>
              <a:rPr lang="en-GB" dirty="0"/>
              <a:t>Don’t forget to use full stops and capital letters.</a:t>
            </a:r>
          </a:p>
          <a:p>
            <a:r>
              <a:rPr lang="en-GB" dirty="0"/>
              <a:t>Try to use alliteration or similes if you can. This will make your shape poem more exciting and descriptive.</a:t>
            </a:r>
          </a:p>
        </p:txBody>
      </p:sp>
    </p:spTree>
    <p:extLst>
      <p:ext uri="{BB962C8B-B14F-4D97-AF65-F5344CB8AC3E}">
        <p14:creationId xmlns:p14="http://schemas.microsoft.com/office/powerpoint/2010/main" val="303225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125</TotalTime>
  <Words>737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Shape Poems</vt:lpstr>
      <vt:lpstr>Shape Poems</vt:lpstr>
      <vt:lpstr>Shape Poems</vt:lpstr>
      <vt:lpstr>What is a Shape Poem?</vt:lpstr>
      <vt:lpstr>Let’s Try it!</vt:lpstr>
      <vt:lpstr>It’s Your Turn to Brainstorm</vt:lpstr>
      <vt:lpstr>It’s Your Turn to Write  a Shape Poem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Ward</dc:creator>
  <cp:lastModifiedBy>Catherine Sharp</cp:lastModifiedBy>
  <cp:revision>12</cp:revision>
  <dcterms:created xsi:type="dcterms:W3CDTF">2019-11-26T12:03:18Z</dcterms:created>
  <dcterms:modified xsi:type="dcterms:W3CDTF">2021-01-04T10:46:39Z</dcterms:modified>
</cp:coreProperties>
</file>