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3"/>
  </p:notesMasterIdLst>
  <p:sldIdLst>
    <p:sldId id="296" r:id="rId11"/>
    <p:sldId id="297" r:id="rId12"/>
    <p:sldId id="308" r:id="rId13"/>
    <p:sldId id="298" r:id="rId14"/>
    <p:sldId id="299" r:id="rId15"/>
    <p:sldId id="311" r:id="rId16"/>
    <p:sldId id="306" r:id="rId17"/>
    <p:sldId id="301" r:id="rId18"/>
    <p:sldId id="312" r:id="rId19"/>
    <p:sldId id="300" r:id="rId20"/>
    <p:sldId id="309" r:id="rId21"/>
    <p:sldId id="31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01/03/2021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4.png"/><Relationship Id="rId5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1629" y="2076847"/>
            <a:ext cx="6175783" cy="33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72015" y="347839"/>
                <a:ext cx="4131289" cy="860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/>
                  <a:t>Circle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dirty="0" smtClean="0"/>
                          <m:t>2</m:t>
                        </m:r>
                      </m:den>
                    </m:f>
                  </m:oMath>
                </a14:m>
                <a:r>
                  <a:rPr lang="en-GB" sz="3200" dirty="0" smtClean="0"/>
                  <a:t> of the birds.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15" y="347839"/>
                <a:ext cx="4131289" cy="860428"/>
              </a:xfrm>
              <a:prstGeom prst="rect">
                <a:avLst/>
              </a:prstGeom>
              <a:blipFill>
                <a:blip r:embed="rId5"/>
                <a:stretch>
                  <a:fillRect l="-3840" b="-11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ounded Rectangle 10"/>
          <p:cNvSpPr/>
          <p:nvPr/>
        </p:nvSpPr>
        <p:spPr>
          <a:xfrm>
            <a:off x="1989940" y="1415150"/>
            <a:ext cx="2091284" cy="894829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44924" y="3017089"/>
                <a:ext cx="4131289" cy="863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/>
                  <a:t>Circle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dirty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dirty="0" smtClean="0"/>
                          <m:t>4</m:t>
                        </m:r>
                      </m:den>
                    </m:f>
                  </m:oMath>
                </a14:m>
                <a:r>
                  <a:rPr lang="en-GB" sz="3200" dirty="0" smtClean="0"/>
                  <a:t> of the birds.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924" y="3017089"/>
                <a:ext cx="4131289" cy="863570"/>
              </a:xfrm>
              <a:prstGeom prst="rect">
                <a:avLst/>
              </a:prstGeom>
              <a:blipFill>
                <a:blip r:embed="rId6"/>
                <a:stretch>
                  <a:fillRect l="-3687" b="-11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ounded Rectangle 17"/>
          <p:cNvSpPr/>
          <p:nvPr/>
        </p:nvSpPr>
        <p:spPr>
          <a:xfrm>
            <a:off x="955123" y="3994478"/>
            <a:ext cx="3126101" cy="93128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1818887" y="870588"/>
            <a:ext cx="280410" cy="37106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1804578" y="3528092"/>
            <a:ext cx="280410" cy="37106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1792383" y="3053484"/>
            <a:ext cx="280410" cy="37106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632" y="1291847"/>
            <a:ext cx="980840" cy="10440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238" y="1311492"/>
            <a:ext cx="980840" cy="10440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277" y="1327305"/>
            <a:ext cx="980840" cy="10440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862" y="1327305"/>
            <a:ext cx="980840" cy="10440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396" y="3893516"/>
            <a:ext cx="980840" cy="10440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002" y="3913161"/>
            <a:ext cx="980840" cy="10440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041" y="3928974"/>
            <a:ext cx="980840" cy="10440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626" y="3928974"/>
            <a:ext cx="980840" cy="1044000"/>
          </a:xfrm>
          <a:prstGeom prst="rect">
            <a:avLst/>
          </a:prstGeom>
        </p:spPr>
      </p:pic>
      <p:sp>
        <p:nvSpPr>
          <p:cNvPr id="39" name="Rounded Rectangle 38"/>
          <p:cNvSpPr/>
          <p:nvPr/>
        </p:nvSpPr>
        <p:spPr>
          <a:xfrm>
            <a:off x="1818887" y="422412"/>
            <a:ext cx="280410" cy="37106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0.11632 4.07407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16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07407E-6 L 0.11285 4.07407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407E-6 L 0.11632 -4.07407E-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16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0.19601 0.0046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92" y="23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11022E-16 L -0.11511 -0.0034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64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8" grpId="0" animBg="1"/>
      <p:bldP spid="21" grpId="0" animBg="1"/>
      <p:bldP spid="21" grpId="1" animBg="1"/>
      <p:bldP spid="22" grpId="0" animBg="1"/>
      <p:bldP spid="22" grpId="1" animBg="1"/>
      <p:bldP spid="23" grpId="0" animBg="1"/>
      <p:bldP spid="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72015" y="347839"/>
                <a:ext cx="6331150" cy="767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Mo and Amir are finding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4</m:t>
                        </m:r>
                      </m:den>
                    </m:f>
                  </m:oMath>
                </a14:m>
                <a:r>
                  <a:rPr lang="en-GB" sz="2800" dirty="0" smtClean="0"/>
                  <a:t> of 16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15" y="347839"/>
                <a:ext cx="6331150" cy="767069"/>
              </a:xfrm>
              <a:prstGeom prst="rect">
                <a:avLst/>
              </a:prstGeom>
              <a:blipFill>
                <a:blip r:embed="rId5"/>
                <a:stretch>
                  <a:fillRect l="-2023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816" y="1369105"/>
            <a:ext cx="1325711" cy="968217"/>
          </a:xfrm>
          <a:prstGeom prst="rect">
            <a:avLst/>
          </a:prstGeom>
        </p:spPr>
      </p:pic>
      <p:pic>
        <p:nvPicPr>
          <p:cNvPr id="20" name="Picture 19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7512" y="2924788"/>
            <a:ext cx="1211895" cy="885092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2334509" y="2897532"/>
            <a:ext cx="2838195" cy="846829"/>
            <a:chOff x="3523360" y="2193062"/>
            <a:chExt cx="3135654" cy="846829"/>
          </a:xfrm>
        </p:grpSpPr>
        <p:sp>
          <p:nvSpPr>
            <p:cNvPr id="26" name="Rounded Rectangular Callout 25"/>
            <p:cNvSpPr/>
            <p:nvPr/>
          </p:nvSpPr>
          <p:spPr>
            <a:xfrm>
              <a:off x="3523360" y="2193062"/>
              <a:ext cx="3135654" cy="846829"/>
            </a:xfrm>
            <a:prstGeom prst="wedgeRoundRectCallout">
              <a:avLst>
                <a:gd name="adj1" fmla="val -68933"/>
                <a:gd name="adj2" fmla="val 17465"/>
                <a:gd name="adj3" fmla="val 16667"/>
              </a:avLst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31474" y="2200977"/>
              <a:ext cx="2994751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Let’s use a bar model to check.</a:t>
              </a:r>
              <a:endParaRPr lang="en-GB" sz="24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879407" y="1505276"/>
            <a:ext cx="4768436" cy="897607"/>
            <a:chOff x="3966554" y="2193062"/>
            <a:chExt cx="2692460" cy="897607"/>
          </a:xfrm>
        </p:grpSpPr>
        <p:sp>
          <p:nvSpPr>
            <p:cNvPr id="29" name="Rounded Rectangular Callout 28"/>
            <p:cNvSpPr/>
            <p:nvPr/>
          </p:nvSpPr>
          <p:spPr>
            <a:xfrm>
              <a:off x="3966554" y="2193062"/>
              <a:ext cx="2692460" cy="897607"/>
            </a:xfrm>
            <a:prstGeom prst="wedgeRoundRectCallout">
              <a:avLst>
                <a:gd name="adj1" fmla="val 66750"/>
                <a:gd name="adj2" fmla="val 35844"/>
                <a:gd name="adj3" fmla="val 16667"/>
              </a:avLst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966554" y="2195565"/>
              <a:ext cx="26596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I think that two quarters of 16 is equal to 8 because half of 16 is 8</a:t>
              </a:r>
              <a:endParaRPr lang="en-GB" sz="2400" dirty="0"/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544352"/>
              </p:ext>
            </p:extLst>
          </p:nvPr>
        </p:nvGraphicFramePr>
        <p:xfrm>
          <a:off x="1237962" y="4681655"/>
          <a:ext cx="4121428" cy="7195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0357">
                  <a:extLst>
                    <a:ext uri="{9D8B030D-6E8A-4147-A177-3AD203B41FA5}">
                      <a16:colId xmlns:a16="http://schemas.microsoft.com/office/drawing/2014/main" val="313271881"/>
                    </a:ext>
                  </a:extLst>
                </a:gridCol>
                <a:gridCol w="1030357">
                  <a:extLst>
                    <a:ext uri="{9D8B030D-6E8A-4147-A177-3AD203B41FA5}">
                      <a16:colId xmlns:a16="http://schemas.microsoft.com/office/drawing/2014/main" val="4233626808"/>
                    </a:ext>
                  </a:extLst>
                </a:gridCol>
                <a:gridCol w="1030357">
                  <a:extLst>
                    <a:ext uri="{9D8B030D-6E8A-4147-A177-3AD203B41FA5}">
                      <a16:colId xmlns:a16="http://schemas.microsoft.com/office/drawing/2014/main" val="850555233"/>
                    </a:ext>
                  </a:extLst>
                </a:gridCol>
                <a:gridCol w="1030357">
                  <a:extLst>
                    <a:ext uri="{9D8B030D-6E8A-4147-A177-3AD203B41FA5}">
                      <a16:colId xmlns:a16="http://schemas.microsoft.com/office/drawing/2014/main" val="3080378930"/>
                    </a:ext>
                  </a:extLst>
                </a:gridCol>
              </a:tblGrid>
              <a:tr h="71956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514402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1338470" y="4761167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2358203" y="4743321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3377936" y="4725475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4397669" y="4707629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1726978" y="4768021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2755287" y="4751066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3783596" y="4734111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4811905" y="4717156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1482470" y="5077764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2531383" y="5031321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3567131" y="5050245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4573919" y="5031130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1902265" y="5077764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2942115" y="5042703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3981965" y="5007642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5021815" y="4972581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Brace 9"/>
          <p:cNvSpPr/>
          <p:nvPr/>
        </p:nvSpPr>
        <p:spPr>
          <a:xfrm rot="16200000">
            <a:off x="3161945" y="2415070"/>
            <a:ext cx="273463" cy="412142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3016980" y="3895007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dirty="0">
                <a:solidFill>
                  <a:prstClr val="black"/>
                </a:solidFill>
              </a:rPr>
              <a:t>16</a:t>
            </a:r>
          </a:p>
        </p:txBody>
      </p:sp>
      <p:sp>
        <p:nvSpPr>
          <p:cNvPr id="46" name="Right Brace 45"/>
          <p:cNvSpPr/>
          <p:nvPr/>
        </p:nvSpPr>
        <p:spPr>
          <a:xfrm rot="5400000">
            <a:off x="2149122" y="4581299"/>
            <a:ext cx="216000" cy="2052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2081433" y="5664874"/>
            <a:ext cx="3513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dirty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065403" y="566487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dirty="0">
                <a:solidFill>
                  <a:prstClr val="black"/>
                </a:solidFill>
              </a:rPr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5870979" y="3222150"/>
                <a:ext cx="1959035" cy="7670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dirty="0">
                            <a:solidFill>
                              <a:prstClr val="black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dirty="0">
                            <a:solidFill>
                              <a:prstClr val="black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of </a:t>
                </a:r>
                <a:r>
                  <a:rPr lang="en-GB" sz="2800" dirty="0" smtClean="0">
                    <a:solidFill>
                      <a:prstClr val="black"/>
                    </a:solidFill>
                  </a:rPr>
                  <a:t>16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>
                    <a:solidFill>
                      <a:prstClr val="black"/>
                    </a:solidFill>
                  </a:rPr>
                  <a:t> 8</a:t>
                </a:r>
                <a:endParaRPr lang="en-GB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0979" y="3222150"/>
                <a:ext cx="1959035" cy="767069"/>
              </a:xfrm>
              <a:prstGeom prst="rect">
                <a:avLst/>
              </a:prstGeom>
              <a:blipFill>
                <a:blip r:embed="rId8"/>
                <a:stretch>
                  <a:fillRect b="-1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447553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10" grpId="0" animBg="1"/>
      <p:bldP spid="17" grpId="0"/>
      <p:bldP spid="46" grpId="0" animBg="1"/>
      <p:bldP spid="47" grpId="0"/>
      <p:bldP spid="47" grpId="1"/>
      <p:bldP spid="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the rest of the questions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106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7511" y="434609"/>
            <a:ext cx="7525513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Which sets have one half of the cookies circled?</a:t>
            </a:r>
          </a:p>
          <a:p>
            <a:endParaRPr lang="en-GB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4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		 b)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c)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272" y="1708908"/>
            <a:ext cx="1020832" cy="7977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720" y="1507350"/>
            <a:ext cx="1020832" cy="7977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672" y="1507350"/>
            <a:ext cx="1020832" cy="7977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625" y="1775841"/>
            <a:ext cx="1020832" cy="79771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722" y="2822317"/>
            <a:ext cx="1020832" cy="79771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170" y="2620759"/>
            <a:ext cx="1020832" cy="79771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122" y="2620759"/>
            <a:ext cx="1020832" cy="79771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075" y="2889250"/>
            <a:ext cx="1020832" cy="79771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857" y="3604309"/>
            <a:ext cx="1020832" cy="79771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305" y="3402751"/>
            <a:ext cx="1020832" cy="79771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257" y="3402751"/>
            <a:ext cx="1020832" cy="79771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210" y="3671242"/>
            <a:ext cx="1020832" cy="79771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47" y="4319644"/>
            <a:ext cx="1020832" cy="79771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795" y="4118086"/>
            <a:ext cx="1020832" cy="79771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700" y="4386577"/>
            <a:ext cx="1020832" cy="79771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482" y="5101636"/>
            <a:ext cx="1020832" cy="79771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930" y="4900078"/>
            <a:ext cx="1020832" cy="79771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882" y="4900078"/>
            <a:ext cx="1020832" cy="79771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835" y="5168569"/>
            <a:ext cx="1020832" cy="797716"/>
          </a:xfrm>
          <a:prstGeom prst="rect">
            <a:avLst/>
          </a:prstGeom>
        </p:spPr>
      </p:pic>
      <p:sp>
        <p:nvSpPr>
          <p:cNvPr id="35" name="Oval 34"/>
          <p:cNvSpPr/>
          <p:nvPr/>
        </p:nvSpPr>
        <p:spPr>
          <a:xfrm rot="21017808">
            <a:off x="1139273" y="1481825"/>
            <a:ext cx="1875353" cy="10077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 rot="21017808">
            <a:off x="5956646" y="2547153"/>
            <a:ext cx="2009588" cy="20253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 rot="21017808">
            <a:off x="765494" y="3991318"/>
            <a:ext cx="2009588" cy="20253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675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7511" y="434609"/>
            <a:ext cx="7525513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Which sets have one half of the cookies circled?</a:t>
            </a:r>
          </a:p>
          <a:p>
            <a:endParaRPr lang="en-GB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4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		 b)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c)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272" y="1708908"/>
            <a:ext cx="1020832" cy="7977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720" y="1507350"/>
            <a:ext cx="1020832" cy="7977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672" y="1507350"/>
            <a:ext cx="1020832" cy="7977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625" y="1775841"/>
            <a:ext cx="1020832" cy="79771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722" y="2822317"/>
            <a:ext cx="1020832" cy="79771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170" y="2620759"/>
            <a:ext cx="1020832" cy="79771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122" y="2620759"/>
            <a:ext cx="1020832" cy="79771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075" y="2889250"/>
            <a:ext cx="1020832" cy="79771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857" y="3604309"/>
            <a:ext cx="1020832" cy="79771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305" y="3402751"/>
            <a:ext cx="1020832" cy="79771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257" y="3402751"/>
            <a:ext cx="1020832" cy="79771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210" y="3671242"/>
            <a:ext cx="1020832" cy="79771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47" y="4319644"/>
            <a:ext cx="1020832" cy="79771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795" y="4118086"/>
            <a:ext cx="1020832" cy="79771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700" y="4386577"/>
            <a:ext cx="1020832" cy="79771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482" y="5101636"/>
            <a:ext cx="1020832" cy="79771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930" y="4900078"/>
            <a:ext cx="1020832" cy="79771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882" y="4900078"/>
            <a:ext cx="1020832" cy="79771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835" y="5168569"/>
            <a:ext cx="1020832" cy="797716"/>
          </a:xfrm>
          <a:prstGeom prst="rect">
            <a:avLst/>
          </a:prstGeom>
        </p:spPr>
      </p:pic>
      <p:sp>
        <p:nvSpPr>
          <p:cNvPr id="35" name="Oval 34"/>
          <p:cNvSpPr/>
          <p:nvPr/>
        </p:nvSpPr>
        <p:spPr>
          <a:xfrm rot="21017808">
            <a:off x="1139273" y="1481825"/>
            <a:ext cx="1875353" cy="10077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 rot="21017808">
            <a:off x="5956646" y="2547153"/>
            <a:ext cx="2009588" cy="20253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 rot="21017808">
            <a:off x="765494" y="3991318"/>
            <a:ext cx="2009588" cy="20253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2166" y="2094052"/>
            <a:ext cx="758134" cy="66170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4918" y="3984511"/>
            <a:ext cx="758134" cy="66170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5385" y="5147647"/>
            <a:ext cx="650605" cy="65060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7512" y="374326"/>
            <a:ext cx="7682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children are folding and cutting paper to make fractions.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86144" y="4506987"/>
            <a:ext cx="4714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Who is correct?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103" y="2906131"/>
            <a:ext cx="1327104" cy="160085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80842" y="1319458"/>
            <a:ext cx="1463858" cy="1722321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975434" y="1523498"/>
            <a:ext cx="2956225" cy="846829"/>
            <a:chOff x="3443665" y="2193062"/>
            <a:chExt cx="3182560" cy="846829"/>
          </a:xfrm>
        </p:grpSpPr>
        <p:sp>
          <p:nvSpPr>
            <p:cNvPr id="24" name="Rounded Rectangular Callout 23"/>
            <p:cNvSpPr/>
            <p:nvPr/>
          </p:nvSpPr>
          <p:spPr>
            <a:xfrm>
              <a:off x="3443665" y="2193062"/>
              <a:ext cx="3135654" cy="846829"/>
            </a:xfrm>
            <a:prstGeom prst="wedgeRoundRectCallout">
              <a:avLst>
                <a:gd name="adj1" fmla="val 64499"/>
                <a:gd name="adj2" fmla="val 28279"/>
                <a:gd name="adj3" fmla="val 16667"/>
              </a:avLst>
            </a:prstGeom>
            <a:noFill/>
            <a:ln w="38100">
              <a:solidFill>
                <a:srgbClr val="EB58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631474" y="2200977"/>
              <a:ext cx="299475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Each piece is one half of the paper.</a:t>
              </a:r>
              <a:endParaRPr lang="en-GB" sz="24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975434" y="3202926"/>
            <a:ext cx="3018684" cy="867448"/>
            <a:chOff x="3976689" y="2220407"/>
            <a:chExt cx="3135654" cy="867448"/>
          </a:xfrm>
        </p:grpSpPr>
        <p:sp>
          <p:nvSpPr>
            <p:cNvPr id="41" name="Rounded Rectangular Callout 40"/>
            <p:cNvSpPr/>
            <p:nvPr/>
          </p:nvSpPr>
          <p:spPr>
            <a:xfrm>
              <a:off x="3976689" y="2241026"/>
              <a:ext cx="3135654" cy="846829"/>
            </a:xfrm>
            <a:prstGeom prst="wedgeRoundRectCallout">
              <a:avLst>
                <a:gd name="adj1" fmla="val 63739"/>
                <a:gd name="adj2" fmla="val 20034"/>
                <a:gd name="adj3" fmla="val 16667"/>
              </a:avLst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976689" y="2220407"/>
              <a:ext cx="299475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Each piece is two quarters of the paper.</a:t>
              </a:r>
              <a:endParaRPr lang="en-GB" sz="240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5811852" y="1923712"/>
            <a:ext cx="721471" cy="7813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6514362" y="1923712"/>
            <a:ext cx="721471" cy="7813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5812548" y="3412222"/>
            <a:ext cx="721471" cy="7813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6515058" y="3412222"/>
            <a:ext cx="721471" cy="7813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>
            <a:stCxn id="45" idx="0"/>
            <a:endCxn id="45" idx="2"/>
          </p:cNvCxnSpPr>
          <p:nvPr/>
        </p:nvCxnSpPr>
        <p:spPr>
          <a:xfrm>
            <a:off x="6875794" y="3412222"/>
            <a:ext cx="0" cy="78130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161750" y="3412222"/>
            <a:ext cx="0" cy="78130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86143" y="5209742"/>
            <a:ext cx="3387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Both boys are correct.    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6480315" y="1930656"/>
            <a:ext cx="92765" cy="770400"/>
          </a:xfrm>
          <a:prstGeom prst="rect">
            <a:avLst/>
          </a:prstGeom>
          <a:solidFill>
            <a:srgbClr val="FFE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6486940" y="3421424"/>
            <a:ext cx="92765" cy="766800"/>
          </a:xfrm>
          <a:prstGeom prst="rect">
            <a:avLst/>
          </a:prstGeom>
          <a:solidFill>
            <a:srgbClr val="FFE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508948" y="5051569"/>
                <a:ext cx="3647105" cy="767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2</m:t>
                        </m:r>
                      </m:den>
                    </m:f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/>
                  <a:t>a</a:t>
                </a:r>
                <a:r>
                  <a:rPr lang="en-GB" sz="2800" dirty="0" smtClean="0"/>
                  <a:t>nd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4</m:t>
                        </m:r>
                      </m:den>
                    </m:f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 smtClean="0"/>
                  <a:t>are equivalent.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8948" y="5051569"/>
                <a:ext cx="3647105" cy="767069"/>
              </a:xfrm>
              <a:prstGeom prst="rect">
                <a:avLst/>
              </a:prstGeom>
              <a:blipFill>
                <a:blip r:embed="rId7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782512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5.55112E-17 L 0.07135 -0.0011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9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5185E-6 L 0.07205 1.85185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94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5185E-6 L 0.07049 0.0002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3" grpId="0" animBg="1"/>
      <p:bldP spid="45" grpId="0" animBg="1"/>
      <p:bldP spid="47" grpId="0"/>
      <p:bldP spid="5" grpId="0" animBg="1"/>
      <p:bldP spid="25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722782" y="3987793"/>
            <a:ext cx="1431236" cy="66647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3"/>
          <a:srcRect r="48173"/>
          <a:stretch/>
        </p:blipFill>
        <p:spPr>
          <a:xfrm>
            <a:off x="3869637" y="3941410"/>
            <a:ext cx="733252" cy="1450974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6062165" y="3987793"/>
            <a:ext cx="705010" cy="13329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72015" y="323979"/>
                <a:ext cx="4131289" cy="860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/>
                  <a:t>Shade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dirty="0" smtClean="0"/>
                          <m:t>2</m:t>
                        </m:r>
                      </m:den>
                    </m:f>
                  </m:oMath>
                </a14:m>
                <a:r>
                  <a:rPr lang="en-GB" sz="3200" dirty="0" smtClean="0"/>
                  <a:t> of the shapes.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15" y="323979"/>
                <a:ext cx="4131289" cy="860428"/>
              </a:xfrm>
              <a:prstGeom prst="rect">
                <a:avLst/>
              </a:prstGeom>
              <a:blipFill>
                <a:blip r:embed="rId6"/>
                <a:stretch>
                  <a:fillRect l="-3840" b="-11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44924" y="2773554"/>
                <a:ext cx="4714972" cy="863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/>
                  <a:t>Shade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dirty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dirty="0" smtClean="0"/>
                          <m:t>4</m:t>
                        </m:r>
                      </m:den>
                    </m:f>
                  </m:oMath>
                </a14:m>
                <a:r>
                  <a:rPr lang="en-GB" sz="3200" dirty="0" smtClean="0"/>
                  <a:t> of the shapes.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924" y="2773554"/>
                <a:ext cx="4714972" cy="863570"/>
              </a:xfrm>
              <a:prstGeom prst="rect">
                <a:avLst/>
              </a:prstGeom>
              <a:blipFill>
                <a:blip r:embed="rId7"/>
                <a:stretch>
                  <a:fillRect l="-3230" b="-11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922954"/>
              </p:ext>
            </p:extLst>
          </p:nvPr>
        </p:nvGraphicFramePr>
        <p:xfrm>
          <a:off x="1722782" y="1290984"/>
          <a:ext cx="1431236" cy="13329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1236">
                  <a:extLst>
                    <a:ext uri="{9D8B030D-6E8A-4147-A177-3AD203B41FA5}">
                      <a16:colId xmlns:a16="http://schemas.microsoft.com/office/drawing/2014/main" val="2530375840"/>
                    </a:ext>
                  </a:extLst>
                </a:gridCol>
              </a:tblGrid>
              <a:tr h="66647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356345"/>
                  </a:ext>
                </a:extLst>
              </a:tr>
              <a:tr h="66647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665003"/>
                  </a:ext>
                </a:extLst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3882888" y="1244601"/>
            <a:ext cx="1440000" cy="144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/>
          <p:cNvCxnSpPr>
            <a:stCxn id="10" idx="0"/>
            <a:endCxn id="10" idx="4"/>
          </p:cNvCxnSpPr>
          <p:nvPr/>
        </p:nvCxnSpPr>
        <p:spPr>
          <a:xfrm>
            <a:off x="4602888" y="1244601"/>
            <a:ext cx="0" cy="144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721383"/>
              </p:ext>
            </p:extLst>
          </p:nvPr>
        </p:nvGraphicFramePr>
        <p:xfrm>
          <a:off x="6051758" y="1290984"/>
          <a:ext cx="1431236" cy="13329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5618">
                  <a:extLst>
                    <a:ext uri="{9D8B030D-6E8A-4147-A177-3AD203B41FA5}">
                      <a16:colId xmlns:a16="http://schemas.microsoft.com/office/drawing/2014/main" val="2530375840"/>
                    </a:ext>
                  </a:extLst>
                </a:gridCol>
                <a:gridCol w="715618">
                  <a:extLst>
                    <a:ext uri="{9D8B030D-6E8A-4147-A177-3AD203B41FA5}">
                      <a16:colId xmlns:a16="http://schemas.microsoft.com/office/drawing/2014/main" val="3826565459"/>
                    </a:ext>
                  </a:extLst>
                </a:gridCol>
              </a:tblGrid>
              <a:tr h="133294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356345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38966"/>
              </p:ext>
            </p:extLst>
          </p:nvPr>
        </p:nvGraphicFramePr>
        <p:xfrm>
          <a:off x="1722782" y="3987793"/>
          <a:ext cx="1431236" cy="13329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5618">
                  <a:extLst>
                    <a:ext uri="{9D8B030D-6E8A-4147-A177-3AD203B41FA5}">
                      <a16:colId xmlns:a16="http://schemas.microsoft.com/office/drawing/2014/main" val="2530375840"/>
                    </a:ext>
                  </a:extLst>
                </a:gridCol>
                <a:gridCol w="715618">
                  <a:extLst>
                    <a:ext uri="{9D8B030D-6E8A-4147-A177-3AD203B41FA5}">
                      <a16:colId xmlns:a16="http://schemas.microsoft.com/office/drawing/2014/main" val="2975184578"/>
                    </a:ext>
                  </a:extLst>
                </a:gridCol>
              </a:tblGrid>
              <a:tr h="66647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356345"/>
                  </a:ext>
                </a:extLst>
              </a:tr>
              <a:tr h="66647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251434"/>
                  </a:ext>
                </a:extLst>
              </a:tr>
            </a:tbl>
          </a:graphicData>
        </a:graphic>
      </p:graphicFrame>
      <p:sp>
        <p:nvSpPr>
          <p:cNvPr id="27" name="Oval 26"/>
          <p:cNvSpPr/>
          <p:nvPr/>
        </p:nvSpPr>
        <p:spPr>
          <a:xfrm>
            <a:off x="3882888" y="3941410"/>
            <a:ext cx="1440000" cy="144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Connector 27"/>
          <p:cNvCxnSpPr>
            <a:stCxn id="27" idx="0"/>
            <a:endCxn id="27" idx="4"/>
          </p:cNvCxnSpPr>
          <p:nvPr/>
        </p:nvCxnSpPr>
        <p:spPr>
          <a:xfrm>
            <a:off x="4602888" y="3941410"/>
            <a:ext cx="0" cy="144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7" idx="2"/>
            <a:endCxn id="27" idx="6"/>
          </p:cNvCxnSpPr>
          <p:nvPr/>
        </p:nvCxnSpPr>
        <p:spPr>
          <a:xfrm>
            <a:off x="3882888" y="4661410"/>
            <a:ext cx="144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67512" y="5466836"/>
            <a:ext cx="4714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do you notice?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722782" y="1290984"/>
            <a:ext cx="1431236" cy="66647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3"/>
          <a:srcRect r="48173"/>
          <a:stretch/>
        </p:blipFill>
        <p:spPr>
          <a:xfrm>
            <a:off x="3882888" y="1244601"/>
            <a:ext cx="751991" cy="1450974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6062164" y="1290984"/>
            <a:ext cx="705011" cy="13329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704327"/>
              </p:ext>
            </p:extLst>
          </p:nvPr>
        </p:nvGraphicFramePr>
        <p:xfrm>
          <a:off x="6051758" y="3987793"/>
          <a:ext cx="1431236" cy="13329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809">
                  <a:extLst>
                    <a:ext uri="{9D8B030D-6E8A-4147-A177-3AD203B41FA5}">
                      <a16:colId xmlns:a16="http://schemas.microsoft.com/office/drawing/2014/main" val="2530375840"/>
                    </a:ext>
                  </a:extLst>
                </a:gridCol>
                <a:gridCol w="357809">
                  <a:extLst>
                    <a:ext uri="{9D8B030D-6E8A-4147-A177-3AD203B41FA5}">
                      <a16:colId xmlns:a16="http://schemas.microsoft.com/office/drawing/2014/main" val="3241419039"/>
                    </a:ext>
                  </a:extLst>
                </a:gridCol>
                <a:gridCol w="357809">
                  <a:extLst>
                    <a:ext uri="{9D8B030D-6E8A-4147-A177-3AD203B41FA5}">
                      <a16:colId xmlns:a16="http://schemas.microsoft.com/office/drawing/2014/main" val="3826565459"/>
                    </a:ext>
                  </a:extLst>
                </a:gridCol>
                <a:gridCol w="357809">
                  <a:extLst>
                    <a:ext uri="{9D8B030D-6E8A-4147-A177-3AD203B41FA5}">
                      <a16:colId xmlns:a16="http://schemas.microsoft.com/office/drawing/2014/main" val="1659994680"/>
                    </a:ext>
                  </a:extLst>
                </a:gridCol>
              </a:tblGrid>
              <a:tr h="133294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35634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906480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9" grpId="0" animBg="1"/>
      <p:bldP spid="12" grpId="0"/>
      <p:bldP spid="27" grpId="0" animBg="1"/>
      <p:bldP spid="31" grpId="0"/>
      <p:bldP spid="32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1 – 3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3957851" y="4152995"/>
            <a:ext cx="2429301" cy="1025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971499" y="1555077"/>
            <a:ext cx="2429301" cy="1025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72015" y="323979"/>
                <a:ext cx="4131289" cy="860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/>
                  <a:t>Shade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dirty="0" smtClean="0"/>
                          <m:t>2</m:t>
                        </m:r>
                      </m:den>
                    </m:f>
                  </m:oMath>
                </a14:m>
                <a:r>
                  <a:rPr lang="en-GB" sz="3200" dirty="0" smtClean="0"/>
                  <a:t> of the shape.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15" y="323979"/>
                <a:ext cx="4131289" cy="860428"/>
              </a:xfrm>
              <a:prstGeom prst="rect">
                <a:avLst/>
              </a:prstGeom>
              <a:blipFill>
                <a:blip r:embed="rId5"/>
                <a:stretch>
                  <a:fillRect l="-3840" b="-11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44924" y="2773554"/>
                <a:ext cx="4714972" cy="863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/>
                  <a:t>Shade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dirty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dirty="0" smtClean="0"/>
                          <m:t>4</m:t>
                        </m:r>
                      </m:den>
                    </m:f>
                  </m:oMath>
                </a14:m>
                <a:r>
                  <a:rPr lang="en-GB" sz="3200" dirty="0" smtClean="0"/>
                  <a:t> of the shape.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924" y="2773554"/>
                <a:ext cx="4714972" cy="863570"/>
              </a:xfrm>
              <a:prstGeom prst="rect">
                <a:avLst/>
              </a:prstGeom>
              <a:blipFill>
                <a:blip r:embed="rId6"/>
                <a:stretch>
                  <a:fillRect l="-3230" b="-11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457487"/>
              </p:ext>
            </p:extLst>
          </p:nvPr>
        </p:nvGraphicFramePr>
        <p:xfrm>
          <a:off x="1524000" y="1555077"/>
          <a:ext cx="4876800" cy="1025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74564172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2411968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74098663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739002201"/>
                    </a:ext>
                  </a:extLst>
                </a:gridCol>
              </a:tblGrid>
              <a:tr h="51294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737349"/>
                  </a:ext>
                </a:extLst>
              </a:tr>
              <a:tr h="51294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825881"/>
                  </a:ext>
                </a:extLst>
              </a:tr>
            </a:tbl>
          </a:graphicData>
        </a:graphic>
      </p:graphicFrame>
      <p:pic>
        <p:nvPicPr>
          <p:cNvPr id="23" name="Pictur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32034" y="5284182"/>
            <a:ext cx="747045" cy="74704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734878" y="542687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957851" y="1296535"/>
            <a:ext cx="13648" cy="147395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787857" y="818865"/>
            <a:ext cx="573206" cy="55955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1787857" y="259307"/>
            <a:ext cx="573206" cy="55955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Connector 33"/>
          <p:cNvCxnSpPr/>
          <p:nvPr/>
        </p:nvCxnSpPr>
        <p:spPr>
          <a:xfrm>
            <a:off x="3929006" y="3960310"/>
            <a:ext cx="13648" cy="147395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721954" y="3966112"/>
            <a:ext cx="13648" cy="147395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186149" y="3984791"/>
            <a:ext cx="13648" cy="147395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783178" y="3265209"/>
            <a:ext cx="573206" cy="55955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1774025" y="2721556"/>
            <a:ext cx="573206" cy="55955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246052"/>
              </p:ext>
            </p:extLst>
          </p:nvPr>
        </p:nvGraphicFramePr>
        <p:xfrm>
          <a:off x="1524000" y="4152995"/>
          <a:ext cx="4876800" cy="1025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74564172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2411968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74098663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739002201"/>
                    </a:ext>
                  </a:extLst>
                </a:gridCol>
              </a:tblGrid>
              <a:tr h="51294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737349"/>
                  </a:ext>
                </a:extLst>
              </a:tr>
              <a:tr h="51294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82588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276991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8" grpId="0" animBg="1"/>
      <p:bldP spid="24" grpId="0"/>
      <p:bldP spid="24" grpId="1"/>
      <p:bldP spid="7" grpId="0" animBg="1"/>
      <p:bldP spid="7" grpId="1" animBg="1"/>
      <p:bldP spid="33" grpId="0" animBg="1"/>
      <p:bldP spid="33" grpId="1" animBg="1"/>
      <p:bldP spid="42" grpId="0" animBg="1"/>
      <p:bldP spid="42" grpId="1" animBg="1"/>
      <p:bldP spid="43" grpId="0" animBg="1"/>
      <p:bldP spid="43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2.1|5.6|4.2|2.1|6.5|4.1|2.3|8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|2|2.6|8.5|3.6|4.3|5.1|5.4|8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0.8|1|2.3|15.3|1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7|1.8|5.2|3.8|7.5|0.7|4.3|2.8|5|1.2|0.8|3.8|0.6|6.7|0.8|1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6.4|4.2|5|5.4|3.6|0.8|4|2.4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8.3|6.2|9.7|7|5.5|0.8|0.3|0.3|0.3|0.3|0.2|0.3|0.3|0.3|0.3|0.2|0.3|0.3|0.3|0.4|7.7|2.6|1.4|1.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522d4c35-b548-4432-90ae-af4376e1c4b4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12989</TotalTime>
  <Words>126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– 3 on the worksheet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Louise Collinson</cp:lastModifiedBy>
  <cp:revision>237</cp:revision>
  <dcterms:created xsi:type="dcterms:W3CDTF">2019-07-05T11:02:13Z</dcterms:created>
  <dcterms:modified xsi:type="dcterms:W3CDTF">2021-03-01T14:47:06Z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