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3"/>
  </p:notesMasterIdLst>
  <p:sldIdLst>
    <p:sldId id="296" r:id="rId11"/>
    <p:sldId id="297" r:id="rId12"/>
    <p:sldId id="298" r:id="rId13"/>
    <p:sldId id="306" r:id="rId14"/>
    <p:sldId id="299" r:id="rId15"/>
    <p:sldId id="300" r:id="rId16"/>
    <p:sldId id="309" r:id="rId17"/>
    <p:sldId id="307" r:id="rId18"/>
    <p:sldId id="301" r:id="rId19"/>
    <p:sldId id="308" r:id="rId20"/>
    <p:sldId id="304" r:id="rId21"/>
    <p:sldId id="31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22/02/2021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22/02/2021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8" Type="http://schemas.openxmlformats.org/officeDocument/2006/relationships/image" Target="../media/image53.png"/><Relationship Id="rId3" Type="http://schemas.openxmlformats.org/officeDocument/2006/relationships/image" Target="../media/image23.png"/><Relationship Id="rId7" Type="http://schemas.openxmlformats.org/officeDocument/2006/relationships/image" Target="../media/image44.png"/><Relationship Id="rId12" Type="http://schemas.openxmlformats.org/officeDocument/2006/relationships/image" Target="../media/image48.png"/><Relationship Id="rId17" Type="http://schemas.openxmlformats.org/officeDocument/2006/relationships/image" Target="../media/image52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1.png"/><Relationship Id="rId1" Type="http://schemas.openxmlformats.org/officeDocument/2006/relationships/tags" Target="../tags/tag5.xml"/><Relationship Id="rId11" Type="http://schemas.openxmlformats.org/officeDocument/2006/relationships/image" Target="../media/image47.png"/><Relationship Id="rId15" Type="http://schemas.openxmlformats.org/officeDocument/2006/relationships/image" Target="../media/image50.png"/><Relationship Id="rId10" Type="http://schemas.openxmlformats.org/officeDocument/2006/relationships/image" Target="../media/image46.png"/><Relationship Id="rId4" Type="http://schemas.openxmlformats.org/officeDocument/2006/relationships/image" Target="../media/image41.png"/><Relationship Id="rId9" Type="http://schemas.openxmlformats.org/officeDocument/2006/relationships/image" Target="../media/image45.png"/><Relationship Id="rId14" Type="http://schemas.openxmlformats.org/officeDocument/2006/relationships/image" Target="../media/image4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5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8.png"/><Relationship Id="rId7" Type="http://schemas.openxmlformats.org/officeDocument/2006/relationships/image" Target="../media/image9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1.png"/><Relationship Id="rId1" Type="http://schemas.openxmlformats.org/officeDocument/2006/relationships/tags" Target="../tags/tag1.xml"/><Relationship Id="rId11" Type="http://schemas.openxmlformats.org/officeDocument/2006/relationships/image" Target="../media/image16.png"/><Relationship Id="rId5" Type="http://schemas.openxmlformats.org/officeDocument/2006/relationships/image" Target="../media/image12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10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10" Type="http://schemas.openxmlformats.org/officeDocument/2006/relationships/image" Target="../media/image28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4.png"/><Relationship Id="rId3" Type="http://schemas.openxmlformats.org/officeDocument/2006/relationships/image" Target="../media/image10.png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310.png"/><Relationship Id="rId11" Type="http://schemas.openxmlformats.org/officeDocument/2006/relationships/image" Target="../media/image36.png"/><Relationship Id="rId10" Type="http://schemas.openxmlformats.org/officeDocument/2006/relationships/image" Target="../media/image35.png"/><Relationship Id="rId14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4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76055"/>
            <a:ext cx="6273328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394849" y="3984782"/>
            <a:ext cx="1476000" cy="7940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1404291" y="2890820"/>
            <a:ext cx="1980000" cy="7940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236759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34878" y="537944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" y="-157357"/>
            <a:ext cx="1446263" cy="2095339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2240745" y="581909"/>
            <a:ext cx="2890814" cy="846829"/>
            <a:chOff x="3523360" y="2193062"/>
            <a:chExt cx="3135654" cy="846829"/>
          </a:xfrm>
        </p:grpSpPr>
        <p:sp>
          <p:nvSpPr>
            <p:cNvPr id="8" name="Rounded Rectangular Callout 7"/>
            <p:cNvSpPr/>
            <p:nvPr/>
          </p:nvSpPr>
          <p:spPr>
            <a:xfrm>
              <a:off x="3523360" y="2193062"/>
              <a:ext cx="3135654" cy="846829"/>
            </a:xfrm>
            <a:prstGeom prst="wedgeRoundRectCallout">
              <a:avLst>
                <a:gd name="adj1" fmla="val -62748"/>
                <a:gd name="adj2" fmla="val 31596"/>
                <a:gd name="adj3" fmla="val 16667"/>
              </a:avLst>
            </a:prstGeom>
            <a:noFill/>
            <a:ln w="38100">
              <a:solidFill>
                <a:srgbClr val="EB58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3631474" y="2200977"/>
                  <a:ext cx="2994751" cy="6712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dirty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dirty="0" smtClean="0"/>
                            <m:t>3</m:t>
                          </m:r>
                        </m:den>
                      </m:f>
                    </m:oMath>
                  </a14:m>
                  <a:r>
                    <a:rPr lang="en-GB" sz="2400" dirty="0" smtClean="0"/>
                    <a:t> </a:t>
                  </a:r>
                  <a:r>
                    <a:rPr lang="en-GB" sz="2800" dirty="0" smtClean="0"/>
                    <a:t>is smaller than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i="0" dirty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dirty="0" smtClean="0"/>
                            <m:t>4</m:t>
                          </m:r>
                        </m:den>
                      </m:f>
                    </m:oMath>
                  </a14:m>
                  <a:r>
                    <a:rPr lang="en-GB" sz="2400" dirty="0" smtClean="0"/>
                    <a:t> </a:t>
                  </a:r>
                  <a:endParaRPr lang="en-GB" sz="24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1474" y="2200977"/>
                  <a:ext cx="2994751" cy="671274"/>
                </a:xfrm>
                <a:prstGeom prst="rect">
                  <a:avLst/>
                </a:prstGeom>
                <a:blipFill>
                  <a:blip r:embed="rId7"/>
                  <a:stretch>
                    <a:fillRect b="-1545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6973">
            <a:off x="6714038" y="1323123"/>
            <a:ext cx="1653889" cy="1157722"/>
          </a:xfrm>
          <a:prstGeom prst="rect">
            <a:avLst/>
          </a:prstGeom>
        </p:spPr>
      </p:pic>
      <p:sp>
        <p:nvSpPr>
          <p:cNvPr id="11" name="Rounded Rectangular Callout 10"/>
          <p:cNvSpPr/>
          <p:nvPr/>
        </p:nvSpPr>
        <p:spPr>
          <a:xfrm>
            <a:off x="2524271" y="1628818"/>
            <a:ext cx="3868237" cy="685663"/>
          </a:xfrm>
          <a:prstGeom prst="wedgeRoundRectCallout">
            <a:avLst>
              <a:gd name="adj1" fmla="val 63909"/>
              <a:gd name="adj2" fmla="val -23686"/>
              <a:gd name="adj3" fmla="val 16667"/>
            </a:avLst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222248" y="1599042"/>
                <a:ext cx="4478312" cy="6712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2400" dirty="0" smtClean="0"/>
                  <a:t>I think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i="0" dirty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i="0" dirty="0"/>
                          <m:t>3</m:t>
                        </m:r>
                      </m:den>
                    </m:f>
                  </m:oMath>
                </a14:m>
                <a:r>
                  <a:rPr lang="en-GB" sz="2400" dirty="0" smtClean="0"/>
                  <a:t>  </a:t>
                </a:r>
                <a:r>
                  <a:rPr lang="en-GB" sz="2800" dirty="0"/>
                  <a:t>is </a:t>
                </a:r>
                <a:r>
                  <a:rPr lang="en-GB" sz="2800" dirty="0" smtClean="0"/>
                  <a:t>greater </a:t>
                </a:r>
                <a:r>
                  <a:rPr lang="en-GB" sz="2800" dirty="0"/>
                  <a:t>than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i="0" dirty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i="0" dirty="0"/>
                          <m:t>4</m:t>
                        </m:r>
                      </m:den>
                    </m:f>
                  </m:oMath>
                </a14:m>
                <a:endParaRPr lang="en-GB" sz="2800" dirty="0">
                  <a:solidFill>
                    <a:prstClr val="black"/>
                  </a:solidFill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2248" y="1599042"/>
                <a:ext cx="4478312" cy="671274"/>
              </a:xfrm>
              <a:prstGeom prst="rect">
                <a:avLst/>
              </a:prstGeom>
              <a:blipFill>
                <a:blip r:embed="rId9"/>
                <a:stretch>
                  <a:fillRect b="-1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760682" y="5049532"/>
            <a:ext cx="2705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correct?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959391"/>
              </p:ext>
            </p:extLst>
          </p:nvPr>
        </p:nvGraphicFramePr>
        <p:xfrm>
          <a:off x="1390643" y="2890820"/>
          <a:ext cx="5938206" cy="7940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9402">
                  <a:extLst>
                    <a:ext uri="{9D8B030D-6E8A-4147-A177-3AD203B41FA5}">
                      <a16:colId xmlns:a16="http://schemas.microsoft.com/office/drawing/2014/main" val="3182307742"/>
                    </a:ext>
                  </a:extLst>
                </a:gridCol>
                <a:gridCol w="1979402">
                  <a:extLst>
                    <a:ext uri="{9D8B030D-6E8A-4147-A177-3AD203B41FA5}">
                      <a16:colId xmlns:a16="http://schemas.microsoft.com/office/drawing/2014/main" val="2866343961"/>
                    </a:ext>
                  </a:extLst>
                </a:gridCol>
                <a:gridCol w="1979402">
                  <a:extLst>
                    <a:ext uri="{9D8B030D-6E8A-4147-A177-3AD203B41FA5}">
                      <a16:colId xmlns:a16="http://schemas.microsoft.com/office/drawing/2014/main" val="4093165512"/>
                    </a:ext>
                  </a:extLst>
                </a:gridCol>
              </a:tblGrid>
              <a:tr h="79407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70403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46639" y="2689005"/>
                <a:ext cx="367708" cy="882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/>
                          <m:t>3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639" y="2689005"/>
                <a:ext cx="367708" cy="88261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032875"/>
              </p:ext>
            </p:extLst>
          </p:nvPr>
        </p:nvGraphicFramePr>
        <p:xfrm>
          <a:off x="1390643" y="3994061"/>
          <a:ext cx="5938208" cy="7940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4552">
                  <a:extLst>
                    <a:ext uri="{9D8B030D-6E8A-4147-A177-3AD203B41FA5}">
                      <a16:colId xmlns:a16="http://schemas.microsoft.com/office/drawing/2014/main" val="3182307742"/>
                    </a:ext>
                  </a:extLst>
                </a:gridCol>
                <a:gridCol w="1484552">
                  <a:extLst>
                    <a:ext uri="{9D8B030D-6E8A-4147-A177-3AD203B41FA5}">
                      <a16:colId xmlns:a16="http://schemas.microsoft.com/office/drawing/2014/main" val="1343928014"/>
                    </a:ext>
                  </a:extLst>
                </a:gridCol>
                <a:gridCol w="1484552">
                  <a:extLst>
                    <a:ext uri="{9D8B030D-6E8A-4147-A177-3AD203B41FA5}">
                      <a16:colId xmlns:a16="http://schemas.microsoft.com/office/drawing/2014/main" val="3689111894"/>
                    </a:ext>
                  </a:extLst>
                </a:gridCol>
                <a:gridCol w="1484552">
                  <a:extLst>
                    <a:ext uri="{9D8B030D-6E8A-4147-A177-3AD203B41FA5}">
                      <a16:colId xmlns:a16="http://schemas.microsoft.com/office/drawing/2014/main" val="1016003304"/>
                    </a:ext>
                  </a:extLst>
                </a:gridCol>
              </a:tblGrid>
              <a:tr h="79407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70403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015686" y="3771932"/>
                <a:ext cx="367708" cy="880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/>
                          <m:t>4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5686" y="3771932"/>
                <a:ext cx="367708" cy="88094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26389" y="4988445"/>
                <a:ext cx="7151572" cy="11021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GB" sz="2800" dirty="0" smtClean="0">
                    <a:solidFill>
                      <a:prstClr val="black"/>
                    </a:solidFill>
                    <a:latin typeface="Calibri" panose="020F0502020204030204"/>
                  </a:rPr>
                  <a:t>Tiny</a:t>
                </a:r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is correct.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i="0" dirty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i="0" dirty="0"/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 </a:t>
                </a:r>
                <a:r>
                  <a:rPr lang="en-GB" sz="2800" dirty="0"/>
                  <a:t>is greater than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i="0" dirty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i="0" dirty="0"/>
                          <m:t>4</m:t>
                        </m:r>
                      </m:den>
                    </m:f>
                  </m:oMath>
                </a14:m>
                <a:endParaRPr kumimoji="0" lang="en-GB" sz="2800" b="0" i="0" u="none" strike="noStrike" kern="120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389" y="4988445"/>
                <a:ext cx="7151572" cy="1102161"/>
              </a:xfrm>
              <a:prstGeom prst="rect">
                <a:avLst/>
              </a:prstGeom>
              <a:blipFill>
                <a:blip r:embed="rId12"/>
                <a:stretch>
                  <a:fillRect l="-17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98439" y="2689005"/>
                <a:ext cx="367708" cy="882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/>
                          <m:t>3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8439" y="2689005"/>
                <a:ext cx="367708" cy="88261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250240" y="2689005"/>
                <a:ext cx="367708" cy="882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/>
                          <m:t>3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0240" y="2689005"/>
                <a:ext cx="367708" cy="88261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459336" y="3771932"/>
                <a:ext cx="367708" cy="880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/>
                          <m:t>4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336" y="3771932"/>
                <a:ext cx="367708" cy="88094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902986" y="3771932"/>
                <a:ext cx="367708" cy="880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/>
                          <m:t>4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2986" y="3771932"/>
                <a:ext cx="367708" cy="88094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346636" y="3771932"/>
                <a:ext cx="367708" cy="880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/>
                          <m:t>4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6636" y="3771932"/>
                <a:ext cx="367708" cy="88094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258906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  <p:bldP spid="4" grpId="0"/>
      <p:bldP spid="4" grpId="1"/>
      <p:bldP spid="11" grpId="0" animBg="1"/>
      <p:bldP spid="11" grpId="1" animBg="1"/>
      <p:bldP spid="12" grpId="0"/>
      <p:bldP spid="12" grpId="1"/>
      <p:bldP spid="13" grpId="0"/>
      <p:bldP spid="13" grpId="1"/>
      <p:bldP spid="15" grpId="0"/>
      <p:bldP spid="19" grpId="0"/>
      <p:bldP spid="25" grpId="0"/>
      <p:bldP spid="26" grpId="0"/>
      <p:bldP spid="28" grpId="0"/>
      <p:bldP spid="29" grpId="0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277222"/>
              </p:ext>
            </p:extLst>
          </p:nvPr>
        </p:nvGraphicFramePr>
        <p:xfrm>
          <a:off x="2361063" y="3900307"/>
          <a:ext cx="1337583" cy="8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583">
                  <a:extLst>
                    <a:ext uri="{9D8B030D-6E8A-4147-A177-3AD203B41FA5}">
                      <a16:colId xmlns:a16="http://schemas.microsoft.com/office/drawing/2014/main" val="2686110945"/>
                    </a:ext>
                  </a:extLst>
                </a:gridCol>
              </a:tblGrid>
              <a:tr h="8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908155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4613" y="4189618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57457" y="433230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0682" y="426534"/>
            <a:ext cx="741839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/>
              </a:rPr>
              <a:t>Annie built a tower of cubes.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/>
              </a:rPr>
              <a:t>Here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one third of her tower.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 smtClean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/>
              </a:rPr>
              <a:t>How many cubes are in the whole tower?</a:t>
            </a:r>
            <a:endParaRPr kumimoji="0" lang="en-GB" sz="28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baseline="0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053609" y="662554"/>
            <a:ext cx="655093" cy="3106132"/>
            <a:chOff x="6053609" y="662554"/>
            <a:chExt cx="655093" cy="3106132"/>
          </a:xfrm>
        </p:grpSpPr>
        <p:sp>
          <p:nvSpPr>
            <p:cNvPr id="2" name="Cube 1"/>
            <p:cNvSpPr/>
            <p:nvPr/>
          </p:nvSpPr>
          <p:spPr>
            <a:xfrm>
              <a:off x="6053609" y="3113594"/>
              <a:ext cx="655093" cy="65509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Cube 6"/>
            <p:cNvSpPr/>
            <p:nvPr/>
          </p:nvSpPr>
          <p:spPr>
            <a:xfrm>
              <a:off x="6053609" y="2623386"/>
              <a:ext cx="655093" cy="65509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Cube 7"/>
            <p:cNvSpPr/>
            <p:nvPr/>
          </p:nvSpPr>
          <p:spPr>
            <a:xfrm>
              <a:off x="6053609" y="2133178"/>
              <a:ext cx="655093" cy="65509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Cube 8"/>
            <p:cNvSpPr/>
            <p:nvPr/>
          </p:nvSpPr>
          <p:spPr>
            <a:xfrm>
              <a:off x="6053609" y="1642970"/>
              <a:ext cx="655093" cy="65509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Cube 9"/>
            <p:cNvSpPr/>
            <p:nvPr/>
          </p:nvSpPr>
          <p:spPr>
            <a:xfrm>
              <a:off x="6053609" y="1152762"/>
              <a:ext cx="655093" cy="65509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Cube 10"/>
            <p:cNvSpPr/>
            <p:nvPr/>
          </p:nvSpPr>
          <p:spPr>
            <a:xfrm>
              <a:off x="6053609" y="662554"/>
              <a:ext cx="655093" cy="65509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6737" y="1336938"/>
            <a:ext cx="1401538" cy="1592480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815634"/>
              </p:ext>
            </p:extLst>
          </p:nvPr>
        </p:nvGraphicFramePr>
        <p:xfrm>
          <a:off x="1023480" y="3899845"/>
          <a:ext cx="1337583" cy="8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583">
                  <a:extLst>
                    <a:ext uri="{9D8B030D-6E8A-4147-A177-3AD203B41FA5}">
                      <a16:colId xmlns:a16="http://schemas.microsoft.com/office/drawing/2014/main" val="2686110945"/>
                    </a:ext>
                  </a:extLst>
                </a:gridCol>
              </a:tblGrid>
              <a:tr h="8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908155"/>
                  </a:ext>
                </a:extLst>
              </a:tr>
            </a:tbl>
          </a:graphicData>
        </a:graphic>
      </p:graphicFrame>
      <p:sp>
        <p:nvSpPr>
          <p:cNvPr id="14" name="Right Brace 13"/>
          <p:cNvSpPr/>
          <p:nvPr/>
        </p:nvSpPr>
        <p:spPr>
          <a:xfrm rot="16200000">
            <a:off x="2790121" y="1593713"/>
            <a:ext cx="479468" cy="4012749"/>
          </a:xfrm>
          <a:prstGeom prst="rightBrace">
            <a:avLst>
              <a:gd name="adj1" fmla="val 50507"/>
              <a:gd name="adj2" fmla="val 49237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2609740" y="1619471"/>
            <a:ext cx="3249219" cy="860428"/>
            <a:chOff x="3009289" y="4503318"/>
            <a:chExt cx="3249219" cy="86042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3009289" y="4503318"/>
                  <a:ext cx="3249219" cy="8604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3</m:t>
                          </m:r>
                        </m:den>
                      </m:f>
                    </m:oMath>
                  </a14:m>
                  <a:r>
                    <a:rPr lang="en-GB" sz="3600" dirty="0"/>
                    <a:t> </a:t>
                  </a:r>
                  <a:r>
                    <a:rPr lang="en-GB" sz="3600" dirty="0" smtClean="0"/>
                    <a:t>of         </a:t>
                  </a:r>
                  <a14:m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3600" dirty="0"/>
                    <a:t> 6</a:t>
                  </a: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09289" y="4503318"/>
                  <a:ext cx="3249219" cy="860428"/>
                </a:xfrm>
                <a:prstGeom prst="rect">
                  <a:avLst/>
                </a:prstGeom>
                <a:blipFill>
                  <a:blip r:embed="rId7"/>
                  <a:stretch>
                    <a:fillRect b="-1631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Rounded Rectangle 17"/>
            <p:cNvSpPr/>
            <p:nvPr/>
          </p:nvSpPr>
          <p:spPr>
            <a:xfrm>
              <a:off x="3955945" y="4512722"/>
              <a:ext cx="654367" cy="74631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1F4E79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2854165" y="2755258"/>
            <a:ext cx="351378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en-GB" sz="2800" dirty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530270" y="1691931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3600" dirty="0" smtClean="0">
                <a:solidFill>
                  <a:srgbClr val="1F4E79"/>
                </a:solidFill>
              </a:rPr>
              <a:t>18</a:t>
            </a:r>
            <a:endParaRPr lang="en-GB" dirty="0">
              <a:solidFill>
                <a:srgbClr val="1F4E79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466183" y="4022824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2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03766" y="4022824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2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699570" y="2714911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200" dirty="0" smtClean="0">
                <a:solidFill>
                  <a:prstClr val="black"/>
                </a:solidFill>
              </a:rPr>
              <a:t>18</a:t>
            </a:r>
            <a:endParaRPr lang="en-GB" sz="3200" dirty="0">
              <a:solidFill>
                <a:prstClr val="black"/>
              </a:soli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489621"/>
              </p:ext>
            </p:extLst>
          </p:nvPr>
        </p:nvGraphicFramePr>
        <p:xfrm>
          <a:off x="3698646" y="3900489"/>
          <a:ext cx="1337583" cy="8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583">
                  <a:extLst>
                    <a:ext uri="{9D8B030D-6E8A-4147-A177-3AD203B41FA5}">
                      <a16:colId xmlns:a16="http://schemas.microsoft.com/office/drawing/2014/main" val="2686110945"/>
                    </a:ext>
                  </a:extLst>
                </a:gridCol>
              </a:tblGrid>
              <a:tr h="8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908155"/>
                  </a:ext>
                </a:extLst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4119295" y="4022823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2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60682" y="5556064"/>
            <a:ext cx="66259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</a:rPr>
              <a:t>There are 18 cubes </a:t>
            </a:r>
            <a:r>
              <a:rPr lang="en-GB" sz="2800" dirty="0">
                <a:solidFill>
                  <a:prstClr val="black"/>
                </a:solidFill>
              </a:rPr>
              <a:t>in the whole </a:t>
            </a:r>
            <a:r>
              <a:rPr lang="en-GB" sz="2800" dirty="0" smtClean="0">
                <a:solidFill>
                  <a:prstClr val="black"/>
                </a:solidFill>
              </a:rPr>
              <a:t>tower.</a:t>
            </a:r>
            <a:endParaRPr lang="en-GB" sz="28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5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4" grpId="0" animBg="1"/>
      <p:bldP spid="19" grpId="0"/>
      <p:bldP spid="19" grpId="1"/>
      <p:bldP spid="20" grpId="0"/>
      <p:bldP spid="21" grpId="0"/>
      <p:bldP spid="22" grpId="0"/>
      <p:bldP spid="23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287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95550" y="334776"/>
            <a:ext cx="749747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Label each fraction in the shapes below.</a:t>
            </a:r>
          </a:p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 The first one has been done for you.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Complete the statements below.</a:t>
            </a:r>
          </a:p>
          <a:p>
            <a:pPr marL="514350" indent="-514350">
              <a:buAutoNum type="arabicParenR" startAt="2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 There are  ____ equal halves in one whole.</a:t>
            </a:r>
          </a:p>
          <a:p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 There are  ____ equal quarters in one whole.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566393" y="1416094"/>
            <a:ext cx="1742833" cy="1582540"/>
            <a:chOff x="6695776" y="4936583"/>
            <a:chExt cx="992777" cy="888274"/>
          </a:xfrm>
          <a:solidFill>
            <a:schemeClr val="bg1"/>
          </a:solidFill>
        </p:grpSpPr>
        <p:sp>
          <p:nvSpPr>
            <p:cNvPr id="6" name="Isosceles Triangle 5"/>
            <p:cNvSpPr/>
            <p:nvPr/>
          </p:nvSpPr>
          <p:spPr>
            <a:xfrm>
              <a:off x="6695776" y="4936583"/>
              <a:ext cx="992777" cy="888274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6943969" y="5384270"/>
              <a:ext cx="496389" cy="0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endCxn id="6" idx="3"/>
            </p:cNvCxnSpPr>
            <p:nvPr/>
          </p:nvCxnSpPr>
          <p:spPr>
            <a:xfrm>
              <a:off x="6943968" y="5390606"/>
              <a:ext cx="248197" cy="434251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6" idx="5"/>
              <a:endCxn id="6" idx="3"/>
            </p:cNvCxnSpPr>
            <p:nvPr/>
          </p:nvCxnSpPr>
          <p:spPr>
            <a:xfrm flipH="1">
              <a:off x="7192165" y="5380720"/>
              <a:ext cx="248194" cy="444137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6180069" y="1515289"/>
            <a:ext cx="1487206" cy="15152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6180071" y="1515289"/>
            <a:ext cx="1487204" cy="15152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397478" y="1570232"/>
            <a:ext cx="1410789" cy="141078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>
            <a:stCxn id="13" idx="0"/>
            <a:endCxn id="13" idx="4"/>
          </p:cNvCxnSpPr>
          <p:nvPr/>
        </p:nvCxnSpPr>
        <p:spPr>
          <a:xfrm>
            <a:off x="5102873" y="1570232"/>
            <a:ext cx="0" cy="14107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3" idx="2"/>
            <a:endCxn id="13" idx="6"/>
          </p:cNvCxnSpPr>
          <p:nvPr/>
        </p:nvCxnSpPr>
        <p:spPr>
          <a:xfrm>
            <a:off x="4397478" y="2275627"/>
            <a:ext cx="141078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270900"/>
              </p:ext>
            </p:extLst>
          </p:nvPr>
        </p:nvGraphicFramePr>
        <p:xfrm>
          <a:off x="1469403" y="1515289"/>
          <a:ext cx="606685" cy="1489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6685">
                  <a:extLst>
                    <a:ext uri="{9D8B030D-6E8A-4147-A177-3AD203B41FA5}">
                      <a16:colId xmlns:a16="http://schemas.microsoft.com/office/drawing/2014/main" val="1981224262"/>
                    </a:ext>
                  </a:extLst>
                </a:gridCol>
              </a:tblGrid>
              <a:tr h="7449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122138"/>
                  </a:ext>
                </a:extLst>
              </a:tr>
              <a:tr h="7449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25186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563377" y="2312505"/>
                <a:ext cx="575449" cy="572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/>
                          <m:t>2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3377" y="2312505"/>
                <a:ext cx="575449" cy="5724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563376" y="1570232"/>
                <a:ext cx="575449" cy="572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/>
                          <m:t>2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3376" y="1570232"/>
                <a:ext cx="575449" cy="5724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Label each fraction in the shapes below.</a:t>
            </a:r>
          </a:p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 The first one has been done for you.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Complete the statements below.</a:t>
            </a:r>
          </a:p>
          <a:p>
            <a:pPr marL="514350" indent="-514350">
              <a:buAutoNum type="arabicParenR" startAt="2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 There are  ____ equal halves in one whole.</a:t>
            </a:r>
          </a:p>
          <a:p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 There are  ____ equal quarters in one whole.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566393" y="1416094"/>
            <a:ext cx="1742833" cy="1582540"/>
            <a:chOff x="6695776" y="4936583"/>
            <a:chExt cx="992777" cy="888274"/>
          </a:xfrm>
          <a:solidFill>
            <a:schemeClr val="bg1"/>
          </a:solidFill>
        </p:grpSpPr>
        <p:sp>
          <p:nvSpPr>
            <p:cNvPr id="6" name="Isosceles Triangle 5"/>
            <p:cNvSpPr/>
            <p:nvPr/>
          </p:nvSpPr>
          <p:spPr>
            <a:xfrm>
              <a:off x="6695776" y="4936583"/>
              <a:ext cx="992777" cy="888274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6943969" y="5384270"/>
              <a:ext cx="496389" cy="0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endCxn id="6" idx="3"/>
            </p:cNvCxnSpPr>
            <p:nvPr/>
          </p:nvCxnSpPr>
          <p:spPr>
            <a:xfrm>
              <a:off x="6943968" y="5390606"/>
              <a:ext cx="248197" cy="434251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6" idx="5"/>
              <a:endCxn id="6" idx="3"/>
            </p:cNvCxnSpPr>
            <p:nvPr/>
          </p:nvCxnSpPr>
          <p:spPr>
            <a:xfrm flipH="1">
              <a:off x="7192165" y="5380720"/>
              <a:ext cx="248194" cy="444137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6180069" y="1515289"/>
            <a:ext cx="1487206" cy="15152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6180071" y="1515289"/>
            <a:ext cx="1487204" cy="15152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397478" y="1570232"/>
            <a:ext cx="1410789" cy="141078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>
            <a:stCxn id="13" idx="0"/>
            <a:endCxn id="13" idx="4"/>
          </p:cNvCxnSpPr>
          <p:nvPr/>
        </p:nvCxnSpPr>
        <p:spPr>
          <a:xfrm>
            <a:off x="5102873" y="1570232"/>
            <a:ext cx="0" cy="14107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3" idx="2"/>
            <a:endCxn id="13" idx="6"/>
          </p:cNvCxnSpPr>
          <p:nvPr/>
        </p:nvCxnSpPr>
        <p:spPr>
          <a:xfrm>
            <a:off x="4397478" y="2275627"/>
            <a:ext cx="141078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270900"/>
              </p:ext>
            </p:extLst>
          </p:nvPr>
        </p:nvGraphicFramePr>
        <p:xfrm>
          <a:off x="1469403" y="1515289"/>
          <a:ext cx="606685" cy="1489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6685">
                  <a:extLst>
                    <a:ext uri="{9D8B030D-6E8A-4147-A177-3AD203B41FA5}">
                      <a16:colId xmlns:a16="http://schemas.microsoft.com/office/drawing/2014/main" val="1981224262"/>
                    </a:ext>
                  </a:extLst>
                </a:gridCol>
              </a:tblGrid>
              <a:tr h="7449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122138"/>
                  </a:ext>
                </a:extLst>
              </a:tr>
              <a:tr h="7449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25186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278203" y="1302484"/>
                <a:ext cx="367708" cy="880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8203" y="1302484"/>
                <a:ext cx="367708" cy="8809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3070091" y="4556955"/>
            <a:ext cx="367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25703" y="5211453"/>
            <a:ext cx="367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563377" y="2312505"/>
                <a:ext cx="575449" cy="572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/>
                          <m:t>2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3377" y="2312505"/>
                <a:ext cx="575449" cy="5724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563376" y="1570232"/>
                <a:ext cx="575449" cy="572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/>
                          <m:t>2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3376" y="1570232"/>
                <a:ext cx="575449" cy="57240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842495" y="2113815"/>
                <a:ext cx="367708" cy="880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2495" y="2113815"/>
                <a:ext cx="367708" cy="88094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298082" y="1927941"/>
                <a:ext cx="367708" cy="880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082" y="1927941"/>
                <a:ext cx="367708" cy="88094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731044" y="2122313"/>
                <a:ext cx="367708" cy="880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044" y="2122313"/>
                <a:ext cx="367708" cy="88094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693085" y="1379288"/>
                <a:ext cx="367708" cy="880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3085" y="1379288"/>
                <a:ext cx="367708" cy="88094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244648" y="1391988"/>
                <a:ext cx="367708" cy="880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4648" y="1391988"/>
                <a:ext cx="367708" cy="88094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688937" y="1959461"/>
                <a:ext cx="367708" cy="880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8937" y="1959461"/>
                <a:ext cx="367708" cy="88094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240500" y="1972161"/>
                <a:ext cx="367708" cy="880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0500" y="1972161"/>
                <a:ext cx="367708" cy="88094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487733" y="1344030"/>
                <a:ext cx="367708" cy="880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2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7733" y="1344030"/>
                <a:ext cx="367708" cy="88094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044572" y="2011913"/>
                <a:ext cx="367708" cy="880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2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4572" y="2011913"/>
                <a:ext cx="367708" cy="88094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680263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0" grpId="0"/>
      <p:bldP spid="31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28891" y="692526"/>
            <a:ext cx="428980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are </a:t>
            </a: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equal halves in one </a:t>
            </a: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whole.</a:t>
            </a:r>
            <a:endParaRPr lang="en-GB" sz="2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2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are 3 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equal </a:t>
            </a: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thirds 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one </a:t>
            </a: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whole.</a:t>
            </a:r>
            <a:endParaRPr lang="en-GB" sz="2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GB" sz="3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are 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equal quarters in one </a:t>
            </a: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whole.</a:t>
            </a:r>
            <a:endParaRPr lang="en-GB" sz="2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6973">
            <a:off x="6559043" y="4868751"/>
            <a:ext cx="1653889" cy="1157722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1400898" y="4695973"/>
            <a:ext cx="4632761" cy="688847"/>
          </a:xfrm>
          <a:prstGeom prst="wedgeRoundRectCallout">
            <a:avLst>
              <a:gd name="adj1" fmla="val 63281"/>
              <a:gd name="adj2" fmla="val 31533"/>
              <a:gd name="adj3" fmla="val 16667"/>
            </a:avLst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67512" y="4720176"/>
            <a:ext cx="62183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shape has 3 equal halves!</a:t>
            </a:r>
            <a:endParaRPr lang="en-GB" sz="2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527018"/>
              </p:ext>
            </p:extLst>
          </p:nvPr>
        </p:nvGraphicFramePr>
        <p:xfrm>
          <a:off x="1096366" y="700175"/>
          <a:ext cx="2119954" cy="8177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977">
                  <a:extLst>
                    <a:ext uri="{9D8B030D-6E8A-4147-A177-3AD203B41FA5}">
                      <a16:colId xmlns:a16="http://schemas.microsoft.com/office/drawing/2014/main" val="1076467522"/>
                    </a:ext>
                  </a:extLst>
                </a:gridCol>
                <a:gridCol w="1059977">
                  <a:extLst>
                    <a:ext uri="{9D8B030D-6E8A-4147-A177-3AD203B41FA5}">
                      <a16:colId xmlns:a16="http://schemas.microsoft.com/office/drawing/2014/main" val="2637168666"/>
                    </a:ext>
                  </a:extLst>
                </a:gridCol>
              </a:tblGrid>
              <a:tr h="81776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93285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325370" y="794747"/>
                <a:ext cx="680905" cy="572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/>
                          <m:t>2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370" y="794747"/>
                <a:ext cx="680905" cy="5724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19059" y="794747"/>
                <a:ext cx="569031" cy="572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/>
                          <m:t>2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9059" y="794747"/>
                <a:ext cx="569031" cy="5724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366027"/>
              </p:ext>
            </p:extLst>
          </p:nvPr>
        </p:nvGraphicFramePr>
        <p:xfrm>
          <a:off x="1096366" y="3535288"/>
          <a:ext cx="2119956" cy="8177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9989">
                  <a:extLst>
                    <a:ext uri="{9D8B030D-6E8A-4147-A177-3AD203B41FA5}">
                      <a16:colId xmlns:a16="http://schemas.microsoft.com/office/drawing/2014/main" val="1076467522"/>
                    </a:ext>
                  </a:extLst>
                </a:gridCol>
                <a:gridCol w="529989">
                  <a:extLst>
                    <a:ext uri="{9D8B030D-6E8A-4147-A177-3AD203B41FA5}">
                      <a16:colId xmlns:a16="http://schemas.microsoft.com/office/drawing/2014/main" val="456181099"/>
                    </a:ext>
                  </a:extLst>
                </a:gridCol>
                <a:gridCol w="529989">
                  <a:extLst>
                    <a:ext uri="{9D8B030D-6E8A-4147-A177-3AD203B41FA5}">
                      <a16:colId xmlns:a16="http://schemas.microsoft.com/office/drawing/2014/main" val="4190391608"/>
                    </a:ext>
                  </a:extLst>
                </a:gridCol>
                <a:gridCol w="529989">
                  <a:extLst>
                    <a:ext uri="{9D8B030D-6E8A-4147-A177-3AD203B41FA5}">
                      <a16:colId xmlns:a16="http://schemas.microsoft.com/office/drawing/2014/main" val="2040066125"/>
                    </a:ext>
                  </a:extLst>
                </a:gridCol>
              </a:tblGrid>
              <a:tr h="81776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93285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217044" y="3362451"/>
                <a:ext cx="367708" cy="880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/>
                          <m:t>4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7044" y="3362451"/>
                <a:ext cx="367708" cy="88094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707529" y="3362451"/>
                <a:ext cx="367708" cy="880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/>
                          <m:t>4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7529" y="3362451"/>
                <a:ext cx="367708" cy="88094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198014" y="3362451"/>
                <a:ext cx="367708" cy="880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dirty="0" smtClean="0"/>
                  <a:t>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/>
                          <m:t>4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014" y="3362451"/>
                <a:ext cx="367708" cy="88094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688500" y="3362451"/>
                <a:ext cx="367708" cy="880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dirty="0" smtClean="0"/>
                  <a:t>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/>
                          <m:t>4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8500" y="3362451"/>
                <a:ext cx="367708" cy="88094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320358"/>
              </p:ext>
            </p:extLst>
          </p:nvPr>
        </p:nvGraphicFramePr>
        <p:xfrm>
          <a:off x="1096368" y="2073044"/>
          <a:ext cx="2119954" cy="8177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6651">
                  <a:extLst>
                    <a:ext uri="{9D8B030D-6E8A-4147-A177-3AD203B41FA5}">
                      <a16:colId xmlns:a16="http://schemas.microsoft.com/office/drawing/2014/main" val="1076467522"/>
                    </a:ext>
                  </a:extLst>
                </a:gridCol>
                <a:gridCol w="706652">
                  <a:extLst>
                    <a:ext uri="{9D8B030D-6E8A-4147-A177-3AD203B41FA5}">
                      <a16:colId xmlns:a16="http://schemas.microsoft.com/office/drawing/2014/main" val="1727999731"/>
                    </a:ext>
                  </a:extLst>
                </a:gridCol>
                <a:gridCol w="706651">
                  <a:extLst>
                    <a:ext uri="{9D8B030D-6E8A-4147-A177-3AD203B41FA5}">
                      <a16:colId xmlns:a16="http://schemas.microsoft.com/office/drawing/2014/main" val="4030442518"/>
                    </a:ext>
                  </a:extLst>
                </a:gridCol>
              </a:tblGrid>
              <a:tr h="81776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93285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323740" y="1890431"/>
                <a:ext cx="367708" cy="882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/>
                          <m:t>3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3740" y="1890431"/>
                <a:ext cx="367708" cy="88261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918820" y="2198208"/>
                <a:ext cx="441376" cy="574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dirty="0" smtClean="0"/>
                  <a:t>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/>
                          <m:t>3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8820" y="2198208"/>
                <a:ext cx="441376" cy="57483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619720" y="1890431"/>
                <a:ext cx="367708" cy="882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dirty="0" smtClean="0"/>
                  <a:t>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/>
                          <m:t>3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9720" y="1890431"/>
                <a:ext cx="367708" cy="88261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ounded Rectangular Callout 23"/>
          <p:cNvSpPr/>
          <p:nvPr/>
        </p:nvSpPr>
        <p:spPr>
          <a:xfrm>
            <a:off x="1374353" y="4535667"/>
            <a:ext cx="4782095" cy="1119968"/>
          </a:xfrm>
          <a:prstGeom prst="wedgeRoundRectCallout">
            <a:avLst>
              <a:gd name="adj1" fmla="val 63281"/>
              <a:gd name="adj2" fmla="val 31533"/>
              <a:gd name="adj3" fmla="val 16667"/>
            </a:avLst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1558207" y="4629078"/>
            <a:ext cx="44144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bottom number tells you how many equal parts!</a:t>
            </a:r>
            <a:endParaRPr lang="en-GB" sz="2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6" grpId="1"/>
      <p:bldP spid="13" grpId="0"/>
      <p:bldP spid="13" grpId="1"/>
      <p:bldP spid="14" grpId="0"/>
      <p:bldP spid="14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1" grpId="0"/>
      <p:bldP spid="21" grpId="1"/>
      <p:bldP spid="22" grpId="0"/>
      <p:bldP spid="22" grpId="1"/>
      <p:bldP spid="23" grpId="0"/>
      <p:bldP spid="23" grpId="1"/>
      <p:bldP spid="24" grpId="0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5155261" y="2071482"/>
            <a:ext cx="2187113" cy="68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167227" y="1399724"/>
            <a:ext cx="2187113" cy="68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167227" y="729020"/>
            <a:ext cx="2187113" cy="68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735282"/>
              </p:ext>
            </p:extLst>
          </p:nvPr>
        </p:nvGraphicFramePr>
        <p:xfrm>
          <a:off x="5167227" y="729020"/>
          <a:ext cx="2187113" cy="20117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7113">
                  <a:extLst>
                    <a:ext uri="{9D8B030D-6E8A-4147-A177-3AD203B41FA5}">
                      <a16:colId xmlns:a16="http://schemas.microsoft.com/office/drawing/2014/main" val="1842520294"/>
                    </a:ext>
                  </a:extLst>
                </a:gridCol>
              </a:tblGrid>
              <a:tr h="67057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393256"/>
                  </a:ext>
                </a:extLst>
              </a:tr>
              <a:tr h="67057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308293"/>
                  </a:ext>
                </a:extLst>
              </a:tr>
              <a:tr h="67057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981472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058701" y="1726508"/>
            <a:ext cx="42898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36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denominator</a:t>
            </a:r>
            <a:endParaRPr lang="en-GB" sz="3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6973">
            <a:off x="6613201" y="4869644"/>
            <a:ext cx="1653889" cy="1157722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874847" y="729020"/>
            <a:ext cx="42898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36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numerator</a:t>
            </a:r>
            <a:endParaRPr lang="en-GB" sz="3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284279" y="719973"/>
                <a:ext cx="367708" cy="16535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5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5400" b="0" i="0" dirty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5400" b="0" i="0" dirty="0" smtClean="0"/>
                            <m:t>3</m:t>
                          </m:r>
                        </m:den>
                      </m:f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4279" y="719973"/>
                <a:ext cx="367708" cy="1653530"/>
              </a:xfrm>
              <a:prstGeom prst="rect">
                <a:avLst/>
              </a:prstGeom>
              <a:blipFill>
                <a:blip r:embed="rId6"/>
                <a:stretch>
                  <a:fillRect r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ounded Rectangle 10"/>
          <p:cNvSpPr/>
          <p:nvPr/>
        </p:nvSpPr>
        <p:spPr>
          <a:xfrm>
            <a:off x="1206632" y="1719422"/>
            <a:ext cx="667351" cy="65341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149403" y="397666"/>
                <a:ext cx="367708" cy="882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/>
                          <m:t>3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9403" y="397666"/>
                <a:ext cx="367708" cy="88261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806148" y="2883357"/>
            <a:ext cx="74183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/>
              </a:rPr>
              <a:t>The denominator tells us how many equal parts the whole is divided into.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6147" y="4016944"/>
            <a:ext cx="74183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/>
              </a:rPr>
              <a:t>The numerator tells us how many of those parts we are looking at.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281708" y="703536"/>
                <a:ext cx="367708" cy="1631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5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5400" b="0" i="0" dirty="0" smtClean="0"/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5400" b="0" i="0" dirty="0" smtClean="0"/>
                            <m:t>3</m:t>
                          </m:r>
                        </m:den>
                      </m:f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708" y="703536"/>
                <a:ext cx="367708" cy="1631537"/>
              </a:xfrm>
              <a:prstGeom prst="rect">
                <a:avLst/>
              </a:prstGeom>
              <a:blipFill>
                <a:blip r:embed="rId10"/>
                <a:stretch>
                  <a:fillRect r="-196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297469" y="680652"/>
                <a:ext cx="367708" cy="1631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5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5400" b="0" i="0" dirty="0" smtClean="0"/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5400" b="0" i="0" dirty="0" smtClean="0"/>
                            <m:t>3</m:t>
                          </m:r>
                        </m:den>
                      </m:f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7469" y="680652"/>
                <a:ext cx="367708" cy="1631537"/>
              </a:xfrm>
              <a:prstGeom prst="rect">
                <a:avLst/>
              </a:prstGeom>
              <a:blipFill>
                <a:blip r:embed="rId11"/>
                <a:stretch>
                  <a:fillRect r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149403" y="1090215"/>
                <a:ext cx="367708" cy="882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/>
                          <m:t>3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9403" y="1090215"/>
                <a:ext cx="367708" cy="88261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149403" y="1782764"/>
                <a:ext cx="367708" cy="882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/>
                          <m:t>3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9403" y="1782764"/>
                <a:ext cx="367708" cy="88261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882386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7 L -2.77778E-6 -0.1451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6" grpId="0" animBg="1"/>
      <p:bldP spid="35" grpId="0" animBg="1"/>
      <p:bldP spid="2" grpId="0"/>
      <p:bldP spid="26" grpId="0"/>
      <p:bldP spid="27" grpId="0"/>
      <p:bldP spid="27" grpId="1"/>
      <p:bldP spid="11" grpId="0" animBg="1"/>
      <p:bldP spid="11" grpId="1" animBg="1"/>
      <p:bldP spid="11" grpId="2" animBg="1"/>
      <p:bldP spid="28" grpId="0"/>
      <p:bldP spid="31" grpId="0"/>
      <p:bldP spid="34" grpId="0"/>
      <p:bldP spid="37" grpId="1"/>
      <p:bldP spid="37" grpId="2"/>
      <p:bldP spid="39" grpId="1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21069" y="347839"/>
            <a:ext cx="7418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Which of these shapes have one third shaded?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174512"/>
              </p:ext>
            </p:extLst>
          </p:nvPr>
        </p:nvGraphicFramePr>
        <p:xfrm>
          <a:off x="1281084" y="1596850"/>
          <a:ext cx="1983474" cy="9656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1158">
                  <a:extLst>
                    <a:ext uri="{9D8B030D-6E8A-4147-A177-3AD203B41FA5}">
                      <a16:colId xmlns:a16="http://schemas.microsoft.com/office/drawing/2014/main" val="1526486102"/>
                    </a:ext>
                  </a:extLst>
                </a:gridCol>
                <a:gridCol w="661158">
                  <a:extLst>
                    <a:ext uri="{9D8B030D-6E8A-4147-A177-3AD203B41FA5}">
                      <a16:colId xmlns:a16="http://schemas.microsoft.com/office/drawing/2014/main" val="950374446"/>
                    </a:ext>
                  </a:extLst>
                </a:gridCol>
                <a:gridCol w="661158">
                  <a:extLst>
                    <a:ext uri="{9D8B030D-6E8A-4147-A177-3AD203B41FA5}">
                      <a16:colId xmlns:a16="http://schemas.microsoft.com/office/drawing/2014/main" val="45675353"/>
                    </a:ext>
                  </a:extLst>
                </a:gridCol>
              </a:tblGrid>
              <a:tr h="9656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756338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943993"/>
              </p:ext>
            </p:extLst>
          </p:nvPr>
        </p:nvGraphicFramePr>
        <p:xfrm>
          <a:off x="4007892" y="1397000"/>
          <a:ext cx="1464860" cy="13687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4860">
                  <a:extLst>
                    <a:ext uri="{9D8B030D-6E8A-4147-A177-3AD203B41FA5}">
                      <a16:colId xmlns:a16="http://schemas.microsoft.com/office/drawing/2014/main" val="3293916362"/>
                    </a:ext>
                  </a:extLst>
                </a:gridCol>
              </a:tblGrid>
              <a:tr h="45626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268426"/>
                  </a:ext>
                </a:extLst>
              </a:tr>
              <a:tr h="45626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573430"/>
                  </a:ext>
                </a:extLst>
              </a:tr>
              <a:tr h="45626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298402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398100">
            <a:off x="1376299" y="3540606"/>
            <a:ext cx="1487553" cy="1390008"/>
          </a:xfrm>
          <a:prstGeom prst="rect">
            <a:avLst/>
          </a:prstGeom>
        </p:spPr>
      </p:pic>
      <p:sp>
        <p:nvSpPr>
          <p:cNvPr id="8" name="Isosceles Triangle 7"/>
          <p:cNvSpPr/>
          <p:nvPr/>
        </p:nvSpPr>
        <p:spPr>
          <a:xfrm>
            <a:off x="4310572" y="3557062"/>
            <a:ext cx="643566" cy="55688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5" name="Group 44"/>
          <p:cNvGrpSpPr/>
          <p:nvPr/>
        </p:nvGrpSpPr>
        <p:grpSpPr>
          <a:xfrm>
            <a:off x="3760938" y="3508166"/>
            <a:ext cx="1742833" cy="1582540"/>
            <a:chOff x="6695776" y="4936583"/>
            <a:chExt cx="992777" cy="888274"/>
          </a:xfrm>
          <a:solidFill>
            <a:schemeClr val="bg1"/>
          </a:solidFill>
        </p:grpSpPr>
        <p:sp>
          <p:nvSpPr>
            <p:cNvPr id="46" name="Isosceles Triangle 45"/>
            <p:cNvSpPr/>
            <p:nvPr/>
          </p:nvSpPr>
          <p:spPr>
            <a:xfrm>
              <a:off x="6695776" y="4936583"/>
              <a:ext cx="992777" cy="88827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7013135" y="5277024"/>
              <a:ext cx="362217" cy="0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6851998" y="5537827"/>
              <a:ext cx="665411" cy="0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152049"/>
              </p:ext>
            </p:extLst>
          </p:nvPr>
        </p:nvGraphicFramePr>
        <p:xfrm>
          <a:off x="6102476" y="3750820"/>
          <a:ext cx="1601338" cy="13687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0669">
                  <a:extLst>
                    <a:ext uri="{9D8B030D-6E8A-4147-A177-3AD203B41FA5}">
                      <a16:colId xmlns:a16="http://schemas.microsoft.com/office/drawing/2014/main" val="2096032270"/>
                    </a:ext>
                  </a:extLst>
                </a:gridCol>
                <a:gridCol w="800669">
                  <a:extLst>
                    <a:ext uri="{9D8B030D-6E8A-4147-A177-3AD203B41FA5}">
                      <a16:colId xmlns:a16="http://schemas.microsoft.com/office/drawing/2014/main" val="667269200"/>
                    </a:ext>
                  </a:extLst>
                </a:gridCol>
              </a:tblGrid>
              <a:tr h="684396"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070750"/>
                  </a:ext>
                </a:extLst>
              </a:tr>
              <a:tr h="68439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770473"/>
                  </a:ext>
                </a:extLst>
              </a:tr>
            </a:tbl>
          </a:graphicData>
        </a:graphic>
      </p:graphicFrame>
      <p:pic>
        <p:nvPicPr>
          <p:cNvPr id="55" name="Picture 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7886" y="5249273"/>
            <a:ext cx="747045" cy="747045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5690730" y="539196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1328" y="2443786"/>
            <a:ext cx="696042" cy="69604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60453" y="2191873"/>
            <a:ext cx="913368" cy="797194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30353" y="2435468"/>
            <a:ext cx="696042" cy="696042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359347">
            <a:off x="2203769" y="4582869"/>
            <a:ext cx="913368" cy="79719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8587" y="4696030"/>
            <a:ext cx="696042" cy="696042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30353" y="4696030"/>
            <a:ext cx="696042" cy="696042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 rotWithShape="1">
          <a:blip r:embed="rId7"/>
          <a:srcRect r="68956"/>
          <a:stretch/>
        </p:blipFill>
        <p:spPr>
          <a:xfrm>
            <a:off x="6305530" y="1318277"/>
            <a:ext cx="469367" cy="1511939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>
            <a:off x="6292257" y="1312655"/>
            <a:ext cx="1512000" cy="151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6788545" y="1370610"/>
            <a:ext cx="5607" cy="140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330353" y="1369704"/>
            <a:ext cx="0" cy="140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94978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6" grpId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1 – 3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4.9|7|5.6|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0.8|2.1|13.5|2.7|6.5|0.5|5.2|2.7|3.4|5.8|5.5|6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4.1|6|1.7|4.8|2.7|1.8|2.3|5.5|1|5.6|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8.7|2.4|6.7|13.1|2|1.5|14.1|2.2|1.7|3.1|3.1|1.1|2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6.3|8|8.9|1.7|9.1|5.2|3.1|8.1|4.2|1.7|17.3|2.4|0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0.9|6.5|1.8|3.9|5.5|8.7|0.7|0.5|3.3|4.3|9.9|7.4|0.7|3|2.6|0.7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522d4c35-b548-4432-90ae-af4376e1c4b4"/>
    <ds:schemaRef ds:uri="http://purl.org/dc/elements/1.1/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12455</TotalTime>
  <Words>209</Words>
  <Application>Microsoft Office PowerPoint</Application>
  <PresentationFormat>On-screen Show (4:3)</PresentationFormat>
  <Paragraphs>106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– 3 on the worksheet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Louise Collinson</cp:lastModifiedBy>
  <cp:revision>233</cp:revision>
  <dcterms:created xsi:type="dcterms:W3CDTF">2019-07-05T11:02:13Z</dcterms:created>
  <dcterms:modified xsi:type="dcterms:W3CDTF">2021-02-22T09:06:11Z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