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06" r:id="rId13"/>
    <p:sldId id="307" r:id="rId14"/>
    <p:sldId id="299" r:id="rId15"/>
    <p:sldId id="309" r:id="rId16"/>
    <p:sldId id="308" r:id="rId17"/>
    <p:sldId id="314" r:id="rId18"/>
    <p:sldId id="310" r:id="rId19"/>
    <p:sldId id="300" r:id="rId20"/>
    <p:sldId id="301" r:id="rId21"/>
    <p:sldId id="315" r:id="rId22"/>
    <p:sldId id="311" r:id="rId23"/>
    <p:sldId id="31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C31"/>
    <a:srgbClr val="F6933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718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153" y="980044"/>
            <a:ext cx="1750392" cy="122527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751768" y="535036"/>
            <a:ext cx="3143398" cy="846829"/>
            <a:chOff x="3751768" y="535036"/>
            <a:chExt cx="3143398" cy="846829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34930"/>
                <a:gd name="adj2" fmla="val 79800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751768" y="727617"/>
              <a:ext cx="31433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I’ve noticed a pattern.</a:t>
              </a:r>
              <a:endParaRPr lang="en-GB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1774706"/>
                <a:ext cx="6696635" cy="4821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is the same as dividing by 2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 smtClean="0"/>
                  <a:t> is the same as dividing by 4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i="0" dirty="0"/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is the same as dividing by 3</a:t>
                </a:r>
              </a:p>
              <a:p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The denominator tells you how many equal parts the whole is divided by.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74706"/>
                <a:ext cx="6696635" cy="4821063"/>
              </a:xfrm>
              <a:prstGeom prst="rect">
                <a:avLst/>
              </a:prstGeom>
              <a:blipFill>
                <a:blip r:embed="rId6"/>
                <a:stretch>
                  <a:fillRect l="-1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230" y="614330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73074" y="7570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91229" y="356701"/>
            <a:ext cx="7274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88025"/>
              </p:ext>
            </p:extLst>
          </p:nvPr>
        </p:nvGraphicFramePr>
        <p:xfrm>
          <a:off x="1847475" y="2903433"/>
          <a:ext cx="1368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sp>
        <p:nvSpPr>
          <p:cNvPr id="27" name="Right Brace 26"/>
          <p:cNvSpPr/>
          <p:nvPr/>
        </p:nvSpPr>
        <p:spPr>
          <a:xfrm rot="16200000">
            <a:off x="3645764" y="552591"/>
            <a:ext cx="492324" cy="4115026"/>
          </a:xfrm>
          <a:prstGeom prst="rightBrace">
            <a:avLst>
              <a:gd name="adj1" fmla="val 50507"/>
              <a:gd name="adj2" fmla="val 4923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87755" y="499893"/>
            <a:ext cx="3249219" cy="860428"/>
            <a:chOff x="3009289" y="4503318"/>
            <a:chExt cx="3249219" cy="8604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009289" y="4503318"/>
                  <a:ext cx="3249219" cy="8604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kumimoji="0" lang="en-GB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en-GB" sz="3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of         </a:t>
                  </a:r>
                  <a14:m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a14:m>
                  <a:r>
                    <a:rPr kumimoji="0" lang="en-GB" sz="3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lang="en-GB" sz="3600" dirty="0" smtClean="0">
                      <a:solidFill>
                        <a:prstClr val="black"/>
                      </a:solidFill>
                      <a:latin typeface="Calibri" panose="020F0502020204030204"/>
                    </a:rPr>
                    <a:t>15</a:t>
                  </a:r>
                  <a:endPara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9289" y="4503318"/>
                  <a:ext cx="3249219" cy="860428"/>
                </a:xfrm>
                <a:prstGeom prst="rect">
                  <a:avLst/>
                </a:prstGeom>
                <a:blipFill>
                  <a:blip r:embed="rId6"/>
                  <a:stretch>
                    <a:fillRect b="-163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ounded Rectangle 33"/>
            <p:cNvSpPr/>
            <p:nvPr/>
          </p:nvSpPr>
          <p:spPr>
            <a:xfrm>
              <a:off x="3955945" y="4512722"/>
              <a:ext cx="654367" cy="74631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683916" y="1699950"/>
            <a:ext cx="35137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08285" y="57235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srgbClr val="1F4E79"/>
                </a:solidFill>
                <a:latin typeface="Calibri" panose="020F0502020204030204"/>
              </a:rPr>
              <a:t>45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390" y="300341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15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53992" y="1681526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45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50372"/>
              </p:ext>
            </p:extLst>
          </p:nvPr>
        </p:nvGraphicFramePr>
        <p:xfrm>
          <a:off x="3213436" y="2903433"/>
          <a:ext cx="1368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25531"/>
              </p:ext>
            </p:extLst>
          </p:nvPr>
        </p:nvGraphicFramePr>
        <p:xfrm>
          <a:off x="4581436" y="2903433"/>
          <a:ext cx="1368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622839" y="300341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15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95692" y="300341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15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06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7" grpId="0" animBg="1"/>
      <p:bldP spid="2" grpId="0"/>
      <p:bldP spid="2" grpId="1"/>
      <p:bldP spid="45" grpId="0"/>
      <p:bldP spid="6" grpId="0"/>
      <p:bldP spid="47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6231" y="334776"/>
            <a:ext cx="7625490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 has one third of his birthday money left.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Dora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has half of her birthday money left.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both have £10 left.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you know?    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can you find out?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7908" y="2400225"/>
            <a:ext cx="696930" cy="5153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11" y="2915525"/>
            <a:ext cx="716166" cy="10118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96515" y="2466793"/>
            <a:ext cx="1240972" cy="38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Rectangle 9"/>
          <p:cNvSpPr/>
          <p:nvPr/>
        </p:nvSpPr>
        <p:spPr>
          <a:xfrm>
            <a:off x="1796515" y="3230379"/>
            <a:ext cx="1240972" cy="38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1" name="TextBox 10"/>
          <p:cNvSpPr txBox="1"/>
          <p:nvPr/>
        </p:nvSpPr>
        <p:spPr>
          <a:xfrm>
            <a:off x="2134500" y="2436794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4499" y="3177833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3046206" y="2466793"/>
            <a:ext cx="1240972" cy="382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4" name="Rectangle 13"/>
          <p:cNvSpPr/>
          <p:nvPr/>
        </p:nvSpPr>
        <p:spPr>
          <a:xfrm>
            <a:off x="4282834" y="2466793"/>
            <a:ext cx="1240972" cy="382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5" name="Rectangle 14"/>
          <p:cNvSpPr/>
          <p:nvPr/>
        </p:nvSpPr>
        <p:spPr>
          <a:xfrm>
            <a:off x="3041862" y="3230379"/>
            <a:ext cx="1240972" cy="382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6" name="TextBox 15"/>
          <p:cNvSpPr txBox="1"/>
          <p:nvPr/>
        </p:nvSpPr>
        <p:spPr>
          <a:xfrm>
            <a:off x="3461705" y="2434125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8786" y="2436794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14892" y="3190628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9" name="Right Brace 18"/>
          <p:cNvSpPr/>
          <p:nvPr/>
        </p:nvSpPr>
        <p:spPr>
          <a:xfrm rot="16200000">
            <a:off x="3530918" y="407336"/>
            <a:ext cx="258485" cy="3727291"/>
          </a:xfrm>
          <a:prstGeom prst="rightBrace">
            <a:avLst>
              <a:gd name="adj1" fmla="val 8333"/>
              <a:gd name="adj2" fmla="val 496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273160" y="1681657"/>
            <a:ext cx="122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£30</a:t>
            </a:r>
            <a:endParaRPr lang="en-GB" sz="2800" dirty="0"/>
          </a:p>
        </p:txBody>
      </p:sp>
      <p:sp>
        <p:nvSpPr>
          <p:cNvPr id="21" name="Right Brace 20"/>
          <p:cNvSpPr/>
          <p:nvPr/>
        </p:nvSpPr>
        <p:spPr>
          <a:xfrm rot="5400000">
            <a:off x="2906312" y="2690842"/>
            <a:ext cx="279788" cy="2490664"/>
          </a:xfrm>
          <a:prstGeom prst="rightBrace">
            <a:avLst>
              <a:gd name="adj1" fmla="val 8333"/>
              <a:gd name="adj2" fmla="val 496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653953" y="4030235"/>
            <a:ext cx="122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£20</a:t>
            </a:r>
            <a:endParaRPr lang="en-GB" sz="2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110" y="5238581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55954" y="538127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65929" y="2821296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left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72833" y="3574491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left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995323" y="2801421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spent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98522" y="3528658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spent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291538" y="3394861"/>
            <a:ext cx="123226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78786" y="3343658"/>
            <a:ext cx="58554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32" name="Right Brace 31"/>
          <p:cNvSpPr/>
          <p:nvPr/>
        </p:nvSpPr>
        <p:spPr>
          <a:xfrm>
            <a:off x="5919758" y="2460791"/>
            <a:ext cx="286415" cy="1517834"/>
          </a:xfrm>
          <a:prstGeom prst="rightBrace">
            <a:avLst>
              <a:gd name="adj1" fmla="val 8333"/>
              <a:gd name="adj2" fmla="val 496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179075" y="2484496"/>
            <a:ext cx="19633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They received £50 altogether</a:t>
            </a:r>
            <a:endParaRPr lang="en-GB" sz="2600" dirty="0"/>
          </a:p>
        </p:txBody>
      </p:sp>
      <p:sp>
        <p:nvSpPr>
          <p:cNvPr id="34" name="Rectangle 33"/>
          <p:cNvSpPr/>
          <p:nvPr/>
        </p:nvSpPr>
        <p:spPr>
          <a:xfrm>
            <a:off x="792187" y="4507162"/>
            <a:ext cx="3777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 £30 altogether.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0268" y="4528234"/>
            <a:ext cx="4231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Dora had £20 altogether.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92187" y="5051454"/>
            <a:ext cx="3777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 spent £20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30268" y="5072526"/>
            <a:ext cx="4231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Dora spent £10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7000" y="5571545"/>
            <a:ext cx="51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 spent £10 more than Dora.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723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4" grpId="0"/>
      <p:bldP spid="24" grpId="1"/>
      <p:bldP spid="25" grpId="0"/>
      <p:bldP spid="26" grpId="0"/>
      <p:bldP spid="27" grpId="0"/>
      <p:bldP spid="28" grpId="0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8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8524" y="334776"/>
                <a:ext cx="7625490" cy="6678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Which shapes are divided into thirds?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3 children share these cookies equally.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How many will they each get?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What is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24" y="334776"/>
                <a:ext cx="7625490" cy="6678751"/>
              </a:xfrm>
              <a:prstGeom prst="rect">
                <a:avLst/>
              </a:prstGeom>
              <a:blipFill>
                <a:blip r:embed="rId4"/>
                <a:stretch>
                  <a:fillRect l="-1599" t="-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439125" y="946718"/>
          <a:ext cx="552994" cy="1196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994">
                  <a:extLst>
                    <a:ext uri="{9D8B030D-6E8A-4147-A177-3AD203B41FA5}">
                      <a16:colId xmlns:a16="http://schemas.microsoft.com/office/drawing/2014/main" val="3647248278"/>
                    </a:ext>
                  </a:extLst>
                </a:gridCol>
              </a:tblGrid>
              <a:tr h="398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455820"/>
                  </a:ext>
                </a:extLst>
              </a:tr>
              <a:tr h="3989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39438"/>
                  </a:ext>
                </a:extLst>
              </a:tr>
              <a:tr h="398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954679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4582903" y="1127796"/>
            <a:ext cx="1232264" cy="6729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>
            <a:stCxn id="24" idx="0"/>
          </p:cNvCxnSpPr>
          <p:nvPr/>
        </p:nvCxnSpPr>
        <p:spPr>
          <a:xfrm flipH="1">
            <a:off x="5199017" y="1127796"/>
            <a:ext cx="18" cy="683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3"/>
          </p:cNvCxnSpPr>
          <p:nvPr/>
        </p:nvCxnSpPr>
        <p:spPr>
          <a:xfrm flipH="1">
            <a:off x="5199035" y="1464255"/>
            <a:ext cx="616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422209" y="1093034"/>
            <a:ext cx="1232264" cy="6729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408199" y="1545084"/>
            <a:ext cx="1246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8199" y="1324302"/>
            <a:ext cx="1246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31733" y="1041084"/>
            <a:ext cx="1008000" cy="100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44635" y="1067210"/>
            <a:ext cx="0" cy="954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40460" y="1093247"/>
            <a:ext cx="0" cy="90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062" y="3475983"/>
            <a:ext cx="5325120" cy="120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8524" y="334776"/>
                <a:ext cx="7625490" cy="6678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Which shapes are divided into thirds?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3 children share these cookies equally.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How many will they each get?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)   What is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3?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24" y="334776"/>
                <a:ext cx="7625490" cy="6678751"/>
              </a:xfrm>
              <a:prstGeom prst="rect">
                <a:avLst/>
              </a:prstGeom>
              <a:blipFill>
                <a:blip r:embed="rId5"/>
                <a:stretch>
                  <a:fillRect l="-1599" t="-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439125" y="946718"/>
          <a:ext cx="552994" cy="1196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994">
                  <a:extLst>
                    <a:ext uri="{9D8B030D-6E8A-4147-A177-3AD203B41FA5}">
                      <a16:colId xmlns:a16="http://schemas.microsoft.com/office/drawing/2014/main" val="3647248278"/>
                    </a:ext>
                  </a:extLst>
                </a:gridCol>
              </a:tblGrid>
              <a:tr h="398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455820"/>
                  </a:ext>
                </a:extLst>
              </a:tr>
              <a:tr h="3989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39438"/>
                  </a:ext>
                </a:extLst>
              </a:tr>
              <a:tr h="3989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954679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4582903" y="1127796"/>
            <a:ext cx="1232264" cy="6729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>
            <a:stCxn id="24" idx="0"/>
          </p:cNvCxnSpPr>
          <p:nvPr/>
        </p:nvCxnSpPr>
        <p:spPr>
          <a:xfrm flipH="1">
            <a:off x="5199017" y="1127796"/>
            <a:ext cx="18" cy="683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199035" y="1464255"/>
            <a:ext cx="616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422209" y="1093034"/>
            <a:ext cx="1232264" cy="6729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408199" y="1545084"/>
            <a:ext cx="1246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22209" y="1324302"/>
            <a:ext cx="1232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31733" y="1041084"/>
            <a:ext cx="1008000" cy="100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44635" y="1067210"/>
            <a:ext cx="0" cy="928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40460" y="1093247"/>
            <a:ext cx="0" cy="90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3062" y="3475983"/>
            <a:ext cx="5325120" cy="12017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3954" y="1765952"/>
            <a:ext cx="605261" cy="5282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7376" y="1501814"/>
            <a:ext cx="605261" cy="5282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13309" y="3447896"/>
                <a:ext cx="18580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6</a:t>
                </a:r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3</a:t>
                </a:r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2</a:t>
                </a:r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09" y="3447896"/>
                <a:ext cx="1858091" cy="523220"/>
              </a:xfrm>
              <a:prstGeom prst="rect">
                <a:avLst/>
              </a:prstGeom>
              <a:blipFill>
                <a:blip r:embed="rId8"/>
                <a:stretch>
                  <a:fillRect l="-6908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695267" y="5210646"/>
            <a:ext cx="100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9667" y="4756203"/>
            <a:ext cx="543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They will each get 2 cookies.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760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34776"/>
                <a:ext cx="7625490" cy="74174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15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onto 3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How many cakes will be on each plate?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15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One third of 15 is 5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34776"/>
                <a:ext cx="7625490" cy="7417415"/>
              </a:xfrm>
              <a:prstGeom prst="rect">
                <a:avLst/>
              </a:prstGeom>
              <a:blipFill>
                <a:blip r:embed="rId5"/>
                <a:stretch>
                  <a:fillRect l="-1679" t="-8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2" y="3687955"/>
            <a:ext cx="2283887" cy="8770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98" y="3687955"/>
            <a:ext cx="2283887" cy="87706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1" y="3687955"/>
            <a:ext cx="2283887" cy="877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913" y="1792263"/>
            <a:ext cx="966398" cy="897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73" y="1854703"/>
            <a:ext cx="1052376" cy="832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403" y="1885655"/>
            <a:ext cx="1062693" cy="8013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25" y="2506270"/>
            <a:ext cx="1011106" cy="8013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37" y="2452386"/>
            <a:ext cx="1011106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457" y="2496816"/>
            <a:ext cx="966398" cy="89761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871" y="2590208"/>
            <a:ext cx="1062693" cy="8013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13" y="2559256"/>
            <a:ext cx="1052376" cy="8322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39" y="1781503"/>
            <a:ext cx="966398" cy="897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54" y="1810922"/>
            <a:ext cx="983593" cy="89761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25" y="1854703"/>
            <a:ext cx="1052376" cy="832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853" y="1789359"/>
            <a:ext cx="1011106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26" y="2515475"/>
            <a:ext cx="983593" cy="8976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39" y="1829652"/>
            <a:ext cx="1011106" cy="8013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01" y="2493912"/>
            <a:ext cx="1011106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979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0.41077 0.25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125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18541 0.160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803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03611 0.25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13698 0.2351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8" y="117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41771 0.12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645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4201 0.230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0226 0.2333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1166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07326 0.134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671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10816 0.138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20729 0.2763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1381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7448 0.17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86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38767 0.275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92" y="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3618 0.1694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847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3038 0.263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314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17552 0.165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5" y="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34776"/>
                <a:ext cx="7625490" cy="56938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Ron and Amir use an array to find one third of 18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 smtClean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One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third of 18 is 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34776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679" t="-1071" b="-21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/>
          <p:cNvSpPr/>
          <p:nvPr/>
        </p:nvSpPr>
        <p:spPr>
          <a:xfrm>
            <a:off x="1961323" y="2372124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5-Point Star 39"/>
          <p:cNvSpPr/>
          <p:nvPr/>
        </p:nvSpPr>
        <p:spPr>
          <a:xfrm>
            <a:off x="2823686" y="2372123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5-Point Star 40"/>
          <p:cNvSpPr/>
          <p:nvPr/>
        </p:nvSpPr>
        <p:spPr>
          <a:xfrm>
            <a:off x="3686049" y="2372122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5-Point Star 41"/>
          <p:cNvSpPr/>
          <p:nvPr/>
        </p:nvSpPr>
        <p:spPr>
          <a:xfrm>
            <a:off x="4548412" y="2372121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5-Point Star 47"/>
          <p:cNvSpPr/>
          <p:nvPr/>
        </p:nvSpPr>
        <p:spPr>
          <a:xfrm>
            <a:off x="1961323" y="3177026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5-Point Star 48"/>
          <p:cNvSpPr/>
          <p:nvPr/>
        </p:nvSpPr>
        <p:spPr>
          <a:xfrm>
            <a:off x="2823686" y="3177025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-Point Star 49"/>
          <p:cNvSpPr/>
          <p:nvPr/>
        </p:nvSpPr>
        <p:spPr>
          <a:xfrm>
            <a:off x="3686049" y="3177024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5-Point Star 50"/>
          <p:cNvSpPr/>
          <p:nvPr/>
        </p:nvSpPr>
        <p:spPr>
          <a:xfrm>
            <a:off x="4548412" y="3177023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5-Point Star 51"/>
          <p:cNvSpPr/>
          <p:nvPr/>
        </p:nvSpPr>
        <p:spPr>
          <a:xfrm>
            <a:off x="1961323" y="3981928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5-Point Star 52"/>
          <p:cNvSpPr/>
          <p:nvPr/>
        </p:nvSpPr>
        <p:spPr>
          <a:xfrm>
            <a:off x="2823686" y="3981927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5-Point Star 53"/>
          <p:cNvSpPr/>
          <p:nvPr/>
        </p:nvSpPr>
        <p:spPr>
          <a:xfrm>
            <a:off x="3686049" y="3981926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5-Point Star 54"/>
          <p:cNvSpPr/>
          <p:nvPr/>
        </p:nvSpPr>
        <p:spPr>
          <a:xfrm>
            <a:off x="4548412" y="3981925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42052" y="3125842"/>
            <a:ext cx="5419911" cy="246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863875" y="3942509"/>
            <a:ext cx="5398088" cy="97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948645" y="2315635"/>
            <a:ext cx="5199534" cy="83488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5378247" y="2378749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6240610" y="2378748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5378247" y="3200221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6240610" y="3200220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5408462" y="3968850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6270825" y="3968849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055" y="4439531"/>
            <a:ext cx="1459906" cy="1008186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3887214" y="5024303"/>
            <a:ext cx="3260965" cy="846829"/>
            <a:chOff x="3523360" y="2193062"/>
            <a:chExt cx="3135654" cy="846829"/>
          </a:xfrm>
        </p:grpSpPr>
        <p:sp>
          <p:nvSpPr>
            <p:cNvPr id="70" name="Rounded Rectangular Callout 69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64238"/>
                <a:gd name="adj2" fmla="val 1816"/>
                <a:gd name="adj3" fmla="val 16667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can see a different way to make 3 parts.</a:t>
              </a:r>
              <a:endParaRPr lang="en-GB" sz="2400" dirty="0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018" y="967518"/>
            <a:ext cx="1403850" cy="969475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2071363" y="1001540"/>
            <a:ext cx="2951212" cy="846829"/>
            <a:chOff x="3523360" y="2193062"/>
            <a:chExt cx="3135654" cy="846829"/>
          </a:xfrm>
        </p:grpSpPr>
        <p:sp>
          <p:nvSpPr>
            <p:cNvPr id="74" name="Rounded Rectangular Callout 73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59244"/>
                <a:gd name="adj2" fmla="val 28419"/>
                <a:gd name="adj3" fmla="val 16667"/>
              </a:avLst>
            </a:prstGeom>
            <a:noFill/>
            <a:ln w="38100">
              <a:solidFill>
                <a:srgbClr val="F693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will draw lines to make 3 equal parts.</a:t>
              </a:r>
              <a:endParaRPr lang="en-GB" sz="2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5880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6231" y="334776"/>
                <a:ext cx="7625490" cy="56938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Ron and Amir use an array to find one third of 18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baseline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 smtClean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One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third of 18 is 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34776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679" t="-1071" b="-21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686050" y="2353558"/>
            <a:ext cx="12678" cy="24703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56795" y="2391571"/>
            <a:ext cx="34705" cy="24322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922898" y="2289131"/>
            <a:ext cx="1737404" cy="253464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055" y="4439531"/>
            <a:ext cx="1459906" cy="1008186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3887214" y="5024303"/>
            <a:ext cx="3260965" cy="846829"/>
            <a:chOff x="3523360" y="2193062"/>
            <a:chExt cx="3135654" cy="846829"/>
          </a:xfrm>
        </p:grpSpPr>
        <p:sp>
          <p:nvSpPr>
            <p:cNvPr id="44" name="Rounded Rectangular Callout 43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64238"/>
                <a:gd name="adj2" fmla="val 1816"/>
                <a:gd name="adj3" fmla="val 16667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can see a different way to make 3 parts.</a:t>
              </a:r>
              <a:endParaRPr lang="en-GB" sz="2400" dirty="0"/>
            </a:p>
          </p:txBody>
        </p:sp>
      </p:grpSp>
      <p:sp>
        <p:nvSpPr>
          <p:cNvPr id="46" name="5-Point Star 45"/>
          <p:cNvSpPr/>
          <p:nvPr/>
        </p:nvSpPr>
        <p:spPr>
          <a:xfrm>
            <a:off x="1961323" y="2372124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5-Point Star 46"/>
          <p:cNvSpPr/>
          <p:nvPr/>
        </p:nvSpPr>
        <p:spPr>
          <a:xfrm>
            <a:off x="2823686" y="2372123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3686049" y="2372122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5-Point Star 63"/>
          <p:cNvSpPr/>
          <p:nvPr/>
        </p:nvSpPr>
        <p:spPr>
          <a:xfrm>
            <a:off x="4548412" y="2372121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5-Point Star 64"/>
          <p:cNvSpPr/>
          <p:nvPr/>
        </p:nvSpPr>
        <p:spPr>
          <a:xfrm>
            <a:off x="1961323" y="3177026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5-Point Star 65"/>
          <p:cNvSpPr/>
          <p:nvPr/>
        </p:nvSpPr>
        <p:spPr>
          <a:xfrm>
            <a:off x="2823686" y="3177025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5-Point Star 66"/>
          <p:cNvSpPr/>
          <p:nvPr/>
        </p:nvSpPr>
        <p:spPr>
          <a:xfrm>
            <a:off x="3686049" y="3177024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5-Point Star 67"/>
          <p:cNvSpPr/>
          <p:nvPr/>
        </p:nvSpPr>
        <p:spPr>
          <a:xfrm>
            <a:off x="4548412" y="3177023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5-Point Star 68"/>
          <p:cNvSpPr/>
          <p:nvPr/>
        </p:nvSpPr>
        <p:spPr>
          <a:xfrm>
            <a:off x="1961323" y="3981928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5-Point Star 69"/>
          <p:cNvSpPr/>
          <p:nvPr/>
        </p:nvSpPr>
        <p:spPr>
          <a:xfrm>
            <a:off x="2823686" y="3981927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5-Point Star 70"/>
          <p:cNvSpPr/>
          <p:nvPr/>
        </p:nvSpPr>
        <p:spPr>
          <a:xfrm>
            <a:off x="3686049" y="3981926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5-Point Star 71"/>
          <p:cNvSpPr/>
          <p:nvPr/>
        </p:nvSpPr>
        <p:spPr>
          <a:xfrm>
            <a:off x="4548412" y="3981925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5-Point Star 72"/>
          <p:cNvSpPr/>
          <p:nvPr/>
        </p:nvSpPr>
        <p:spPr>
          <a:xfrm>
            <a:off x="5378247" y="2378749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-Point Star 73"/>
          <p:cNvSpPr/>
          <p:nvPr/>
        </p:nvSpPr>
        <p:spPr>
          <a:xfrm>
            <a:off x="6240610" y="2378748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5-Point Star 74"/>
          <p:cNvSpPr/>
          <p:nvPr/>
        </p:nvSpPr>
        <p:spPr>
          <a:xfrm>
            <a:off x="5378247" y="3200221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5-Point Star 75"/>
          <p:cNvSpPr/>
          <p:nvPr/>
        </p:nvSpPr>
        <p:spPr>
          <a:xfrm>
            <a:off x="6240610" y="3200220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5-Point Star 76"/>
          <p:cNvSpPr/>
          <p:nvPr/>
        </p:nvSpPr>
        <p:spPr>
          <a:xfrm>
            <a:off x="5408462" y="3968850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5-Point Star 77"/>
          <p:cNvSpPr/>
          <p:nvPr/>
        </p:nvSpPr>
        <p:spPr>
          <a:xfrm>
            <a:off x="6270825" y="3968849"/>
            <a:ext cx="795130" cy="715617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018" y="967518"/>
            <a:ext cx="1403850" cy="969475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2071363" y="1001540"/>
            <a:ext cx="3005562" cy="846829"/>
            <a:chOff x="3523360" y="2193062"/>
            <a:chExt cx="3193400" cy="846829"/>
          </a:xfrm>
        </p:grpSpPr>
        <p:sp>
          <p:nvSpPr>
            <p:cNvPr id="81" name="Rounded Rectangular Callout 80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59244"/>
                <a:gd name="adj2" fmla="val 28419"/>
                <a:gd name="adj3" fmla="val 16667"/>
              </a:avLst>
            </a:prstGeom>
            <a:noFill/>
            <a:ln w="38100">
              <a:solidFill>
                <a:srgbClr val="EB8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60738" y="2200977"/>
              <a:ext cx="31560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will draw lines to make 3 equal parts.</a:t>
              </a:r>
              <a:endParaRPr lang="en-GB" sz="2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5628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382047"/>
                <a:ext cx="7625490" cy="5751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Annie uses a bar model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prstClr val="black"/>
                            </a:solidFill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prstClr val="black"/>
                            </a:solidFill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of 21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</a:t>
                </a: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are 7 counters in each 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21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21 is </a:t>
                </a:r>
                <a:r>
                  <a:rPr lang="en-GB" sz="2800" dirty="0" smtClean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82047"/>
                <a:ext cx="7625490" cy="5751831"/>
              </a:xfrm>
              <a:prstGeom prst="rect">
                <a:avLst/>
              </a:prstGeom>
              <a:blipFill>
                <a:blip r:embed="rId5"/>
                <a:stretch>
                  <a:fillRect l="-1680" b="-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610" y="4026937"/>
            <a:ext cx="1750392" cy="122527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743915" y="3458204"/>
            <a:ext cx="3143398" cy="846829"/>
            <a:chOff x="3751768" y="535036"/>
            <a:chExt cx="3143398" cy="846829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34930"/>
                <a:gd name="adj2" fmla="val 79800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51768" y="727617"/>
              <a:ext cx="31433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I’ve noticed a pattern.</a:t>
              </a:r>
              <a:endParaRPr lang="en-GB" sz="2400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08529"/>
              </p:ext>
            </p:extLst>
          </p:nvPr>
        </p:nvGraphicFramePr>
        <p:xfrm>
          <a:off x="898111" y="2087064"/>
          <a:ext cx="6668880" cy="1133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960">
                  <a:extLst>
                    <a:ext uri="{9D8B030D-6E8A-4147-A177-3AD203B41FA5}">
                      <a16:colId xmlns:a16="http://schemas.microsoft.com/office/drawing/2014/main" val="2933664909"/>
                    </a:ext>
                  </a:extLst>
                </a:gridCol>
                <a:gridCol w="2222960">
                  <a:extLst>
                    <a:ext uri="{9D8B030D-6E8A-4147-A177-3AD203B41FA5}">
                      <a16:colId xmlns:a16="http://schemas.microsoft.com/office/drawing/2014/main" val="4120014339"/>
                    </a:ext>
                  </a:extLst>
                </a:gridCol>
                <a:gridCol w="2222960">
                  <a:extLst>
                    <a:ext uri="{9D8B030D-6E8A-4147-A177-3AD203B41FA5}">
                      <a16:colId xmlns:a16="http://schemas.microsoft.com/office/drawing/2014/main" val="2469517893"/>
                    </a:ext>
                  </a:extLst>
                </a:gridCol>
              </a:tblGrid>
              <a:tr h="11332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724355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3999702" y="104779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21</a:t>
            </a:r>
            <a:endParaRPr lang="en-GB" sz="3200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4100024" y="-1572485"/>
            <a:ext cx="292449" cy="664148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1052451" y="2263187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40685" y="2235065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461559" y="2204850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513086" y="2283470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801320" y="2255348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922194" y="2225133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973721" y="2303753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261955" y="2275631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382829" y="2245416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478205" y="2230866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766439" y="2202744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887313" y="2172529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232451" y="2742036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3520685" y="2713914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641559" y="2683699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1693086" y="2690679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981320" y="2662557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102194" y="2632342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2170001" y="2731726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458235" y="2703604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6579109" y="2673389"/>
            <a:ext cx="360000" cy="3610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826" y="436071"/>
            <a:ext cx="1353520" cy="93471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798435" y="3631284"/>
            <a:ext cx="898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54" name="Left Brace 53"/>
          <p:cNvSpPr/>
          <p:nvPr/>
        </p:nvSpPr>
        <p:spPr>
          <a:xfrm rot="16200000">
            <a:off x="1827602" y="2378310"/>
            <a:ext cx="338812" cy="21977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800480" y="362715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74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/>
      <p:bldP spid="53" grpId="1"/>
      <p:bldP spid="54" grpId="0" animBg="1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21|4.1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3|6.4|2.3|2|1.8|1.9|2.5|2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8.3|1.1|8.1|5.3|1.1|1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7.1|3.7|0.7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9|2.6|5.8|0.8|0.2|0.4|0.4|0.4|0.3|0.2|0.2|0.3|0.2|0.3|0.2|0.3|0.3|0.2|0.3|0.2|0.3|0.2|0.3|2.2|0.5|0.6|2.8|3.5|3.6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5.1|4.8|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9|3|2.6|0.8|9.7|1.9|8.6|1.3|6.2|0.5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|4.5|3|13.5|2.9|5.6|7.4|0.8|1.7|1.1|2.8|5.2|0.9|11.1|0.4|3|2.6|0.5|6.1|1|2.7|2.8|1.4|9.1|2.6|0.9|1.3|3.7|3.1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314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228</cp:revision>
  <dcterms:created xsi:type="dcterms:W3CDTF">2019-07-05T11:02:13Z</dcterms:created>
  <dcterms:modified xsi:type="dcterms:W3CDTF">2021-02-22T09:11:51Z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