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7" r:id="rId17"/>
    <p:sldId id="311" r:id="rId18"/>
    <p:sldId id="308" r:id="rId19"/>
    <p:sldId id="304" r:id="rId20"/>
    <p:sldId id="312" r:id="rId21"/>
    <p:sldId id="313" r:id="rId22"/>
    <p:sldId id="314" r:id="rId23"/>
    <p:sldId id="315" r:id="rId24"/>
    <p:sldId id="317" r:id="rId25"/>
    <p:sldId id="318" r:id="rId26"/>
    <p:sldId id="316" r:id="rId27"/>
    <p:sldId id="319" r:id="rId28"/>
    <p:sldId id="320" r:id="rId29"/>
    <p:sldId id="321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EC8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1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345" y="2474893"/>
            <a:ext cx="602946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unit fraction is a fraction </a:t>
            </a:r>
            <a:r>
              <a:rPr lang="en-GB" sz="2800" dirty="0"/>
              <a:t>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88452" y="11028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5025" y="1150658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rot="2690819">
            <a:off x="3272028" y="4264513"/>
            <a:ext cx="1440000" cy="14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2690819">
            <a:off x="3017069" y="4882373"/>
            <a:ext cx="1447434" cy="720000"/>
          </a:xfrm>
          <a:prstGeom prst="triangl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endCxn id="13" idx="4"/>
          </p:cNvCxnSpPr>
          <p:nvPr/>
        </p:nvCxnSpPr>
        <p:spPr>
          <a:xfrm rot="2690819">
            <a:off x="3270946" y="4267135"/>
            <a:ext cx="1447435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3" idx="2"/>
          </p:cNvCxnSpPr>
          <p:nvPr/>
        </p:nvCxnSpPr>
        <p:spPr>
          <a:xfrm rot="2690819" flipH="1">
            <a:off x="3272029" y="4264514"/>
            <a:ext cx="1439999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66260" y="168934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5025" y="1801609"/>
            <a:ext cx="487122" cy="487122"/>
          </a:xfrm>
          <a:prstGeom prst="rect">
            <a:avLst/>
          </a:prstGeom>
          <a:solidFill>
            <a:schemeClr val="bg1"/>
          </a:solidFill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/>
      <p:bldP spid="9" grpId="0"/>
      <p:bldP spid="9" grpId="1"/>
      <p:bldP spid="10" grpId="0" animBg="1"/>
      <p:bldP spid="10" grpId="1" animBg="1"/>
      <p:bldP spid="12" grpId="0" animBg="1"/>
      <p:bldP spid="13" grpId="0" animBg="1"/>
      <p:bldP spid="17" grpId="0"/>
      <p:bldP spid="19" grpId="0" animBg="1"/>
      <p:bldP spid="20" grpId="0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Isosceles Triangle 17"/>
          <p:cNvSpPr/>
          <p:nvPr/>
        </p:nvSpPr>
        <p:spPr>
          <a:xfrm rot="5400000">
            <a:off x="3482769" y="4485381"/>
            <a:ext cx="2026620" cy="1008106"/>
          </a:xfrm>
          <a:prstGeom prst="triangl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rot="2690819">
            <a:off x="3272028" y="4264513"/>
            <a:ext cx="1440000" cy="14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rot="2690819">
            <a:off x="3270946" y="4267135"/>
            <a:ext cx="1447435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4835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6105" y="4892458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83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10</a:t>
            </a:r>
            <a:endParaRPr lang="en-GB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97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73</a:t>
            </a:r>
            <a:endParaRPr lang="en-GB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48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73</a:t>
            </a:r>
            <a:endParaRPr lang="en-GB" sz="4800" dirty="0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02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434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16" y="4273945"/>
            <a:ext cx="960955" cy="10963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32" y="4273945"/>
            <a:ext cx="960955" cy="10963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661" y="4273945"/>
            <a:ext cx="960955" cy="1096301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2260600" y="4215268"/>
            <a:ext cx="1413713" cy="1213653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29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54422" y="4536216"/>
            <a:ext cx="830236" cy="86373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537" y="4449141"/>
            <a:ext cx="893282" cy="9508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685" y="4449141"/>
            <a:ext cx="893282" cy="950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54422" y="4449141"/>
            <a:ext cx="916857" cy="95080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6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6"/>
          <a:stretch/>
        </p:blipFill>
        <p:spPr>
          <a:xfrm flipH="1">
            <a:off x="3767323" y="3973739"/>
            <a:ext cx="771478" cy="9508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3780098" y="3967099"/>
            <a:ext cx="830236" cy="185005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3973739"/>
            <a:ext cx="893282" cy="9508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3973739"/>
            <a:ext cx="893282" cy="9508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4768761"/>
            <a:ext cx="893282" cy="9508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4768761"/>
            <a:ext cx="893282" cy="9508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4012" y="4768760"/>
            <a:ext cx="916857" cy="950804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3035926" y="4038072"/>
            <a:ext cx="0" cy="17081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37507" y="4038072"/>
            <a:ext cx="0" cy="17081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27790" y="493984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444399" y="43397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8663" y="492454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47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  <p:bldP spid="26" grpId="0"/>
      <p:bldP spid="26" grpId="1"/>
      <p:bldP spid="33" grpId="0"/>
      <p:bldP spid="3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6"/>
          <a:stretch/>
        </p:blipFill>
        <p:spPr>
          <a:xfrm flipH="1">
            <a:off x="3767323" y="3973739"/>
            <a:ext cx="771478" cy="9508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 rot="16200000">
            <a:off x="3060998" y="3102811"/>
            <a:ext cx="830236" cy="2748366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3973739"/>
            <a:ext cx="893282" cy="9508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3973739"/>
            <a:ext cx="893282" cy="9508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4768761"/>
            <a:ext cx="893282" cy="9508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4768761"/>
            <a:ext cx="893282" cy="9508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4012" y="4768760"/>
            <a:ext cx="916857" cy="950804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V="1">
            <a:off x="2215178" y="4924543"/>
            <a:ext cx="2514942" cy="1331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27790" y="493984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44399" y="43397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8663" y="492454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2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  <p:bldP spid="32" grpId="0"/>
      <p:bldP spid="32" grpId="1"/>
      <p:bldP spid="33" grpId="0"/>
      <p:bldP spid="3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3707510" y="1431370"/>
            <a:ext cx="1301791" cy="561118"/>
          </a:xfrm>
          <a:prstGeom prst="trapezoid">
            <a:avLst>
              <a:gd name="adj" fmla="val 622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00052" y="334776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shape has one half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Which shape has one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	 Which shape has one quarter shaded?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85222" y="4714364"/>
            <a:ext cx="1241439" cy="1074752"/>
            <a:chOff x="4894977" y="1204996"/>
            <a:chExt cx="1241439" cy="1074752"/>
          </a:xfrm>
        </p:grpSpPr>
        <p:sp>
          <p:nvSpPr>
            <p:cNvPr id="5" name="AutoShape 22"/>
            <p:cNvSpPr>
              <a:spLocks noChangeArrowheads="1"/>
            </p:cNvSpPr>
            <p:nvPr/>
          </p:nvSpPr>
          <p:spPr bwMode="auto">
            <a:xfrm>
              <a:off x="4894977" y="1204996"/>
              <a:ext cx="1241439" cy="10747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auto">
            <a:xfrm rot="10800000">
              <a:off x="5218726" y="1761912"/>
              <a:ext cx="593939" cy="51473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2999" y="2673490"/>
            <a:ext cx="1204670" cy="1198601"/>
            <a:chOff x="1114757" y="4830041"/>
            <a:chExt cx="1204670" cy="1198601"/>
          </a:xfrm>
        </p:grpSpPr>
        <p:sp>
          <p:nvSpPr>
            <p:cNvPr id="7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8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接连接符 107"/>
            <p:cNvCxnSpPr>
              <a:endCxn id="15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直接连接符 109"/>
            <p:cNvCxnSpPr>
              <a:endCxn id="15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4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16" name="直接连接符 109"/>
            <p:cNvCxnSpPr>
              <a:stCxn id="15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605699" y="958336"/>
            <a:ext cx="419115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004963" y="951888"/>
            <a:ext cx="396000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23410"/>
              </p:ext>
            </p:extLst>
          </p:nvPr>
        </p:nvGraphicFramePr>
        <p:xfrm>
          <a:off x="5605699" y="3014810"/>
          <a:ext cx="1483584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528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 rot="16200000">
            <a:off x="2165668" y="1129707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2345777" y="537287"/>
            <a:ext cx="419115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18479"/>
              </p:ext>
            </p:extLst>
          </p:nvPr>
        </p:nvGraphicFramePr>
        <p:xfrm>
          <a:off x="3835593" y="2730137"/>
          <a:ext cx="1226502" cy="11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51">
                  <a:extLst>
                    <a:ext uri="{9D8B030D-6E8A-4147-A177-3AD203B41FA5}">
                      <a16:colId xmlns:a16="http://schemas.microsoft.com/office/drawing/2014/main" val="2410322294"/>
                    </a:ext>
                  </a:extLst>
                </a:gridCol>
                <a:gridCol w="613251">
                  <a:extLst>
                    <a:ext uri="{9D8B030D-6E8A-4147-A177-3AD203B41FA5}">
                      <a16:colId xmlns:a16="http://schemas.microsoft.com/office/drawing/2014/main" val="757841075"/>
                    </a:ext>
                  </a:extLst>
                </a:gridCol>
              </a:tblGrid>
              <a:tr h="570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31877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68444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3754652" y="870252"/>
            <a:ext cx="1240972" cy="112223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64895" y="1444434"/>
            <a:ext cx="620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030625" y="4489394"/>
            <a:ext cx="1152000" cy="1376970"/>
            <a:chOff x="1827607" y="4397725"/>
            <a:chExt cx="1152000" cy="137697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/>
            <a:srcRect l="39548" r="1223" b="-15861"/>
            <a:stretch/>
          </p:blipFill>
          <p:spPr>
            <a:xfrm>
              <a:off x="2416357" y="4397725"/>
              <a:ext cx="444137" cy="861745"/>
            </a:xfrm>
            <a:prstGeom prst="rect">
              <a:avLst/>
            </a:prstGeom>
          </p:spPr>
        </p:pic>
        <p:sp>
          <p:nvSpPr>
            <p:cNvPr id="32" name="Oval 31"/>
            <p:cNvSpPr/>
            <p:nvPr/>
          </p:nvSpPr>
          <p:spPr>
            <a:xfrm>
              <a:off x="1827607" y="4622695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>
              <a:stCxn id="32" idx="0"/>
            </p:cNvCxnSpPr>
            <p:nvPr/>
          </p:nvCxnSpPr>
          <p:spPr>
            <a:xfrm>
              <a:off x="2403607" y="4622695"/>
              <a:ext cx="25500" cy="11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3"/>
              <a:endCxn id="32" idx="7"/>
            </p:cNvCxnSpPr>
            <p:nvPr/>
          </p:nvCxnSpPr>
          <p:spPr>
            <a:xfrm flipV="1">
              <a:off x="1996313" y="4791401"/>
              <a:ext cx="814588" cy="814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6155"/>
              </p:ext>
            </p:extLst>
          </p:nvPr>
        </p:nvGraphicFramePr>
        <p:xfrm>
          <a:off x="5682285" y="4992929"/>
          <a:ext cx="1483585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717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593434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469853215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3707510" y="1431370"/>
            <a:ext cx="1301791" cy="561118"/>
          </a:xfrm>
          <a:prstGeom prst="trapezoid">
            <a:avLst>
              <a:gd name="adj" fmla="val 622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00052" y="334776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shape has one half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Which shape has one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	 Which shape has one quarter shaded?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85222" y="4714364"/>
            <a:ext cx="1241439" cy="1074752"/>
            <a:chOff x="4894977" y="1204996"/>
            <a:chExt cx="1241439" cy="1074752"/>
          </a:xfrm>
        </p:grpSpPr>
        <p:sp>
          <p:nvSpPr>
            <p:cNvPr id="5" name="AutoShape 22"/>
            <p:cNvSpPr>
              <a:spLocks noChangeArrowheads="1"/>
            </p:cNvSpPr>
            <p:nvPr/>
          </p:nvSpPr>
          <p:spPr bwMode="auto">
            <a:xfrm>
              <a:off x="4894977" y="1204996"/>
              <a:ext cx="1241439" cy="10747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auto">
            <a:xfrm rot="10800000">
              <a:off x="5218726" y="1761912"/>
              <a:ext cx="593939" cy="51473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2999" y="2673490"/>
            <a:ext cx="1204670" cy="1198601"/>
            <a:chOff x="1114757" y="4830041"/>
            <a:chExt cx="1204670" cy="1198601"/>
          </a:xfrm>
        </p:grpSpPr>
        <p:sp>
          <p:nvSpPr>
            <p:cNvPr id="7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8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接连接符 107"/>
            <p:cNvCxnSpPr>
              <a:endCxn id="15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直接连接符 109"/>
            <p:cNvCxnSpPr>
              <a:endCxn id="15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4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16" name="直接连接符 109"/>
            <p:cNvCxnSpPr>
              <a:stCxn id="15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605699" y="958336"/>
            <a:ext cx="419115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004963" y="951888"/>
            <a:ext cx="396000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23410"/>
              </p:ext>
            </p:extLst>
          </p:nvPr>
        </p:nvGraphicFramePr>
        <p:xfrm>
          <a:off x="5605699" y="3014810"/>
          <a:ext cx="1483584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528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 rot="16200000">
            <a:off x="2165668" y="1129707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2345777" y="537287"/>
            <a:ext cx="419115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18479"/>
              </p:ext>
            </p:extLst>
          </p:nvPr>
        </p:nvGraphicFramePr>
        <p:xfrm>
          <a:off x="3835593" y="2730137"/>
          <a:ext cx="1226502" cy="11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51">
                  <a:extLst>
                    <a:ext uri="{9D8B030D-6E8A-4147-A177-3AD203B41FA5}">
                      <a16:colId xmlns:a16="http://schemas.microsoft.com/office/drawing/2014/main" val="2410322294"/>
                    </a:ext>
                  </a:extLst>
                </a:gridCol>
                <a:gridCol w="613251">
                  <a:extLst>
                    <a:ext uri="{9D8B030D-6E8A-4147-A177-3AD203B41FA5}">
                      <a16:colId xmlns:a16="http://schemas.microsoft.com/office/drawing/2014/main" val="757841075"/>
                    </a:ext>
                  </a:extLst>
                </a:gridCol>
              </a:tblGrid>
              <a:tr h="570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31877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68444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3754652" y="870252"/>
            <a:ext cx="1240972" cy="112223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64895" y="1444434"/>
            <a:ext cx="620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030625" y="4489394"/>
            <a:ext cx="1152000" cy="1376970"/>
            <a:chOff x="1827607" y="4397725"/>
            <a:chExt cx="1152000" cy="137697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/>
            <a:srcRect l="39548" r="1223" b="-15861"/>
            <a:stretch/>
          </p:blipFill>
          <p:spPr>
            <a:xfrm>
              <a:off x="2416357" y="4397725"/>
              <a:ext cx="444137" cy="861745"/>
            </a:xfrm>
            <a:prstGeom prst="rect">
              <a:avLst/>
            </a:prstGeom>
          </p:spPr>
        </p:pic>
        <p:sp>
          <p:nvSpPr>
            <p:cNvPr id="32" name="Oval 31"/>
            <p:cNvSpPr/>
            <p:nvPr/>
          </p:nvSpPr>
          <p:spPr>
            <a:xfrm>
              <a:off x="1827607" y="4622695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>
              <a:stCxn id="32" idx="0"/>
            </p:cNvCxnSpPr>
            <p:nvPr/>
          </p:nvCxnSpPr>
          <p:spPr>
            <a:xfrm>
              <a:off x="2403607" y="4622695"/>
              <a:ext cx="25500" cy="11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3"/>
              <a:endCxn id="32" idx="7"/>
            </p:cNvCxnSpPr>
            <p:nvPr/>
          </p:nvCxnSpPr>
          <p:spPr>
            <a:xfrm flipV="1">
              <a:off x="1996313" y="4791401"/>
              <a:ext cx="814588" cy="814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6155"/>
              </p:ext>
            </p:extLst>
          </p:nvPr>
        </p:nvGraphicFramePr>
        <p:xfrm>
          <a:off x="5682285" y="4992929"/>
          <a:ext cx="1483585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717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593434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469853215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5408023" y="832362"/>
            <a:ext cx="1214846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1863131" y="2606544"/>
            <a:ext cx="1402731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3794454" y="4608614"/>
            <a:ext cx="1443751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77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3932" y="439276"/>
            <a:ext cx="75093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fraction of these </a:t>
            </a:r>
            <a:r>
              <a:rPr lang="en-GB" sz="3200" dirty="0" smtClean="0"/>
              <a:t>squares </a:t>
            </a:r>
            <a:r>
              <a:rPr lang="en-GB" sz="3200" dirty="0"/>
              <a:t>has been shaded?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 smtClean="0"/>
          </a:p>
          <a:p>
            <a:pPr lvl="0"/>
            <a:endParaRPr lang="en-GB" sz="2800" dirty="0"/>
          </a:p>
          <a:p>
            <a:r>
              <a:rPr lang="en-GB" sz="2800" dirty="0" smtClean="0"/>
              <a:t>	</a:t>
            </a:r>
            <a:endParaRPr lang="en-GB" sz="28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2867660" y="4773267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021369" y="41464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021369" y="481531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932298" y="4195271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2953681" y="4864142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86" name="Group 85"/>
          <p:cNvGrpSpPr/>
          <p:nvPr/>
        </p:nvGrpSpPr>
        <p:grpSpPr>
          <a:xfrm rot="2758158">
            <a:off x="1431776" y="2070436"/>
            <a:ext cx="1447073" cy="1440000"/>
            <a:chOff x="1168398" y="1320800"/>
            <a:chExt cx="1447073" cy="1440000"/>
          </a:xfrm>
        </p:grpSpPr>
        <p:sp>
          <p:nvSpPr>
            <p:cNvPr id="87" name="Rectangle 86"/>
            <p:cNvSpPr/>
            <p:nvPr/>
          </p:nvSpPr>
          <p:spPr>
            <a:xfrm>
              <a:off x="1168398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68398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30347" y="1320800"/>
              <a:ext cx="360000" cy="144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93522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55471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 rot="2791340">
            <a:off x="3841363" y="2110412"/>
            <a:ext cx="1440000" cy="1440000"/>
            <a:chOff x="3483700" y="1320800"/>
            <a:chExt cx="1440000" cy="1440000"/>
          </a:xfrm>
        </p:grpSpPr>
        <p:sp>
          <p:nvSpPr>
            <p:cNvPr id="93" name="Rectangle 92"/>
            <p:cNvSpPr/>
            <p:nvPr/>
          </p:nvSpPr>
          <p:spPr>
            <a:xfrm>
              <a:off x="3483700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8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0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83700" y="204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03700" y="2040800"/>
              <a:ext cx="720000" cy="72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 rot="2690819">
            <a:off x="6220314" y="2141416"/>
            <a:ext cx="1447435" cy="1440000"/>
            <a:chOff x="5799002" y="1320800"/>
            <a:chExt cx="1447435" cy="1440000"/>
          </a:xfrm>
        </p:grpSpPr>
        <p:sp>
          <p:nvSpPr>
            <p:cNvPr id="99" name="Rectangle 98"/>
            <p:cNvSpPr/>
            <p:nvPr/>
          </p:nvSpPr>
          <p:spPr>
            <a:xfrm>
              <a:off x="5799002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799003" y="2040800"/>
              <a:ext cx="1447434" cy="720000"/>
            </a:xfrm>
            <a:prstGeom prst="triangl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01" name="Straight Connector 100"/>
            <p:cNvCxnSpPr>
              <a:endCxn id="100" idx="4"/>
            </p:cNvCxnSpPr>
            <p:nvPr/>
          </p:nvCxnSpPr>
          <p:spPr>
            <a:xfrm>
              <a:off x="5799002" y="1320800"/>
              <a:ext cx="1447435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00" idx="2"/>
            </p:cNvCxnSpPr>
            <p:nvPr/>
          </p:nvCxnSpPr>
          <p:spPr>
            <a:xfrm flipH="1">
              <a:off x="5799003" y="1320800"/>
              <a:ext cx="1439999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3556785" y="415917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How many parts are </a:t>
            </a:r>
            <a:r>
              <a:rPr lang="en-GB" sz="2800" dirty="0" smtClean="0">
                <a:solidFill>
                  <a:prstClr val="black"/>
                </a:solidFill>
              </a:rPr>
              <a:t>shaded?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556785" y="4853771"/>
            <a:ext cx="362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How many equal parts?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8514" y="4177222"/>
            <a:ext cx="174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n</a:t>
            </a:r>
            <a:r>
              <a:rPr lang="en-GB" sz="2800" dirty="0" smtClean="0">
                <a:solidFill>
                  <a:prstClr val="black"/>
                </a:solidFill>
              </a:rPr>
              <a:t>umerator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90187" y="4846092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denominator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 animBg="1"/>
      <p:bldP spid="84" grpId="1" animBg="1"/>
      <p:bldP spid="85" grpId="0" animBg="1"/>
      <p:bldP spid="85" grpId="1" animBg="1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6208" y="312585"/>
            <a:ext cx="7677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you see what fraction of each shape is shaded?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1145843" y="3827151"/>
            <a:ext cx="1241439" cy="1075943"/>
            <a:chOff x="4588795" y="2084651"/>
            <a:chExt cx="1241439" cy="1075943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4904037" y="2610066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4588795" y="2084651"/>
              <a:ext cx="1241439" cy="1075943"/>
            </a:xfrm>
            <a:prstGeom prst="hexagon">
              <a:avLst>
                <a:gd name="adj" fmla="val 28890"/>
                <a:gd name="vf" fmla="val 11547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588795" y="2622622"/>
              <a:ext cx="12414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8217" y="1149485"/>
            <a:ext cx="1204670" cy="1187915"/>
            <a:chOff x="1521053" y="1972679"/>
            <a:chExt cx="1204670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697955" y="2394564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598679" y="2563093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841293" y="2276164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2136500" y="2571371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849733" y="19726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728940" y="2079917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681354" y="2219839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716556" y="2322986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547277" y="1980957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2131066" y="1980957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40963" y="2506582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3226" y="2513188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0963" y="513519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6826" y="515487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0698" y="2381141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8284" y="241014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blipFill>
                <a:blip r:embed="rId5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57625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860801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34878" y="1003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64802" y="2391889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2388" y="242089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blipFill>
                <a:blip r:embed="rId7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20698" y="504128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8284" y="5043194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blipFill>
                <a:blip r:embed="rId8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99237" y="503633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6823" y="503823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blipFill>
                <a:blip r:embed="rId9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9491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4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1523" y="1787165"/>
            <a:ext cx="76778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1145843" y="3827151"/>
            <a:ext cx="1241439" cy="1075943"/>
            <a:chOff x="4588795" y="2084651"/>
            <a:chExt cx="1241439" cy="1075943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4904037" y="2610066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4588795" y="2084651"/>
              <a:ext cx="1241439" cy="1075943"/>
            </a:xfrm>
            <a:prstGeom prst="hexagon">
              <a:avLst>
                <a:gd name="adj" fmla="val 28890"/>
                <a:gd name="vf" fmla="val 11547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588795" y="2622622"/>
              <a:ext cx="12414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8217" y="1149485"/>
            <a:ext cx="1204670" cy="1187915"/>
            <a:chOff x="1521053" y="1972679"/>
            <a:chExt cx="1204670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697955" y="2394564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598679" y="2563093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841293" y="2276164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2136500" y="2571371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849733" y="19726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728940" y="2079917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681354" y="2219839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716556" y="2322986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547277" y="1980957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2131066" y="1980957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blipFill>
                <a:blip r:embed="rId5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57625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blipFill>
                <a:blip r:embed="rId6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blipFill>
                <a:blip r:embed="rId7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blipFill>
                <a:blip r:embed="rId8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224969" y="2739256"/>
            <a:ext cx="6690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have a numerator of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These are called unit fractions.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782425" y="2736698"/>
            <a:ext cx="552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What’s the same?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 different?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52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474" y="2844844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658318" y="2987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E96122-F118-44A4-94BE-2E4DBD8CE301}"/>
              </a:ext>
            </a:extLst>
          </p:cNvPr>
          <p:cNvSpPr/>
          <p:nvPr/>
        </p:nvSpPr>
        <p:spPr>
          <a:xfrm>
            <a:off x="343817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77CBAC0-29C5-4610-BFAD-FE45EA54A453}"/>
              </a:ext>
            </a:extLst>
          </p:cNvPr>
          <p:cNvSpPr/>
          <p:nvPr/>
        </p:nvSpPr>
        <p:spPr>
          <a:xfrm>
            <a:off x="4812113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92053BD-7765-4978-AF12-F2DD37F8F77D}"/>
              </a:ext>
            </a:extLst>
          </p:cNvPr>
          <p:cNvSpPr/>
          <p:nvPr/>
        </p:nvSpPr>
        <p:spPr>
          <a:xfrm>
            <a:off x="1852985" y="530792"/>
            <a:ext cx="1082606" cy="925932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BF1E906-0909-4610-9793-791B6ACADE1F}"/>
              </a:ext>
            </a:extLst>
          </p:cNvPr>
          <p:cNvSpPr/>
          <p:nvPr/>
        </p:nvSpPr>
        <p:spPr>
          <a:xfrm>
            <a:off x="618604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B1DC450-7EC1-4106-9523-19D3EA459FFE}"/>
              </a:ext>
            </a:extLst>
          </p:cNvPr>
          <p:cNvGrpSpPr/>
          <p:nvPr/>
        </p:nvGrpSpPr>
        <p:grpSpPr>
          <a:xfrm>
            <a:off x="2680341" y="5030642"/>
            <a:ext cx="4023987" cy="814717"/>
            <a:chOff x="409062" y="4557850"/>
            <a:chExt cx="4023987" cy="814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/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kumimoji="0" lang="en-GB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of the shapes are green.</a:t>
                  </a: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blipFill>
                  <a:blip r:embed="rId6"/>
                  <a:stretch>
                    <a:fillRect r="-1818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ounded Rectangle 7">
              <a:extLst>
                <a:ext uri="{FF2B5EF4-FFF2-40B4-BE49-F238E27FC236}">
                  <a16:creationId xmlns:a16="http://schemas.microsoft.com/office/drawing/2014/main" id="{F02C701B-D1BD-44CB-9D69-21FF23D0A2F2}"/>
                </a:ext>
              </a:extLst>
            </p:cNvPr>
            <p:cNvSpPr/>
            <p:nvPr/>
          </p:nvSpPr>
          <p:spPr>
            <a:xfrm>
              <a:off x="466588" y="456004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8">
              <a:extLst>
                <a:ext uri="{FF2B5EF4-FFF2-40B4-BE49-F238E27FC236}">
                  <a16:creationId xmlns:a16="http://schemas.microsoft.com/office/drawing/2014/main" id="{3AEB46C8-7E65-45D4-B07B-DE860A4F28DB}"/>
                </a:ext>
              </a:extLst>
            </p:cNvPr>
            <p:cNvSpPr/>
            <p:nvPr/>
          </p:nvSpPr>
          <p:spPr>
            <a:xfrm>
              <a:off x="463042" y="502238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8ADC072-6F65-4849-9870-0B376982BF54}"/>
              </a:ext>
            </a:extLst>
          </p:cNvPr>
          <p:cNvGrpSpPr/>
          <p:nvPr/>
        </p:nvGrpSpPr>
        <p:grpSpPr>
          <a:xfrm>
            <a:off x="3514487" y="1884899"/>
            <a:ext cx="4447115" cy="807854"/>
            <a:chOff x="409062" y="5554356"/>
            <a:chExt cx="4447115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kumimoji="0" lang="en-GB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of the shapes are triangles.</a:t>
                  </a:r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  <a:blipFill>
                  <a:blip r:embed="rId7"/>
                  <a:stretch>
                    <a:fillRect r="-1509" b="-106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ounded Rectangle 9">
              <a:extLst>
                <a:ext uri="{FF2B5EF4-FFF2-40B4-BE49-F238E27FC236}">
                  <a16:creationId xmlns:a16="http://schemas.microsoft.com/office/drawing/2014/main" id="{047E04CB-7C92-4D51-A862-195724E90F6E}"/>
                </a:ext>
              </a:extLst>
            </p:cNvPr>
            <p:cNvSpPr/>
            <p:nvPr/>
          </p:nvSpPr>
          <p:spPr>
            <a:xfrm>
              <a:off x="474005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ounded Rectangle 10">
              <a:extLst>
                <a:ext uri="{FF2B5EF4-FFF2-40B4-BE49-F238E27FC236}">
                  <a16:creationId xmlns:a16="http://schemas.microsoft.com/office/drawing/2014/main" id="{A734A00A-C7C5-4ACB-B523-DC0D5776EB29}"/>
                </a:ext>
              </a:extLst>
            </p:cNvPr>
            <p:cNvSpPr/>
            <p:nvPr/>
          </p:nvSpPr>
          <p:spPr>
            <a:xfrm>
              <a:off x="474005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FC8FE59-F60B-4550-885D-6261907A252F}"/>
              </a:ext>
            </a:extLst>
          </p:cNvPr>
          <p:cNvSpPr txBox="1"/>
          <p:nvPr/>
        </p:nvSpPr>
        <p:spPr>
          <a:xfrm>
            <a:off x="3506563" y="1805641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22BF27-15B1-48EF-8DF7-F70B3135D627}"/>
              </a:ext>
            </a:extLst>
          </p:cNvPr>
          <p:cNvSpPr txBox="1"/>
          <p:nvPr/>
        </p:nvSpPr>
        <p:spPr>
          <a:xfrm>
            <a:off x="3506562" y="2254776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0E34887-1AB5-4F53-9876-94389015A25B}"/>
              </a:ext>
            </a:extLst>
          </p:cNvPr>
          <p:cNvSpPr txBox="1"/>
          <p:nvPr/>
        </p:nvSpPr>
        <p:spPr>
          <a:xfrm>
            <a:off x="2674642" y="4937763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E8E5B7-B925-4A47-84F7-55741BC50C37}"/>
              </a:ext>
            </a:extLst>
          </p:cNvPr>
          <p:cNvSpPr txBox="1"/>
          <p:nvPr/>
        </p:nvSpPr>
        <p:spPr>
          <a:xfrm>
            <a:off x="2669727" y="5432507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65BA14B-0CE4-4730-BCC0-E6A56A7D3598}"/>
              </a:ext>
            </a:extLst>
          </p:cNvPr>
          <p:cNvSpPr txBox="1"/>
          <p:nvPr/>
        </p:nvSpPr>
        <p:spPr>
          <a:xfrm>
            <a:off x="1146218" y="1632637"/>
            <a:ext cx="163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Numerator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EA5806-F141-4742-B8DD-00003C8863A5}"/>
              </a:ext>
            </a:extLst>
          </p:cNvPr>
          <p:cNvSpPr txBox="1"/>
          <p:nvPr/>
        </p:nvSpPr>
        <p:spPr>
          <a:xfrm>
            <a:off x="855747" y="1969878"/>
            <a:ext cx="2216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parts we are looking at?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F1C56A1-1807-4B93-8685-E19CBB456A9C}"/>
              </a:ext>
            </a:extLst>
          </p:cNvPr>
          <p:cNvSpPr txBox="1"/>
          <p:nvPr/>
        </p:nvSpPr>
        <p:spPr>
          <a:xfrm>
            <a:off x="969912" y="2584627"/>
            <a:ext cx="198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0B67DB-04CD-480A-B0A6-4BD2F125C2B5}"/>
              </a:ext>
            </a:extLst>
          </p:cNvPr>
          <p:cNvSpPr txBox="1"/>
          <p:nvPr/>
        </p:nvSpPr>
        <p:spPr>
          <a:xfrm>
            <a:off x="786468" y="2917306"/>
            <a:ext cx="235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equal parts are there?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D713DB-FC41-4A30-AFA3-05DC5F914B94}"/>
              </a:ext>
            </a:extLst>
          </p:cNvPr>
          <p:cNvCxnSpPr>
            <a:cxnSpLocks/>
          </p:cNvCxnSpPr>
          <p:nvPr/>
        </p:nvCxnSpPr>
        <p:spPr>
          <a:xfrm>
            <a:off x="2803531" y="1899677"/>
            <a:ext cx="736575" cy="1848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ED923E8-BE1B-4F15-9FA8-3B48796F83EC}"/>
              </a:ext>
            </a:extLst>
          </p:cNvPr>
          <p:cNvCxnSpPr>
            <a:cxnSpLocks/>
          </p:cNvCxnSpPr>
          <p:nvPr/>
        </p:nvCxnSpPr>
        <p:spPr>
          <a:xfrm flipV="1">
            <a:off x="2853752" y="2544185"/>
            <a:ext cx="686355" cy="2712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34FBF3-381A-418F-BA3E-5C2C39F72940}"/>
              </a:ext>
            </a:extLst>
          </p:cNvPr>
          <p:cNvCxnSpPr/>
          <p:nvPr/>
        </p:nvCxnSpPr>
        <p:spPr>
          <a:xfrm>
            <a:off x="6521303" y="2480930"/>
            <a:ext cx="12250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C680219-CA31-4D22-8E8B-6206B202560E}"/>
              </a:ext>
            </a:extLst>
          </p:cNvPr>
          <p:cNvCxnSpPr>
            <a:cxnSpLocks/>
          </p:cNvCxnSpPr>
          <p:nvPr/>
        </p:nvCxnSpPr>
        <p:spPr>
          <a:xfrm>
            <a:off x="5628650" y="5651155"/>
            <a:ext cx="8926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4288" y="3910305"/>
            <a:ext cx="4487045" cy="7254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73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55" grpId="0" animBg="1"/>
      <p:bldP spid="59" grpId="0" animBg="1"/>
      <p:bldP spid="60" grpId="0" animBg="1"/>
      <p:bldP spid="60" grpId="1" animBg="1"/>
      <p:bldP spid="61" grpId="0" animBg="1"/>
      <p:bldP spid="70" grpId="0"/>
      <p:bldP spid="71" grpId="0"/>
      <p:bldP spid="72" grpId="0"/>
      <p:bldP spid="73" grpId="0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8.3|7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10.9|11.9|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0.9|6.3|1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6.2|7.6|4.4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1|4.1|3.6|1.2|5.6|4.9|2.4|3.9|3|3.8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5|20.9|0.5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0.6|2.5|4.8|3.2|2.1|0.8|2.8|6.4|2.5|3.1|3.3|2.1|4.2|4.6|3.7|3.3|5.2|1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7.9|6.9|10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522d4c35-b548-4432-90ae-af4376e1c4b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12619</TotalTime>
  <Words>426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宋体</vt:lpstr>
      <vt:lpstr>Arial</vt:lpstr>
      <vt:lpstr>Calibri</vt:lpstr>
      <vt:lpstr>Cambria Math</vt:lpstr>
      <vt:lpstr>Comic Sans MS</vt:lpstr>
      <vt:lpstr>等线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236</cp:revision>
  <dcterms:created xsi:type="dcterms:W3CDTF">2019-07-05T11:02:13Z</dcterms:created>
  <dcterms:modified xsi:type="dcterms:W3CDTF">2021-02-23T14:14:08Z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