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32"/>
  </p:notesMasterIdLst>
  <p:sldIdLst>
    <p:sldId id="296" r:id="rId11"/>
    <p:sldId id="297" r:id="rId12"/>
    <p:sldId id="298" r:id="rId13"/>
    <p:sldId id="306" r:id="rId14"/>
    <p:sldId id="299" r:id="rId15"/>
    <p:sldId id="300" r:id="rId16"/>
    <p:sldId id="307" r:id="rId17"/>
    <p:sldId id="311" r:id="rId18"/>
    <p:sldId id="308" r:id="rId19"/>
    <p:sldId id="304" r:id="rId20"/>
    <p:sldId id="312" r:id="rId21"/>
    <p:sldId id="313" r:id="rId22"/>
    <p:sldId id="314" r:id="rId23"/>
    <p:sldId id="315" r:id="rId24"/>
    <p:sldId id="317" r:id="rId25"/>
    <p:sldId id="318" r:id="rId26"/>
    <p:sldId id="316" r:id="rId27"/>
    <p:sldId id="319" r:id="rId28"/>
    <p:sldId id="320" r:id="rId29"/>
    <p:sldId id="321" r:id="rId30"/>
    <p:sldId id="301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1EC8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21" Type="http://schemas.openxmlformats.org/officeDocument/2006/relationships/slide" Target="slides/slide1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23/02/2021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23/02/2021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16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5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0.png"/><Relationship Id="rId7" Type="http://schemas.openxmlformats.org/officeDocument/2006/relationships/image" Target="../media/image14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2345" y="2474893"/>
            <a:ext cx="6029467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 unit fraction is a fraction </a:t>
            </a:r>
            <a:r>
              <a:rPr lang="en-GB" sz="2800" dirty="0"/>
              <a:t>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88452" y="110288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05025" y="1150658"/>
            <a:ext cx="487122" cy="487122"/>
          </a:xfrm>
          <a:prstGeom prst="rect">
            <a:avLst/>
          </a:prstGeom>
          <a:ln w="254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 rot="2690819">
            <a:off x="3272028" y="4264513"/>
            <a:ext cx="1440000" cy="1440000"/>
          </a:xfrm>
          <a:prstGeom prst="rect">
            <a:avLst/>
          </a:prstGeom>
          <a:noFill/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Isosceles Triangle 12"/>
          <p:cNvSpPr/>
          <p:nvPr/>
        </p:nvSpPr>
        <p:spPr>
          <a:xfrm rot="2690819">
            <a:off x="3017069" y="4882373"/>
            <a:ext cx="1447434" cy="720000"/>
          </a:xfrm>
          <a:prstGeom prst="triangl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>
            <a:endCxn id="13" idx="4"/>
          </p:cNvCxnSpPr>
          <p:nvPr/>
        </p:nvCxnSpPr>
        <p:spPr>
          <a:xfrm rot="2690819">
            <a:off x="3270946" y="4267135"/>
            <a:ext cx="1447435" cy="14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3" idx="2"/>
          </p:cNvCxnSpPr>
          <p:nvPr/>
        </p:nvCxnSpPr>
        <p:spPr>
          <a:xfrm rot="2690819" flipH="1">
            <a:off x="3272029" y="4264514"/>
            <a:ext cx="1439999" cy="14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766260" y="1689342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05025" y="1801609"/>
            <a:ext cx="487122" cy="487122"/>
          </a:xfrm>
          <a:prstGeom prst="rect">
            <a:avLst/>
          </a:prstGeom>
          <a:solidFill>
            <a:schemeClr val="bg1"/>
          </a:solidFill>
          <a:ln w="254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/>
      <p:bldP spid="9" grpId="0"/>
      <p:bldP spid="9" grpId="1"/>
      <p:bldP spid="10" grpId="0" animBg="1"/>
      <p:bldP spid="10" grpId="1" animBg="1"/>
      <p:bldP spid="12" grpId="0" animBg="1"/>
      <p:bldP spid="13" grpId="0" animBg="1"/>
      <p:bldP spid="17" grpId="0"/>
      <p:bldP spid="19" grpId="0" animBg="1"/>
      <p:bldP spid="20" grpId="0"/>
      <p:bldP spid="11" grpId="0" animBg="1"/>
      <p:bldP spid="1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775076" y="170521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18" name="Isosceles Triangle 17"/>
          <p:cNvSpPr/>
          <p:nvPr/>
        </p:nvSpPr>
        <p:spPr>
          <a:xfrm rot="5400000">
            <a:off x="3482769" y="4485381"/>
            <a:ext cx="2026620" cy="1008106"/>
          </a:xfrm>
          <a:prstGeom prst="triangl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 rot="2690819">
            <a:off x="3272028" y="4264513"/>
            <a:ext cx="1440000" cy="1440000"/>
          </a:xfrm>
          <a:prstGeom prst="rect">
            <a:avLst/>
          </a:prstGeom>
          <a:noFill/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 rot="2690819">
            <a:off x="3270946" y="4267135"/>
            <a:ext cx="1447435" cy="14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48353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19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3421042" y="4914511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16105" y="4120717"/>
            <a:ext cx="451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16105" y="4892458"/>
            <a:ext cx="451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9833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3421042" y="4914511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16105" y="4120717"/>
            <a:ext cx="451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88497" y="4906471"/>
            <a:ext cx="873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 smtClean="0"/>
              <a:t>10</a:t>
            </a:r>
            <a:endParaRPr lang="en-GB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4978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3421042" y="4914511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16105" y="4120717"/>
            <a:ext cx="451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88497" y="4906471"/>
            <a:ext cx="873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 smtClean="0"/>
              <a:t>73</a:t>
            </a:r>
            <a:endParaRPr lang="en-GB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5483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421042" y="4914511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16105" y="4120717"/>
            <a:ext cx="451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88497" y="4906471"/>
            <a:ext cx="873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 smtClean="0"/>
              <a:t>73</a:t>
            </a:r>
            <a:endParaRPr lang="en-GB" sz="4800" dirty="0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812AEDED-08ED-DE42-9EC5-E4D00082033A}"/>
              </a:ext>
            </a:extLst>
          </p:cNvPr>
          <p:cNvSpPr/>
          <p:nvPr/>
        </p:nvSpPr>
        <p:spPr>
          <a:xfrm rot="2689915">
            <a:off x="5168283" y="4150223"/>
            <a:ext cx="1609599" cy="1589805"/>
          </a:xfrm>
          <a:prstGeom prst="plus">
            <a:avLst>
              <a:gd name="adj" fmla="val 45632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2022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421042" y="4914511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16105" y="4120717"/>
            <a:ext cx="451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88497" y="4906471"/>
            <a:ext cx="873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 smtClean="0"/>
              <a:t>3</a:t>
            </a:r>
            <a:endParaRPr lang="en-GB" sz="4800" dirty="0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812AEDED-08ED-DE42-9EC5-E4D00082033A}"/>
              </a:ext>
            </a:extLst>
          </p:cNvPr>
          <p:cNvSpPr/>
          <p:nvPr/>
        </p:nvSpPr>
        <p:spPr>
          <a:xfrm rot="2689915">
            <a:off x="5168283" y="4150223"/>
            <a:ext cx="1609599" cy="1589805"/>
          </a:xfrm>
          <a:prstGeom prst="plus">
            <a:avLst>
              <a:gd name="adj" fmla="val 45632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434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416" y="4273945"/>
            <a:ext cx="960955" cy="109630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532" y="4273945"/>
            <a:ext cx="960955" cy="109630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661" y="4273945"/>
            <a:ext cx="960955" cy="1096301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2260600" y="4215268"/>
            <a:ext cx="1413713" cy="1213653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812AEDED-08ED-DE42-9EC5-E4D00082033A}"/>
              </a:ext>
            </a:extLst>
          </p:cNvPr>
          <p:cNvSpPr/>
          <p:nvPr/>
        </p:nvSpPr>
        <p:spPr>
          <a:xfrm rot="2689915">
            <a:off x="5168283" y="4150223"/>
            <a:ext cx="1609599" cy="1589805"/>
          </a:xfrm>
          <a:prstGeom prst="plus">
            <a:avLst>
              <a:gd name="adj" fmla="val 45632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8297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254422" y="4536216"/>
            <a:ext cx="830236" cy="863730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537" y="4449141"/>
            <a:ext cx="893282" cy="95080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85" y="4449141"/>
            <a:ext cx="893282" cy="95080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54422" y="4449141"/>
            <a:ext cx="916857" cy="95080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3775076" y="170521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568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 animBg="1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775076" y="170521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3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6"/>
          <a:stretch/>
        </p:blipFill>
        <p:spPr>
          <a:xfrm flipH="1">
            <a:off x="3767323" y="3973739"/>
            <a:ext cx="771478" cy="950804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3780098" y="3967099"/>
            <a:ext cx="830236" cy="1850059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178" y="3973739"/>
            <a:ext cx="893282" cy="95080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326" y="3973739"/>
            <a:ext cx="893282" cy="95080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178" y="4768761"/>
            <a:ext cx="893282" cy="95080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326" y="4768761"/>
            <a:ext cx="893282" cy="95080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24012" y="4768760"/>
            <a:ext cx="916857" cy="950804"/>
          </a:xfrm>
          <a:prstGeom prst="rect">
            <a:avLst/>
          </a:prstGeom>
        </p:spPr>
      </p:pic>
      <p:cxnSp>
        <p:nvCxnSpPr>
          <p:cNvPr id="30" name="Straight Connector 29"/>
          <p:cNvCxnSpPr/>
          <p:nvPr/>
        </p:nvCxnSpPr>
        <p:spPr>
          <a:xfrm>
            <a:off x="3035926" y="4038072"/>
            <a:ext cx="0" cy="170811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737507" y="4038072"/>
            <a:ext cx="0" cy="170811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327790" y="4939841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444399" y="433976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458663" y="4924543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0472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 animBg="1"/>
      <p:bldP spid="22" grpId="0"/>
      <p:bldP spid="26" grpId="0"/>
      <p:bldP spid="26" grpId="1"/>
      <p:bldP spid="33" grpId="0"/>
      <p:bldP spid="3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696" y="162408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8540" y="17667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3285" y="320162"/>
            <a:ext cx="801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unit fraction is a fraction where the numerator is 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29939" y="1729710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46548" y="112963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3783892" y="1714413"/>
            <a:ext cx="375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237" y="3024980"/>
            <a:ext cx="6086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Does this </a:t>
            </a:r>
            <a:r>
              <a:rPr lang="en-GB" sz="2800" dirty="0">
                <a:solidFill>
                  <a:prstClr val="black"/>
                </a:solidFill>
              </a:rPr>
              <a:t>represent a unit fraction? </a:t>
            </a:r>
            <a:r>
              <a:rPr lang="en-GB" sz="3200" dirty="0">
                <a:solidFill>
                  <a:prstClr val="black"/>
                </a:solidFill>
                <a:latin typeface="KG Primary Penmanship" panose="02000506000000020003" pitchFamily="2" charset="0"/>
              </a:rPr>
              <a:t>			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9" name="L-shape 20">
            <a:extLst>
              <a:ext uri="{FF2B5EF4-FFF2-40B4-BE49-F238E27FC236}">
                <a16:creationId xmlns:a16="http://schemas.microsoft.com/office/drawing/2014/main" id="{9E19367F-F03A-9E40-BB9C-FB33DE37483E}"/>
              </a:ext>
            </a:extLst>
          </p:cNvPr>
          <p:cNvSpPr/>
          <p:nvPr/>
        </p:nvSpPr>
        <p:spPr>
          <a:xfrm rot="2125914" flipH="1">
            <a:off x="5787753" y="4258844"/>
            <a:ext cx="655667" cy="1404618"/>
          </a:xfrm>
          <a:prstGeom prst="corner">
            <a:avLst>
              <a:gd name="adj1" fmla="val 22678"/>
              <a:gd name="adj2" fmla="val 32421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775076" y="170521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2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6"/>
          <a:stretch/>
        </p:blipFill>
        <p:spPr>
          <a:xfrm flipH="1">
            <a:off x="3767323" y="3973739"/>
            <a:ext cx="771478" cy="950804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 rot="16200000">
            <a:off x="3060998" y="3102811"/>
            <a:ext cx="830236" cy="2748366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178" y="3973739"/>
            <a:ext cx="893282" cy="95080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326" y="3973739"/>
            <a:ext cx="893282" cy="95080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178" y="4768761"/>
            <a:ext cx="893282" cy="95080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326" y="4768761"/>
            <a:ext cx="893282" cy="95080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24012" y="4768760"/>
            <a:ext cx="916857" cy="950804"/>
          </a:xfrm>
          <a:prstGeom prst="rect">
            <a:avLst/>
          </a:prstGeom>
        </p:spPr>
      </p:pic>
      <p:cxnSp>
        <p:nvCxnSpPr>
          <p:cNvPr id="31" name="Straight Connector 30"/>
          <p:cNvCxnSpPr/>
          <p:nvPr/>
        </p:nvCxnSpPr>
        <p:spPr>
          <a:xfrm flipV="1">
            <a:off x="2215178" y="4924543"/>
            <a:ext cx="2514942" cy="13311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327790" y="4939841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444399" y="433976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3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458663" y="4924543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626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 animBg="1"/>
      <p:bldP spid="22" grpId="0"/>
      <p:bldP spid="32" grpId="0"/>
      <p:bldP spid="32" grpId="1"/>
      <p:bldP spid="33" grpId="0"/>
      <p:bldP spid="3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rapezoid 30"/>
          <p:cNvSpPr/>
          <p:nvPr/>
        </p:nvSpPr>
        <p:spPr>
          <a:xfrm>
            <a:off x="3707510" y="1431370"/>
            <a:ext cx="1301791" cy="561118"/>
          </a:xfrm>
          <a:prstGeom prst="trapezoid">
            <a:avLst>
              <a:gd name="adj" fmla="val 6224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800052" y="334776"/>
            <a:ext cx="749747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Which shape has one half shaded?</a:t>
            </a: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	 Which shape has one third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3)	 Which shape has one quarter shaded?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885222" y="4714364"/>
            <a:ext cx="1241439" cy="1074752"/>
            <a:chOff x="4894977" y="1204996"/>
            <a:chExt cx="1241439" cy="1074752"/>
          </a:xfrm>
        </p:grpSpPr>
        <p:sp>
          <p:nvSpPr>
            <p:cNvPr id="5" name="AutoShape 22"/>
            <p:cNvSpPr>
              <a:spLocks noChangeArrowheads="1"/>
            </p:cNvSpPr>
            <p:nvPr/>
          </p:nvSpPr>
          <p:spPr bwMode="auto">
            <a:xfrm>
              <a:off x="4894977" y="1204996"/>
              <a:ext cx="1241439" cy="107475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6" name="AutoShape 23"/>
            <p:cNvSpPr>
              <a:spLocks noChangeArrowheads="1"/>
            </p:cNvSpPr>
            <p:nvPr/>
          </p:nvSpPr>
          <p:spPr bwMode="auto">
            <a:xfrm rot="10800000">
              <a:off x="5218726" y="1761912"/>
              <a:ext cx="593939" cy="514737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952999" y="2673490"/>
            <a:ext cx="1204670" cy="1198601"/>
            <a:chOff x="1114757" y="4830041"/>
            <a:chExt cx="1204670" cy="1198601"/>
          </a:xfrm>
        </p:grpSpPr>
        <p:sp>
          <p:nvSpPr>
            <p:cNvPr id="7" name="Freeform 19"/>
            <p:cNvSpPr>
              <a:spLocks noChangeArrowheads="1"/>
            </p:cNvSpPr>
            <p:nvPr/>
          </p:nvSpPr>
          <p:spPr bwMode="auto">
            <a:xfrm rot="16200000">
              <a:off x="1291659" y="5251926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cxnSp>
          <p:nvCxnSpPr>
            <p:cNvPr id="8" name="直接连接符 105"/>
            <p:cNvCxnSpPr/>
            <p:nvPr/>
          </p:nvCxnSpPr>
          <p:spPr bwMode="auto">
            <a:xfrm flipV="1">
              <a:off x="1192383" y="5420455"/>
              <a:ext cx="535404" cy="27679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直接连接符 107"/>
            <p:cNvCxnSpPr>
              <a:endCxn id="15" idx="0"/>
            </p:cNvCxnSpPr>
            <p:nvPr/>
          </p:nvCxnSpPr>
          <p:spPr bwMode="auto">
            <a:xfrm rot="5400000" flipH="1" flipV="1">
              <a:off x="1434997" y="5144212"/>
              <a:ext cx="590414" cy="0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" name="直接连接符 109"/>
            <p:cNvCxnSpPr>
              <a:endCxn id="15" idx="0"/>
            </p:cNvCxnSpPr>
            <p:nvPr/>
          </p:nvCxnSpPr>
          <p:spPr bwMode="auto">
            <a:xfrm>
              <a:off x="1730204" y="5439419"/>
              <a:ext cx="535657" cy="2678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1" name="Freeform 19"/>
            <p:cNvSpPr>
              <a:spLocks noChangeArrowheads="1"/>
            </p:cNvSpPr>
            <p:nvPr/>
          </p:nvSpPr>
          <p:spPr bwMode="auto">
            <a:xfrm>
              <a:off x="1443437" y="4830041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2" name="Freeform 19"/>
            <p:cNvSpPr>
              <a:spLocks noChangeArrowheads="1"/>
            </p:cNvSpPr>
            <p:nvPr/>
          </p:nvSpPr>
          <p:spPr bwMode="auto">
            <a:xfrm rot="19839805">
              <a:off x="1322644" y="4937279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3" name="Freeform 19"/>
            <p:cNvSpPr>
              <a:spLocks noChangeArrowheads="1"/>
            </p:cNvSpPr>
            <p:nvPr/>
          </p:nvSpPr>
          <p:spPr bwMode="auto">
            <a:xfrm rot="18127291">
              <a:off x="1275058" y="5077201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4" name="Freeform 19"/>
            <p:cNvSpPr>
              <a:spLocks noChangeArrowheads="1"/>
            </p:cNvSpPr>
            <p:nvPr/>
          </p:nvSpPr>
          <p:spPr bwMode="auto">
            <a:xfrm rot="16679619">
              <a:off x="1310260" y="5180348"/>
              <a:ext cx="226263" cy="57689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5" name="Oval 41"/>
            <p:cNvSpPr>
              <a:spLocks noChangeArrowheads="1"/>
            </p:cNvSpPr>
            <p:nvPr/>
          </p:nvSpPr>
          <p:spPr bwMode="auto">
            <a:xfrm>
              <a:off x="1140981" y="4849005"/>
              <a:ext cx="1178446" cy="117963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 sz="1350"/>
            </a:p>
          </p:txBody>
        </p:sp>
        <p:cxnSp>
          <p:nvCxnSpPr>
            <p:cNvPr id="16" name="直接连接符 109"/>
            <p:cNvCxnSpPr>
              <a:stCxn id="15" idx="0"/>
            </p:cNvCxnSpPr>
            <p:nvPr/>
          </p:nvCxnSpPr>
          <p:spPr bwMode="auto">
            <a:xfrm flipH="1">
              <a:off x="1724770" y="4849005"/>
              <a:ext cx="5434" cy="5958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5605699" y="958336"/>
            <a:ext cx="419115" cy="1111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004963" y="951888"/>
            <a:ext cx="396000" cy="1111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723410"/>
              </p:ext>
            </p:extLst>
          </p:nvPr>
        </p:nvGraphicFramePr>
        <p:xfrm>
          <a:off x="5605699" y="3014810"/>
          <a:ext cx="1483584" cy="594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4528">
                  <a:extLst>
                    <a:ext uri="{9D8B030D-6E8A-4147-A177-3AD203B41FA5}">
                      <a16:colId xmlns:a16="http://schemas.microsoft.com/office/drawing/2014/main" val="4193671683"/>
                    </a:ext>
                  </a:extLst>
                </a:gridCol>
                <a:gridCol w="494528">
                  <a:extLst>
                    <a:ext uri="{9D8B030D-6E8A-4147-A177-3AD203B41FA5}">
                      <a16:colId xmlns:a16="http://schemas.microsoft.com/office/drawing/2014/main" val="2161952989"/>
                    </a:ext>
                  </a:extLst>
                </a:gridCol>
                <a:gridCol w="494528">
                  <a:extLst>
                    <a:ext uri="{9D8B030D-6E8A-4147-A177-3AD203B41FA5}">
                      <a16:colId xmlns:a16="http://schemas.microsoft.com/office/drawing/2014/main" val="1263696999"/>
                    </a:ext>
                  </a:extLst>
                </a:gridCol>
              </a:tblGrid>
              <a:tr h="5948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552244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 rot="16200000">
            <a:off x="2165668" y="1129707"/>
            <a:ext cx="779336" cy="1111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 rot="16200000">
            <a:off x="2345777" y="537287"/>
            <a:ext cx="419115" cy="1111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118479"/>
              </p:ext>
            </p:extLst>
          </p:nvPr>
        </p:nvGraphicFramePr>
        <p:xfrm>
          <a:off x="3835593" y="2730137"/>
          <a:ext cx="1226502" cy="11419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251">
                  <a:extLst>
                    <a:ext uri="{9D8B030D-6E8A-4147-A177-3AD203B41FA5}">
                      <a16:colId xmlns:a16="http://schemas.microsoft.com/office/drawing/2014/main" val="2410322294"/>
                    </a:ext>
                  </a:extLst>
                </a:gridCol>
                <a:gridCol w="613251">
                  <a:extLst>
                    <a:ext uri="{9D8B030D-6E8A-4147-A177-3AD203B41FA5}">
                      <a16:colId xmlns:a16="http://schemas.microsoft.com/office/drawing/2014/main" val="757841075"/>
                    </a:ext>
                  </a:extLst>
                </a:gridCol>
              </a:tblGrid>
              <a:tr h="5700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731877"/>
                  </a:ext>
                </a:extLst>
              </a:tr>
              <a:tr h="5719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368444"/>
                  </a:ext>
                </a:extLst>
              </a:tr>
            </a:tbl>
          </a:graphicData>
        </a:graphic>
      </p:graphicFrame>
      <p:sp>
        <p:nvSpPr>
          <p:cNvPr id="26" name="Isosceles Triangle 25"/>
          <p:cNvSpPr/>
          <p:nvPr/>
        </p:nvSpPr>
        <p:spPr>
          <a:xfrm>
            <a:off x="3754652" y="870252"/>
            <a:ext cx="1240972" cy="1122237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>
            <a:off x="4064895" y="1444434"/>
            <a:ext cx="620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2030625" y="4489394"/>
            <a:ext cx="1152000" cy="1376970"/>
            <a:chOff x="1827607" y="4397725"/>
            <a:chExt cx="1152000" cy="1376970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 rotWithShape="1">
            <a:blip r:embed="rId2"/>
            <a:srcRect l="39548" r="1223" b="-15861"/>
            <a:stretch/>
          </p:blipFill>
          <p:spPr>
            <a:xfrm>
              <a:off x="2416357" y="4397725"/>
              <a:ext cx="444137" cy="861745"/>
            </a:xfrm>
            <a:prstGeom prst="rect">
              <a:avLst/>
            </a:prstGeom>
          </p:spPr>
        </p:pic>
        <p:sp>
          <p:nvSpPr>
            <p:cNvPr id="32" name="Oval 31"/>
            <p:cNvSpPr/>
            <p:nvPr/>
          </p:nvSpPr>
          <p:spPr>
            <a:xfrm>
              <a:off x="1827607" y="4622695"/>
              <a:ext cx="1152000" cy="1152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4" name="Straight Connector 33"/>
            <p:cNvCxnSpPr>
              <a:stCxn id="32" idx="0"/>
            </p:cNvCxnSpPr>
            <p:nvPr/>
          </p:nvCxnSpPr>
          <p:spPr>
            <a:xfrm>
              <a:off x="2403607" y="4622695"/>
              <a:ext cx="25500" cy="1152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2" idx="3"/>
              <a:endCxn id="32" idx="7"/>
            </p:cNvCxnSpPr>
            <p:nvPr/>
          </p:nvCxnSpPr>
          <p:spPr>
            <a:xfrm flipV="1">
              <a:off x="1996313" y="4791401"/>
              <a:ext cx="814588" cy="814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966155"/>
              </p:ext>
            </p:extLst>
          </p:nvPr>
        </p:nvGraphicFramePr>
        <p:xfrm>
          <a:off x="5682285" y="4992929"/>
          <a:ext cx="1483585" cy="594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717">
                  <a:extLst>
                    <a:ext uri="{9D8B030D-6E8A-4147-A177-3AD203B41FA5}">
                      <a16:colId xmlns:a16="http://schemas.microsoft.com/office/drawing/2014/main" val="4193671683"/>
                    </a:ext>
                  </a:extLst>
                </a:gridCol>
                <a:gridCol w="296717">
                  <a:extLst>
                    <a:ext uri="{9D8B030D-6E8A-4147-A177-3AD203B41FA5}">
                      <a16:colId xmlns:a16="http://schemas.microsoft.com/office/drawing/2014/main" val="2161952989"/>
                    </a:ext>
                  </a:extLst>
                </a:gridCol>
                <a:gridCol w="593434">
                  <a:extLst>
                    <a:ext uri="{9D8B030D-6E8A-4147-A177-3AD203B41FA5}">
                      <a16:colId xmlns:a16="http://schemas.microsoft.com/office/drawing/2014/main" val="1263696999"/>
                    </a:ext>
                  </a:extLst>
                </a:gridCol>
                <a:gridCol w="296717">
                  <a:extLst>
                    <a:ext uri="{9D8B030D-6E8A-4147-A177-3AD203B41FA5}">
                      <a16:colId xmlns:a16="http://schemas.microsoft.com/office/drawing/2014/main" val="469853215"/>
                    </a:ext>
                  </a:extLst>
                </a:gridCol>
              </a:tblGrid>
              <a:tr h="5948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552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rapezoid 30"/>
          <p:cNvSpPr/>
          <p:nvPr/>
        </p:nvSpPr>
        <p:spPr>
          <a:xfrm>
            <a:off x="3707510" y="1431370"/>
            <a:ext cx="1301791" cy="561118"/>
          </a:xfrm>
          <a:prstGeom prst="trapezoid">
            <a:avLst>
              <a:gd name="adj" fmla="val 6224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800052" y="334776"/>
            <a:ext cx="749747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Which shape has one half shaded?</a:t>
            </a: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	 Which shape has one third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3)	 Which shape has one quarter shaded?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885222" y="4714364"/>
            <a:ext cx="1241439" cy="1074752"/>
            <a:chOff x="4894977" y="1204996"/>
            <a:chExt cx="1241439" cy="1074752"/>
          </a:xfrm>
        </p:grpSpPr>
        <p:sp>
          <p:nvSpPr>
            <p:cNvPr id="5" name="AutoShape 22"/>
            <p:cNvSpPr>
              <a:spLocks noChangeArrowheads="1"/>
            </p:cNvSpPr>
            <p:nvPr/>
          </p:nvSpPr>
          <p:spPr bwMode="auto">
            <a:xfrm>
              <a:off x="4894977" y="1204996"/>
              <a:ext cx="1241439" cy="107475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6" name="AutoShape 23"/>
            <p:cNvSpPr>
              <a:spLocks noChangeArrowheads="1"/>
            </p:cNvSpPr>
            <p:nvPr/>
          </p:nvSpPr>
          <p:spPr bwMode="auto">
            <a:xfrm rot="10800000">
              <a:off x="5218726" y="1761912"/>
              <a:ext cx="593939" cy="514737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952999" y="2673490"/>
            <a:ext cx="1204670" cy="1198601"/>
            <a:chOff x="1114757" y="4830041"/>
            <a:chExt cx="1204670" cy="1198601"/>
          </a:xfrm>
        </p:grpSpPr>
        <p:sp>
          <p:nvSpPr>
            <p:cNvPr id="7" name="Freeform 19"/>
            <p:cNvSpPr>
              <a:spLocks noChangeArrowheads="1"/>
            </p:cNvSpPr>
            <p:nvPr/>
          </p:nvSpPr>
          <p:spPr bwMode="auto">
            <a:xfrm rot="16200000">
              <a:off x="1291659" y="5251926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cxnSp>
          <p:nvCxnSpPr>
            <p:cNvPr id="8" name="直接连接符 105"/>
            <p:cNvCxnSpPr/>
            <p:nvPr/>
          </p:nvCxnSpPr>
          <p:spPr bwMode="auto">
            <a:xfrm flipV="1">
              <a:off x="1192383" y="5420455"/>
              <a:ext cx="535404" cy="27679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直接连接符 107"/>
            <p:cNvCxnSpPr>
              <a:endCxn id="15" idx="0"/>
            </p:cNvCxnSpPr>
            <p:nvPr/>
          </p:nvCxnSpPr>
          <p:spPr bwMode="auto">
            <a:xfrm rot="5400000" flipH="1" flipV="1">
              <a:off x="1434997" y="5144212"/>
              <a:ext cx="590414" cy="0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" name="直接连接符 109"/>
            <p:cNvCxnSpPr>
              <a:endCxn id="15" idx="0"/>
            </p:cNvCxnSpPr>
            <p:nvPr/>
          </p:nvCxnSpPr>
          <p:spPr bwMode="auto">
            <a:xfrm>
              <a:off x="1730204" y="5439419"/>
              <a:ext cx="535657" cy="2678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1" name="Freeform 19"/>
            <p:cNvSpPr>
              <a:spLocks noChangeArrowheads="1"/>
            </p:cNvSpPr>
            <p:nvPr/>
          </p:nvSpPr>
          <p:spPr bwMode="auto">
            <a:xfrm>
              <a:off x="1443437" y="4830041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2" name="Freeform 19"/>
            <p:cNvSpPr>
              <a:spLocks noChangeArrowheads="1"/>
            </p:cNvSpPr>
            <p:nvPr/>
          </p:nvSpPr>
          <p:spPr bwMode="auto">
            <a:xfrm rot="19839805">
              <a:off x="1322644" y="4937279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3" name="Freeform 19"/>
            <p:cNvSpPr>
              <a:spLocks noChangeArrowheads="1"/>
            </p:cNvSpPr>
            <p:nvPr/>
          </p:nvSpPr>
          <p:spPr bwMode="auto">
            <a:xfrm rot="18127291">
              <a:off x="1275058" y="5077201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4" name="Freeform 19"/>
            <p:cNvSpPr>
              <a:spLocks noChangeArrowheads="1"/>
            </p:cNvSpPr>
            <p:nvPr/>
          </p:nvSpPr>
          <p:spPr bwMode="auto">
            <a:xfrm rot="16679619">
              <a:off x="1310260" y="5180348"/>
              <a:ext cx="226263" cy="57689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5" name="Oval 41"/>
            <p:cNvSpPr>
              <a:spLocks noChangeArrowheads="1"/>
            </p:cNvSpPr>
            <p:nvPr/>
          </p:nvSpPr>
          <p:spPr bwMode="auto">
            <a:xfrm>
              <a:off x="1140981" y="4849005"/>
              <a:ext cx="1178446" cy="117963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 sz="1350"/>
            </a:p>
          </p:txBody>
        </p:sp>
        <p:cxnSp>
          <p:nvCxnSpPr>
            <p:cNvPr id="16" name="直接连接符 109"/>
            <p:cNvCxnSpPr>
              <a:stCxn id="15" idx="0"/>
            </p:cNvCxnSpPr>
            <p:nvPr/>
          </p:nvCxnSpPr>
          <p:spPr bwMode="auto">
            <a:xfrm flipH="1">
              <a:off x="1724770" y="4849005"/>
              <a:ext cx="5434" cy="5958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5605699" y="958336"/>
            <a:ext cx="419115" cy="1111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004963" y="951888"/>
            <a:ext cx="396000" cy="1111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723410"/>
              </p:ext>
            </p:extLst>
          </p:nvPr>
        </p:nvGraphicFramePr>
        <p:xfrm>
          <a:off x="5605699" y="3014810"/>
          <a:ext cx="1483584" cy="594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4528">
                  <a:extLst>
                    <a:ext uri="{9D8B030D-6E8A-4147-A177-3AD203B41FA5}">
                      <a16:colId xmlns:a16="http://schemas.microsoft.com/office/drawing/2014/main" val="4193671683"/>
                    </a:ext>
                  </a:extLst>
                </a:gridCol>
                <a:gridCol w="494528">
                  <a:extLst>
                    <a:ext uri="{9D8B030D-6E8A-4147-A177-3AD203B41FA5}">
                      <a16:colId xmlns:a16="http://schemas.microsoft.com/office/drawing/2014/main" val="2161952989"/>
                    </a:ext>
                  </a:extLst>
                </a:gridCol>
                <a:gridCol w="494528">
                  <a:extLst>
                    <a:ext uri="{9D8B030D-6E8A-4147-A177-3AD203B41FA5}">
                      <a16:colId xmlns:a16="http://schemas.microsoft.com/office/drawing/2014/main" val="1263696999"/>
                    </a:ext>
                  </a:extLst>
                </a:gridCol>
              </a:tblGrid>
              <a:tr h="5948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552244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 rot="16200000">
            <a:off x="2165668" y="1129707"/>
            <a:ext cx="779336" cy="1111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 rot="16200000">
            <a:off x="2345777" y="537287"/>
            <a:ext cx="419115" cy="1111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118479"/>
              </p:ext>
            </p:extLst>
          </p:nvPr>
        </p:nvGraphicFramePr>
        <p:xfrm>
          <a:off x="3835593" y="2730137"/>
          <a:ext cx="1226502" cy="11419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251">
                  <a:extLst>
                    <a:ext uri="{9D8B030D-6E8A-4147-A177-3AD203B41FA5}">
                      <a16:colId xmlns:a16="http://schemas.microsoft.com/office/drawing/2014/main" val="2410322294"/>
                    </a:ext>
                  </a:extLst>
                </a:gridCol>
                <a:gridCol w="613251">
                  <a:extLst>
                    <a:ext uri="{9D8B030D-6E8A-4147-A177-3AD203B41FA5}">
                      <a16:colId xmlns:a16="http://schemas.microsoft.com/office/drawing/2014/main" val="757841075"/>
                    </a:ext>
                  </a:extLst>
                </a:gridCol>
              </a:tblGrid>
              <a:tr h="5700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731877"/>
                  </a:ext>
                </a:extLst>
              </a:tr>
              <a:tr h="5719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368444"/>
                  </a:ext>
                </a:extLst>
              </a:tr>
            </a:tbl>
          </a:graphicData>
        </a:graphic>
      </p:graphicFrame>
      <p:sp>
        <p:nvSpPr>
          <p:cNvPr id="26" name="Isosceles Triangle 25"/>
          <p:cNvSpPr/>
          <p:nvPr/>
        </p:nvSpPr>
        <p:spPr>
          <a:xfrm>
            <a:off x="3754652" y="870252"/>
            <a:ext cx="1240972" cy="1122237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>
            <a:off x="4064895" y="1444434"/>
            <a:ext cx="620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2030625" y="4489394"/>
            <a:ext cx="1152000" cy="1376970"/>
            <a:chOff x="1827607" y="4397725"/>
            <a:chExt cx="1152000" cy="1376970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 rotWithShape="1">
            <a:blip r:embed="rId3"/>
            <a:srcRect l="39548" r="1223" b="-15861"/>
            <a:stretch/>
          </p:blipFill>
          <p:spPr>
            <a:xfrm>
              <a:off x="2416357" y="4397725"/>
              <a:ext cx="444137" cy="861745"/>
            </a:xfrm>
            <a:prstGeom prst="rect">
              <a:avLst/>
            </a:prstGeom>
          </p:spPr>
        </p:pic>
        <p:sp>
          <p:nvSpPr>
            <p:cNvPr id="32" name="Oval 31"/>
            <p:cNvSpPr/>
            <p:nvPr/>
          </p:nvSpPr>
          <p:spPr>
            <a:xfrm>
              <a:off x="1827607" y="4622695"/>
              <a:ext cx="1152000" cy="1152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4" name="Straight Connector 33"/>
            <p:cNvCxnSpPr>
              <a:stCxn id="32" idx="0"/>
            </p:cNvCxnSpPr>
            <p:nvPr/>
          </p:nvCxnSpPr>
          <p:spPr>
            <a:xfrm>
              <a:off x="2403607" y="4622695"/>
              <a:ext cx="25500" cy="1152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2" idx="3"/>
              <a:endCxn id="32" idx="7"/>
            </p:cNvCxnSpPr>
            <p:nvPr/>
          </p:nvCxnSpPr>
          <p:spPr>
            <a:xfrm flipV="1">
              <a:off x="1996313" y="4791401"/>
              <a:ext cx="814588" cy="814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966155"/>
              </p:ext>
            </p:extLst>
          </p:nvPr>
        </p:nvGraphicFramePr>
        <p:xfrm>
          <a:off x="5682285" y="4992929"/>
          <a:ext cx="1483585" cy="594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717">
                  <a:extLst>
                    <a:ext uri="{9D8B030D-6E8A-4147-A177-3AD203B41FA5}">
                      <a16:colId xmlns:a16="http://schemas.microsoft.com/office/drawing/2014/main" val="4193671683"/>
                    </a:ext>
                  </a:extLst>
                </a:gridCol>
                <a:gridCol w="296717">
                  <a:extLst>
                    <a:ext uri="{9D8B030D-6E8A-4147-A177-3AD203B41FA5}">
                      <a16:colId xmlns:a16="http://schemas.microsoft.com/office/drawing/2014/main" val="2161952989"/>
                    </a:ext>
                  </a:extLst>
                </a:gridCol>
                <a:gridCol w="593434">
                  <a:extLst>
                    <a:ext uri="{9D8B030D-6E8A-4147-A177-3AD203B41FA5}">
                      <a16:colId xmlns:a16="http://schemas.microsoft.com/office/drawing/2014/main" val="1263696999"/>
                    </a:ext>
                  </a:extLst>
                </a:gridCol>
                <a:gridCol w="296717">
                  <a:extLst>
                    <a:ext uri="{9D8B030D-6E8A-4147-A177-3AD203B41FA5}">
                      <a16:colId xmlns:a16="http://schemas.microsoft.com/office/drawing/2014/main" val="469853215"/>
                    </a:ext>
                  </a:extLst>
                </a:gridCol>
              </a:tblGrid>
              <a:tr h="5948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552244"/>
                  </a:ext>
                </a:extLst>
              </a:tr>
            </a:tbl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5408023" y="832362"/>
            <a:ext cx="1214846" cy="1363497"/>
          </a:xfrm>
          <a:prstGeom prst="roundRect">
            <a:avLst/>
          </a:prstGeom>
          <a:noFill/>
          <a:ln w="38100">
            <a:solidFill>
              <a:srgbClr val="F61E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1863131" y="2606544"/>
            <a:ext cx="1402731" cy="1363497"/>
          </a:xfrm>
          <a:prstGeom prst="roundRect">
            <a:avLst/>
          </a:prstGeom>
          <a:noFill/>
          <a:ln w="38100">
            <a:solidFill>
              <a:srgbClr val="F61E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3794454" y="4608614"/>
            <a:ext cx="1443751" cy="1363497"/>
          </a:xfrm>
          <a:prstGeom prst="roundRect">
            <a:avLst/>
          </a:prstGeom>
          <a:noFill/>
          <a:ln w="38100">
            <a:solidFill>
              <a:srgbClr val="F61E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8773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5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33932" y="439276"/>
            <a:ext cx="750936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fraction of these </a:t>
            </a:r>
            <a:r>
              <a:rPr lang="en-GB" sz="3200" dirty="0" smtClean="0"/>
              <a:t>squares </a:t>
            </a:r>
            <a:r>
              <a:rPr lang="en-GB" sz="3200" dirty="0"/>
              <a:t>has been shaded?</a:t>
            </a:r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 smtClean="0"/>
          </a:p>
          <a:p>
            <a:endParaRPr lang="en-GB" sz="3200" dirty="0" smtClean="0"/>
          </a:p>
          <a:p>
            <a:pPr lvl="0"/>
            <a:endParaRPr lang="en-GB" sz="2800" dirty="0"/>
          </a:p>
          <a:p>
            <a:r>
              <a:rPr lang="en-GB" sz="2800" dirty="0" smtClean="0"/>
              <a:t>	</a:t>
            </a:r>
            <a:endParaRPr lang="en-GB" sz="2800" dirty="0"/>
          </a:p>
        </p:txBody>
      </p:sp>
      <p:cxnSp>
        <p:nvCxnSpPr>
          <p:cNvPr id="81" name="Straight Connector 80"/>
          <p:cNvCxnSpPr/>
          <p:nvPr/>
        </p:nvCxnSpPr>
        <p:spPr>
          <a:xfrm>
            <a:off x="2867660" y="4773267"/>
            <a:ext cx="66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3021369" y="4146445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</a:p>
        </p:txBody>
      </p:sp>
      <p:sp>
        <p:nvSpPr>
          <p:cNvPr id="83" name="Rectangle 82"/>
          <p:cNvSpPr/>
          <p:nvPr/>
        </p:nvSpPr>
        <p:spPr>
          <a:xfrm>
            <a:off x="3021369" y="4815315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4</a:t>
            </a:r>
          </a:p>
        </p:txBody>
      </p:sp>
      <p:sp>
        <p:nvSpPr>
          <p:cNvPr id="84" name="Rectangle 83"/>
          <p:cNvSpPr/>
          <p:nvPr/>
        </p:nvSpPr>
        <p:spPr>
          <a:xfrm>
            <a:off x="2932298" y="4195271"/>
            <a:ext cx="487122" cy="487122"/>
          </a:xfrm>
          <a:prstGeom prst="rect">
            <a:avLst/>
          </a:prstGeom>
          <a:ln w="254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2953681" y="4864142"/>
            <a:ext cx="487122" cy="487122"/>
          </a:xfrm>
          <a:prstGeom prst="rect">
            <a:avLst/>
          </a:prstGeom>
          <a:ln w="254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86" name="Group 85"/>
          <p:cNvGrpSpPr/>
          <p:nvPr/>
        </p:nvGrpSpPr>
        <p:grpSpPr>
          <a:xfrm rot="2758158">
            <a:off x="1431776" y="2070436"/>
            <a:ext cx="1447073" cy="1440000"/>
            <a:chOff x="1168398" y="1320800"/>
            <a:chExt cx="1447073" cy="1440000"/>
          </a:xfrm>
        </p:grpSpPr>
        <p:sp>
          <p:nvSpPr>
            <p:cNvPr id="87" name="Rectangle 86"/>
            <p:cNvSpPr/>
            <p:nvPr/>
          </p:nvSpPr>
          <p:spPr>
            <a:xfrm>
              <a:off x="1168398" y="1320800"/>
              <a:ext cx="1440000" cy="144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168398" y="1320800"/>
              <a:ext cx="360000" cy="144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530347" y="1320800"/>
              <a:ext cx="360000" cy="1440000"/>
            </a:xfrm>
            <a:prstGeom prst="rect">
              <a:avLst/>
            </a:prstGeom>
            <a:solidFill>
              <a:schemeClr val="accent1"/>
            </a:solidFill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893522" y="1320800"/>
              <a:ext cx="360000" cy="144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255471" y="1320800"/>
              <a:ext cx="360000" cy="144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 rot="2791340">
            <a:off x="3841363" y="2110412"/>
            <a:ext cx="1440000" cy="1440000"/>
            <a:chOff x="3483700" y="1320800"/>
            <a:chExt cx="1440000" cy="1440000"/>
          </a:xfrm>
        </p:grpSpPr>
        <p:sp>
          <p:nvSpPr>
            <p:cNvPr id="93" name="Rectangle 92"/>
            <p:cNvSpPr/>
            <p:nvPr/>
          </p:nvSpPr>
          <p:spPr>
            <a:xfrm>
              <a:off x="3483700" y="1320800"/>
              <a:ext cx="1440000" cy="144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483700" y="1320800"/>
              <a:ext cx="720000" cy="72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4203700" y="1320800"/>
              <a:ext cx="720000" cy="72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483700" y="2040800"/>
              <a:ext cx="720000" cy="72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4203700" y="2040800"/>
              <a:ext cx="720000" cy="720000"/>
            </a:xfrm>
            <a:prstGeom prst="rect">
              <a:avLst/>
            </a:prstGeom>
            <a:solidFill>
              <a:schemeClr val="accent1"/>
            </a:solidFill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8" name="Group 97"/>
          <p:cNvGrpSpPr/>
          <p:nvPr/>
        </p:nvGrpSpPr>
        <p:grpSpPr>
          <a:xfrm rot="2690819">
            <a:off x="6220314" y="2141416"/>
            <a:ext cx="1447435" cy="1440000"/>
            <a:chOff x="5799002" y="1320800"/>
            <a:chExt cx="1447435" cy="1440000"/>
          </a:xfrm>
        </p:grpSpPr>
        <p:sp>
          <p:nvSpPr>
            <p:cNvPr id="99" name="Rectangle 98"/>
            <p:cNvSpPr/>
            <p:nvPr/>
          </p:nvSpPr>
          <p:spPr>
            <a:xfrm>
              <a:off x="5799002" y="1320800"/>
              <a:ext cx="1440000" cy="1440000"/>
            </a:xfrm>
            <a:prstGeom prst="rect">
              <a:avLst/>
            </a:prstGeom>
            <a:ln w="254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Isosceles Triangle 99"/>
            <p:cNvSpPr/>
            <p:nvPr/>
          </p:nvSpPr>
          <p:spPr>
            <a:xfrm>
              <a:off x="5799003" y="2040800"/>
              <a:ext cx="1447434" cy="720000"/>
            </a:xfrm>
            <a:prstGeom prst="triangle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01" name="Straight Connector 100"/>
            <p:cNvCxnSpPr>
              <a:endCxn id="100" idx="4"/>
            </p:cNvCxnSpPr>
            <p:nvPr/>
          </p:nvCxnSpPr>
          <p:spPr>
            <a:xfrm>
              <a:off x="5799002" y="1320800"/>
              <a:ext cx="1447435" cy="144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endCxn id="100" idx="2"/>
            </p:cNvCxnSpPr>
            <p:nvPr/>
          </p:nvCxnSpPr>
          <p:spPr>
            <a:xfrm flipH="1">
              <a:off x="5799003" y="1320800"/>
              <a:ext cx="1439999" cy="144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3" name="Rectangle 102"/>
          <p:cNvSpPr/>
          <p:nvPr/>
        </p:nvSpPr>
        <p:spPr>
          <a:xfrm>
            <a:off x="3556785" y="4159173"/>
            <a:ext cx="45865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</a:rPr>
              <a:t>How many parts are </a:t>
            </a:r>
            <a:r>
              <a:rPr lang="en-GB" sz="2800" dirty="0" smtClean="0">
                <a:solidFill>
                  <a:prstClr val="black"/>
                </a:solidFill>
              </a:rPr>
              <a:t>shaded?</a:t>
            </a:r>
            <a:endParaRPr lang="en-GB" sz="3200" dirty="0">
              <a:solidFill>
                <a:prstClr val="black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556785" y="4853771"/>
            <a:ext cx="3624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</a:rPr>
              <a:t>How many equal parts?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788514" y="4177222"/>
            <a:ext cx="174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</a:rPr>
              <a:t>n</a:t>
            </a:r>
            <a:r>
              <a:rPr lang="en-GB" sz="2800" dirty="0" smtClean="0">
                <a:solidFill>
                  <a:prstClr val="black"/>
                </a:solidFill>
              </a:rPr>
              <a:t>umerator</a:t>
            </a:r>
            <a:endParaRPr lang="en-GB" sz="3200" dirty="0">
              <a:solidFill>
                <a:prstClr val="black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90187" y="4846092"/>
            <a:ext cx="20869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800" dirty="0" smtClean="0">
                <a:solidFill>
                  <a:prstClr val="black"/>
                </a:solidFill>
              </a:rPr>
              <a:t>denominator</a:t>
            </a:r>
            <a:endParaRPr lang="en-GB" sz="32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/>
      <p:bldP spid="84" grpId="0" animBg="1"/>
      <p:bldP spid="84" grpId="1" animBg="1"/>
      <p:bldP spid="85" grpId="0" animBg="1"/>
      <p:bldP spid="85" grpId="1" animBg="1"/>
      <p:bldP spid="103" grpId="0"/>
      <p:bldP spid="104" grpId="0"/>
      <p:bldP spid="105" grpId="0"/>
      <p:bldP spid="1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66208" y="312585"/>
            <a:ext cx="767783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Can you see what fraction of each shape is shaded?</a:t>
            </a:r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</p:txBody>
      </p:sp>
      <p:grpSp>
        <p:nvGrpSpPr>
          <p:cNvPr id="28" name="Group 27"/>
          <p:cNvGrpSpPr/>
          <p:nvPr/>
        </p:nvGrpSpPr>
        <p:grpSpPr>
          <a:xfrm>
            <a:off x="1145843" y="3827151"/>
            <a:ext cx="1241439" cy="1075943"/>
            <a:chOff x="4588795" y="2084651"/>
            <a:chExt cx="1241439" cy="1075943"/>
          </a:xfrm>
        </p:grpSpPr>
        <p:sp>
          <p:nvSpPr>
            <p:cNvPr id="5" name="AutoShape 19"/>
            <p:cNvSpPr>
              <a:spLocks noChangeArrowheads="1"/>
            </p:cNvSpPr>
            <p:nvPr/>
          </p:nvSpPr>
          <p:spPr bwMode="auto">
            <a:xfrm>
              <a:off x="4904037" y="2610066"/>
              <a:ext cx="628779" cy="539759"/>
            </a:xfrm>
            <a:prstGeom prst="triangle">
              <a:avLst>
                <a:gd name="adj" fmla="val 50000"/>
              </a:avLst>
            </a:prstGeom>
            <a:solidFill>
              <a:srgbClr val="0070C0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10" name="AutoShape 15"/>
            <p:cNvSpPr>
              <a:spLocks noChangeArrowheads="1"/>
            </p:cNvSpPr>
            <p:nvPr/>
          </p:nvSpPr>
          <p:spPr bwMode="auto">
            <a:xfrm>
              <a:off x="4588795" y="2084651"/>
              <a:ext cx="1241439" cy="1075943"/>
            </a:xfrm>
            <a:prstGeom prst="hexagon">
              <a:avLst>
                <a:gd name="adj" fmla="val 28890"/>
                <a:gd name="vf" fmla="val 11547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4899644" y="2084651"/>
              <a:ext cx="620720" cy="10651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4899644" y="2084651"/>
              <a:ext cx="620720" cy="10651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4588795" y="2622622"/>
              <a:ext cx="124143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135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8217" y="1149485"/>
            <a:ext cx="1204670" cy="1187915"/>
            <a:chOff x="1521053" y="1972679"/>
            <a:chExt cx="1204670" cy="1187915"/>
          </a:xfrm>
        </p:grpSpPr>
        <p:sp>
          <p:nvSpPr>
            <p:cNvPr id="6" name="Freeform 19"/>
            <p:cNvSpPr>
              <a:spLocks noChangeArrowheads="1"/>
            </p:cNvSpPr>
            <p:nvPr/>
          </p:nvSpPr>
          <p:spPr bwMode="auto">
            <a:xfrm rot="16200000">
              <a:off x="1697955" y="2394564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cxnSp>
          <p:nvCxnSpPr>
            <p:cNvPr id="16" name="直接连接符 105"/>
            <p:cNvCxnSpPr/>
            <p:nvPr/>
          </p:nvCxnSpPr>
          <p:spPr bwMode="auto">
            <a:xfrm flipV="1">
              <a:off x="1598679" y="2563093"/>
              <a:ext cx="535404" cy="27679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直接连接符 107"/>
            <p:cNvCxnSpPr>
              <a:endCxn id="23" idx="0"/>
            </p:cNvCxnSpPr>
            <p:nvPr/>
          </p:nvCxnSpPr>
          <p:spPr bwMode="auto">
            <a:xfrm rot="5400000" flipH="1" flipV="1">
              <a:off x="1841293" y="2276164"/>
              <a:ext cx="590414" cy="0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直接连接符 109"/>
            <p:cNvCxnSpPr>
              <a:endCxn id="23" idx="0"/>
            </p:cNvCxnSpPr>
            <p:nvPr/>
          </p:nvCxnSpPr>
          <p:spPr bwMode="auto">
            <a:xfrm>
              <a:off x="2136500" y="2571371"/>
              <a:ext cx="535657" cy="2678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9" name="Freeform 19"/>
            <p:cNvSpPr>
              <a:spLocks noChangeArrowheads="1"/>
            </p:cNvSpPr>
            <p:nvPr/>
          </p:nvSpPr>
          <p:spPr bwMode="auto">
            <a:xfrm>
              <a:off x="1849733" y="1972679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0" name="Freeform 19"/>
            <p:cNvSpPr>
              <a:spLocks noChangeArrowheads="1"/>
            </p:cNvSpPr>
            <p:nvPr/>
          </p:nvSpPr>
          <p:spPr bwMode="auto">
            <a:xfrm rot="19839805">
              <a:off x="1728940" y="2079917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1" name="Freeform 19"/>
            <p:cNvSpPr>
              <a:spLocks noChangeArrowheads="1"/>
            </p:cNvSpPr>
            <p:nvPr/>
          </p:nvSpPr>
          <p:spPr bwMode="auto">
            <a:xfrm rot="18127291">
              <a:off x="1681354" y="2219839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2" name="Freeform 19"/>
            <p:cNvSpPr>
              <a:spLocks noChangeArrowheads="1"/>
            </p:cNvSpPr>
            <p:nvPr/>
          </p:nvSpPr>
          <p:spPr bwMode="auto">
            <a:xfrm rot="16679619">
              <a:off x="1716556" y="2322986"/>
              <a:ext cx="226263" cy="57689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3" name="Oval 41"/>
            <p:cNvSpPr>
              <a:spLocks noChangeArrowheads="1"/>
            </p:cNvSpPr>
            <p:nvPr/>
          </p:nvSpPr>
          <p:spPr bwMode="auto">
            <a:xfrm>
              <a:off x="1547277" y="1980957"/>
              <a:ext cx="1178446" cy="117963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 sz="1350"/>
            </a:p>
          </p:txBody>
        </p:sp>
        <p:cxnSp>
          <p:nvCxnSpPr>
            <p:cNvPr id="24" name="直接连接符 109"/>
            <p:cNvCxnSpPr>
              <a:stCxn id="23" idx="0"/>
            </p:cNvCxnSpPr>
            <p:nvPr/>
          </p:nvCxnSpPr>
          <p:spPr bwMode="auto">
            <a:xfrm flipH="1">
              <a:off x="2131066" y="1980957"/>
              <a:ext cx="5434" cy="5958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4739833" y="1169165"/>
            <a:ext cx="1164577" cy="1198965"/>
            <a:chOff x="3198562" y="2098989"/>
            <a:chExt cx="971250" cy="972281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522312" y="2098989"/>
              <a:ext cx="323750" cy="324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198562" y="2423083"/>
              <a:ext cx="323750" cy="324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3522312" y="2747176"/>
              <a:ext cx="323750" cy="324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3846062" y="2423081"/>
              <a:ext cx="323750" cy="324094"/>
            </a:xfrm>
            <a:prstGeom prst="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40963" y="2506582"/>
            <a:ext cx="4840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___ out of ___  </a:t>
            </a:r>
          </a:p>
          <a:p>
            <a:r>
              <a:rPr lang="en-GB" sz="2400" dirty="0" smtClean="0"/>
              <a:t>equal parts is shaded.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03226" y="2513188"/>
            <a:ext cx="4840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___ out of ___  </a:t>
            </a:r>
          </a:p>
          <a:p>
            <a:r>
              <a:rPr lang="en-GB" sz="2400" dirty="0" smtClean="0"/>
              <a:t>equal parts is shaded.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40963" y="5135191"/>
            <a:ext cx="4840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___ out of ___  </a:t>
            </a:r>
          </a:p>
          <a:p>
            <a:r>
              <a:rPr lang="en-GB" sz="2400" dirty="0" smtClean="0"/>
              <a:t>equal parts is shaded.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06826" y="5154871"/>
            <a:ext cx="4840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___ out of ___  </a:t>
            </a:r>
          </a:p>
          <a:p>
            <a:r>
              <a:rPr lang="en-GB" sz="2400" dirty="0" smtClean="0"/>
              <a:t>equal parts is shaded.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20698" y="2381141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18284" y="2410148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514760" y="1364354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760" y="1364354"/>
                <a:ext cx="2055680" cy="767646"/>
              </a:xfrm>
              <a:prstGeom prst="rect">
                <a:avLst/>
              </a:prstGeom>
              <a:blipFill>
                <a:blip r:embed="rId5"/>
                <a:stretch>
                  <a:fillRect b="-39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357625"/>
              </p:ext>
            </p:extLst>
          </p:nvPr>
        </p:nvGraphicFramePr>
        <p:xfrm>
          <a:off x="4428285" y="4166339"/>
          <a:ext cx="1856436" cy="744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109">
                  <a:extLst>
                    <a:ext uri="{9D8B030D-6E8A-4147-A177-3AD203B41FA5}">
                      <a16:colId xmlns:a16="http://schemas.microsoft.com/office/drawing/2014/main" val="2719853495"/>
                    </a:ext>
                  </a:extLst>
                </a:gridCol>
                <a:gridCol w="464109">
                  <a:extLst>
                    <a:ext uri="{9D8B030D-6E8A-4147-A177-3AD203B41FA5}">
                      <a16:colId xmlns:a16="http://schemas.microsoft.com/office/drawing/2014/main" val="4033552539"/>
                    </a:ext>
                  </a:extLst>
                </a:gridCol>
                <a:gridCol w="464109">
                  <a:extLst>
                    <a:ext uri="{9D8B030D-6E8A-4147-A177-3AD203B41FA5}">
                      <a16:colId xmlns:a16="http://schemas.microsoft.com/office/drawing/2014/main" val="3379821586"/>
                    </a:ext>
                  </a:extLst>
                </a:gridCol>
                <a:gridCol w="464109">
                  <a:extLst>
                    <a:ext uri="{9D8B030D-6E8A-4147-A177-3AD203B41FA5}">
                      <a16:colId xmlns:a16="http://schemas.microsoft.com/office/drawing/2014/main" val="18578448"/>
                    </a:ext>
                  </a:extLst>
                </a:gridCol>
              </a:tblGrid>
              <a:tr h="3722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1EC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389022"/>
                  </a:ext>
                </a:extLst>
              </a:tr>
              <a:tr h="37222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78240"/>
                  </a:ext>
                </a:extLst>
              </a:tr>
            </a:tbl>
          </a:graphicData>
        </a:graphic>
      </p:graphicFrame>
      <p:pic>
        <p:nvPicPr>
          <p:cNvPr id="38" name="Picture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860801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734878" y="100349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364802" y="2391889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62388" y="2420896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178040" y="1358416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040" y="1358416"/>
                <a:ext cx="2055680" cy="767646"/>
              </a:xfrm>
              <a:prstGeom prst="rect">
                <a:avLst/>
              </a:prstGeom>
              <a:blipFill>
                <a:blip r:embed="rId7"/>
                <a:stretch>
                  <a:fillRect b="-39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920698" y="5041288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318284" y="5043194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487666" y="4149912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666" y="4149912"/>
                <a:ext cx="2055680" cy="767646"/>
              </a:xfrm>
              <a:prstGeom prst="rect">
                <a:avLst/>
              </a:prstGeom>
              <a:blipFill>
                <a:blip r:embed="rId8"/>
                <a:stretch>
                  <a:fillRect b="-39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4299237" y="5036330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696823" y="5038236"/>
            <a:ext cx="476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382013" y="4093561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013" y="4093561"/>
                <a:ext cx="2055680" cy="767646"/>
              </a:xfrm>
              <a:prstGeom prst="rect">
                <a:avLst/>
              </a:prstGeom>
              <a:blipFill>
                <a:blip r:embed="rId9"/>
                <a:stretch>
                  <a:fillRect b="-48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94914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4" grpId="0"/>
      <p:bldP spid="31" grpId="0"/>
      <p:bldP spid="32" grpId="0"/>
      <p:bldP spid="33" grpId="0"/>
      <p:bldP spid="34" grpId="0"/>
      <p:bldP spid="35" grpId="0"/>
      <p:bldP spid="36" grpId="0"/>
      <p:bldP spid="39" grpId="0"/>
      <p:bldP spid="39" grpId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31523" y="1787165"/>
            <a:ext cx="76778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</p:txBody>
      </p:sp>
      <p:grpSp>
        <p:nvGrpSpPr>
          <p:cNvPr id="28" name="Group 27"/>
          <p:cNvGrpSpPr/>
          <p:nvPr/>
        </p:nvGrpSpPr>
        <p:grpSpPr>
          <a:xfrm>
            <a:off x="1145843" y="3827151"/>
            <a:ext cx="1241439" cy="1075943"/>
            <a:chOff x="4588795" y="2084651"/>
            <a:chExt cx="1241439" cy="1075943"/>
          </a:xfrm>
        </p:grpSpPr>
        <p:sp>
          <p:nvSpPr>
            <p:cNvPr id="5" name="AutoShape 19"/>
            <p:cNvSpPr>
              <a:spLocks noChangeArrowheads="1"/>
            </p:cNvSpPr>
            <p:nvPr/>
          </p:nvSpPr>
          <p:spPr bwMode="auto">
            <a:xfrm>
              <a:off x="4904037" y="2610066"/>
              <a:ext cx="628779" cy="539759"/>
            </a:xfrm>
            <a:prstGeom prst="triangle">
              <a:avLst>
                <a:gd name="adj" fmla="val 50000"/>
              </a:avLst>
            </a:prstGeom>
            <a:solidFill>
              <a:srgbClr val="0070C0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10" name="AutoShape 15"/>
            <p:cNvSpPr>
              <a:spLocks noChangeArrowheads="1"/>
            </p:cNvSpPr>
            <p:nvPr/>
          </p:nvSpPr>
          <p:spPr bwMode="auto">
            <a:xfrm>
              <a:off x="4588795" y="2084651"/>
              <a:ext cx="1241439" cy="1075943"/>
            </a:xfrm>
            <a:prstGeom prst="hexagon">
              <a:avLst>
                <a:gd name="adj" fmla="val 28890"/>
                <a:gd name="vf" fmla="val 11547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4899644" y="2084651"/>
              <a:ext cx="620720" cy="10651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4899644" y="2084651"/>
              <a:ext cx="620720" cy="10651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4588795" y="2622622"/>
              <a:ext cx="124143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sz="135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8217" y="1149485"/>
            <a:ext cx="1204670" cy="1187915"/>
            <a:chOff x="1521053" y="1972679"/>
            <a:chExt cx="1204670" cy="1187915"/>
          </a:xfrm>
        </p:grpSpPr>
        <p:sp>
          <p:nvSpPr>
            <p:cNvPr id="6" name="Freeform 19"/>
            <p:cNvSpPr>
              <a:spLocks noChangeArrowheads="1"/>
            </p:cNvSpPr>
            <p:nvPr/>
          </p:nvSpPr>
          <p:spPr bwMode="auto">
            <a:xfrm rot="16200000">
              <a:off x="1697955" y="2394564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cxnSp>
          <p:nvCxnSpPr>
            <p:cNvPr id="16" name="直接连接符 105"/>
            <p:cNvCxnSpPr/>
            <p:nvPr/>
          </p:nvCxnSpPr>
          <p:spPr bwMode="auto">
            <a:xfrm flipV="1">
              <a:off x="1598679" y="2563093"/>
              <a:ext cx="535404" cy="27679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直接连接符 107"/>
            <p:cNvCxnSpPr>
              <a:endCxn id="23" idx="0"/>
            </p:cNvCxnSpPr>
            <p:nvPr/>
          </p:nvCxnSpPr>
          <p:spPr bwMode="auto">
            <a:xfrm rot="5400000" flipH="1" flipV="1">
              <a:off x="1841293" y="2276164"/>
              <a:ext cx="590414" cy="0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直接连接符 109"/>
            <p:cNvCxnSpPr>
              <a:endCxn id="23" idx="0"/>
            </p:cNvCxnSpPr>
            <p:nvPr/>
          </p:nvCxnSpPr>
          <p:spPr bwMode="auto">
            <a:xfrm>
              <a:off x="2136500" y="2571371"/>
              <a:ext cx="535657" cy="26782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9" name="Freeform 19"/>
            <p:cNvSpPr>
              <a:spLocks noChangeArrowheads="1"/>
            </p:cNvSpPr>
            <p:nvPr/>
          </p:nvSpPr>
          <p:spPr bwMode="auto">
            <a:xfrm>
              <a:off x="1849733" y="1972679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0" name="Freeform 19"/>
            <p:cNvSpPr>
              <a:spLocks noChangeArrowheads="1"/>
            </p:cNvSpPr>
            <p:nvPr/>
          </p:nvSpPr>
          <p:spPr bwMode="auto">
            <a:xfrm rot="19839805">
              <a:off x="1728940" y="2079917"/>
              <a:ext cx="284723" cy="606269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1" name="Freeform 19"/>
            <p:cNvSpPr>
              <a:spLocks noChangeArrowheads="1"/>
            </p:cNvSpPr>
            <p:nvPr/>
          </p:nvSpPr>
          <p:spPr bwMode="auto">
            <a:xfrm rot="18127291">
              <a:off x="1681354" y="2219839"/>
              <a:ext cx="285025" cy="60562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2" name="Freeform 19"/>
            <p:cNvSpPr>
              <a:spLocks noChangeArrowheads="1"/>
            </p:cNvSpPr>
            <p:nvPr/>
          </p:nvSpPr>
          <p:spPr bwMode="auto">
            <a:xfrm rot="16679619">
              <a:off x="1716556" y="2322986"/>
              <a:ext cx="226263" cy="576897"/>
            </a:xfrm>
            <a:custGeom>
              <a:avLst/>
              <a:gdLst>
                <a:gd name="T0" fmla="*/ 0 w 767"/>
                <a:gd name="T1" fmla="*/ 2147483646 h 1568"/>
                <a:gd name="T2" fmla="*/ 2147483646 w 767"/>
                <a:gd name="T3" fmla="*/ 2147483646 h 1568"/>
                <a:gd name="T4" fmla="*/ 2147483646 w 767"/>
                <a:gd name="T5" fmla="*/ 2147483646 h 1568"/>
                <a:gd name="T6" fmla="*/ 2147483646 w 767"/>
                <a:gd name="T7" fmla="*/ 2147483646 h 1568"/>
                <a:gd name="T8" fmla="*/ 2147483646 w 767"/>
                <a:gd name="T9" fmla="*/ 2147483646 h 1568"/>
                <a:gd name="T10" fmla="*/ 2147483646 w 767"/>
                <a:gd name="T11" fmla="*/ 2147483646 h 1568"/>
                <a:gd name="T12" fmla="*/ 2147483646 w 767"/>
                <a:gd name="T13" fmla="*/ 2147483646 h 1568"/>
                <a:gd name="T14" fmla="*/ 2147483646 w 767"/>
                <a:gd name="T15" fmla="*/ 0 h 1568"/>
                <a:gd name="T16" fmla="*/ 2147483646 w 767"/>
                <a:gd name="T17" fmla="*/ 2147483646 h 1568"/>
                <a:gd name="T18" fmla="*/ 0 w 767"/>
                <a:gd name="T19" fmla="*/ 2147483646 h 15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7" h="1568">
                  <a:moveTo>
                    <a:pt x="0" y="223"/>
                  </a:moveTo>
                  <a:lnTo>
                    <a:pt x="120" y="155"/>
                  </a:lnTo>
                  <a:lnTo>
                    <a:pt x="218" y="120"/>
                  </a:lnTo>
                  <a:lnTo>
                    <a:pt x="363" y="60"/>
                  </a:lnTo>
                  <a:lnTo>
                    <a:pt x="477" y="41"/>
                  </a:lnTo>
                  <a:lnTo>
                    <a:pt x="583" y="22"/>
                  </a:lnTo>
                  <a:lnTo>
                    <a:pt x="687" y="6"/>
                  </a:lnTo>
                  <a:lnTo>
                    <a:pt x="759" y="0"/>
                  </a:lnTo>
                  <a:lnTo>
                    <a:pt x="767" y="1568"/>
                  </a:lnTo>
                  <a:lnTo>
                    <a:pt x="0" y="2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350"/>
            </a:p>
          </p:txBody>
        </p:sp>
        <p:sp>
          <p:nvSpPr>
            <p:cNvPr id="23" name="Oval 41"/>
            <p:cNvSpPr>
              <a:spLocks noChangeArrowheads="1"/>
            </p:cNvSpPr>
            <p:nvPr/>
          </p:nvSpPr>
          <p:spPr bwMode="auto">
            <a:xfrm>
              <a:off x="1547277" y="1980957"/>
              <a:ext cx="1178446" cy="117963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 sz="1350"/>
            </a:p>
          </p:txBody>
        </p:sp>
        <p:cxnSp>
          <p:nvCxnSpPr>
            <p:cNvPr id="24" name="直接连接符 109"/>
            <p:cNvCxnSpPr>
              <a:stCxn id="23" idx="0"/>
            </p:cNvCxnSpPr>
            <p:nvPr/>
          </p:nvCxnSpPr>
          <p:spPr bwMode="auto">
            <a:xfrm flipH="1">
              <a:off x="2131066" y="1980957"/>
              <a:ext cx="5434" cy="5958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4739833" y="1169165"/>
            <a:ext cx="1164577" cy="1198965"/>
            <a:chOff x="3198562" y="2098989"/>
            <a:chExt cx="971250" cy="972281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522312" y="2098989"/>
              <a:ext cx="323750" cy="324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198562" y="2423083"/>
              <a:ext cx="323750" cy="324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3522312" y="2747176"/>
              <a:ext cx="323750" cy="32409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3846062" y="2423081"/>
              <a:ext cx="323750" cy="324094"/>
            </a:xfrm>
            <a:prstGeom prst="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 sz="135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514760" y="1364354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760" y="1364354"/>
                <a:ext cx="2055680" cy="767646"/>
              </a:xfrm>
              <a:prstGeom prst="rect">
                <a:avLst/>
              </a:prstGeom>
              <a:blipFill>
                <a:blip r:embed="rId5"/>
                <a:stretch>
                  <a:fillRect b="-39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357625"/>
              </p:ext>
            </p:extLst>
          </p:nvPr>
        </p:nvGraphicFramePr>
        <p:xfrm>
          <a:off x="4428285" y="4166339"/>
          <a:ext cx="1856436" cy="744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109">
                  <a:extLst>
                    <a:ext uri="{9D8B030D-6E8A-4147-A177-3AD203B41FA5}">
                      <a16:colId xmlns:a16="http://schemas.microsoft.com/office/drawing/2014/main" val="2719853495"/>
                    </a:ext>
                  </a:extLst>
                </a:gridCol>
                <a:gridCol w="464109">
                  <a:extLst>
                    <a:ext uri="{9D8B030D-6E8A-4147-A177-3AD203B41FA5}">
                      <a16:colId xmlns:a16="http://schemas.microsoft.com/office/drawing/2014/main" val="4033552539"/>
                    </a:ext>
                  </a:extLst>
                </a:gridCol>
                <a:gridCol w="464109">
                  <a:extLst>
                    <a:ext uri="{9D8B030D-6E8A-4147-A177-3AD203B41FA5}">
                      <a16:colId xmlns:a16="http://schemas.microsoft.com/office/drawing/2014/main" val="3379821586"/>
                    </a:ext>
                  </a:extLst>
                </a:gridCol>
                <a:gridCol w="464109">
                  <a:extLst>
                    <a:ext uri="{9D8B030D-6E8A-4147-A177-3AD203B41FA5}">
                      <a16:colId xmlns:a16="http://schemas.microsoft.com/office/drawing/2014/main" val="18578448"/>
                    </a:ext>
                  </a:extLst>
                </a:gridCol>
              </a:tblGrid>
              <a:tr h="3722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1EC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389022"/>
                  </a:ext>
                </a:extLst>
              </a:tr>
              <a:tr h="37222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78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178040" y="1358416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040" y="1358416"/>
                <a:ext cx="2055680" cy="767646"/>
              </a:xfrm>
              <a:prstGeom prst="rect">
                <a:avLst/>
              </a:prstGeom>
              <a:blipFill>
                <a:blip r:embed="rId6"/>
                <a:stretch>
                  <a:fillRect b="-39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487666" y="4149912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666" y="4149912"/>
                <a:ext cx="2055680" cy="767646"/>
              </a:xfrm>
              <a:prstGeom prst="rect">
                <a:avLst/>
              </a:prstGeom>
              <a:blipFill>
                <a:blip r:embed="rId7"/>
                <a:stretch>
                  <a:fillRect b="-39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382013" y="4093561"/>
                <a:ext cx="2055680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dirty="0" smtClean="0"/>
                  <a:t>  </a:t>
                </a:r>
                <a:r>
                  <a:rPr lang="en-GB" sz="24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is shaded</a:t>
                </a:r>
                <a:endParaRPr lang="en-GB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013" y="4093561"/>
                <a:ext cx="2055680" cy="767646"/>
              </a:xfrm>
              <a:prstGeom prst="rect">
                <a:avLst/>
              </a:prstGeom>
              <a:blipFill>
                <a:blip r:embed="rId8"/>
                <a:stretch>
                  <a:fillRect b="-48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>
            <a:extLst>
              <a:ext uri="{FF2B5EF4-FFF2-40B4-BE49-F238E27FC236}">
                <a16:creationId xmlns:a16="http://schemas.microsoft.com/office/drawing/2014/main" id="{3997FB8A-2188-4F5E-82D4-7A0164EEDD21}"/>
              </a:ext>
            </a:extLst>
          </p:cNvPr>
          <p:cNvSpPr txBox="1"/>
          <p:nvPr/>
        </p:nvSpPr>
        <p:spPr>
          <a:xfrm>
            <a:off x="1224969" y="2739256"/>
            <a:ext cx="66909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These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fractions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 have a numerator of 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 smtClean="0">
                <a:solidFill>
                  <a:prstClr val="black"/>
                </a:solidFill>
                <a:latin typeface="Calibri" panose="020F0502020204030204"/>
              </a:rPr>
              <a:t>These are called unit fractions.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97FB8A-2188-4F5E-82D4-7A0164EEDD21}"/>
              </a:ext>
            </a:extLst>
          </p:cNvPr>
          <p:cNvSpPr txBox="1"/>
          <p:nvPr/>
        </p:nvSpPr>
        <p:spPr>
          <a:xfrm>
            <a:off x="1782425" y="2736698"/>
            <a:ext cx="5521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/>
              </a:rPr>
              <a:t>What’s the same?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What’s different?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9527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792D915A-D104-45A1-AE73-3085E7F46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5474" y="2844844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DB6BAAE-0B77-4DDC-8E9F-9E4C66F4446E}"/>
              </a:ext>
            </a:extLst>
          </p:cNvPr>
          <p:cNvSpPr txBox="1"/>
          <p:nvPr/>
        </p:nvSpPr>
        <p:spPr>
          <a:xfrm>
            <a:off x="5658318" y="298753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4E96122-F118-44A4-94BE-2E4DBD8CE301}"/>
              </a:ext>
            </a:extLst>
          </p:cNvPr>
          <p:cNvSpPr/>
          <p:nvPr/>
        </p:nvSpPr>
        <p:spPr>
          <a:xfrm>
            <a:off x="3438178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677CBAC0-29C5-4610-BFAD-FE45EA54A453}"/>
              </a:ext>
            </a:extLst>
          </p:cNvPr>
          <p:cNvSpPr/>
          <p:nvPr/>
        </p:nvSpPr>
        <p:spPr>
          <a:xfrm>
            <a:off x="4812113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292053BD-7765-4978-AF12-F2DD37F8F77D}"/>
              </a:ext>
            </a:extLst>
          </p:cNvPr>
          <p:cNvSpPr/>
          <p:nvPr/>
        </p:nvSpPr>
        <p:spPr>
          <a:xfrm>
            <a:off x="1852985" y="530792"/>
            <a:ext cx="1082606" cy="925932"/>
          </a:xfrm>
          <a:prstGeom prst="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BF1E906-0909-4610-9793-791B6ACADE1F}"/>
              </a:ext>
            </a:extLst>
          </p:cNvPr>
          <p:cNvSpPr/>
          <p:nvPr/>
        </p:nvSpPr>
        <p:spPr>
          <a:xfrm>
            <a:off x="6186048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B1DC450-7EC1-4106-9523-19D3EA459FFE}"/>
              </a:ext>
            </a:extLst>
          </p:cNvPr>
          <p:cNvGrpSpPr/>
          <p:nvPr/>
        </p:nvGrpSpPr>
        <p:grpSpPr>
          <a:xfrm>
            <a:off x="2680341" y="5030642"/>
            <a:ext cx="4023987" cy="814717"/>
            <a:chOff x="409062" y="4557850"/>
            <a:chExt cx="4023987" cy="8147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A9BABCD5-F1F1-4FC2-B5B9-70DC5923CAEC}"/>
                    </a:ext>
                  </a:extLst>
                </p:cNvPr>
                <p:cNvSpPr txBox="1"/>
                <p:nvPr/>
              </p:nvSpPr>
              <p:spPr>
                <a:xfrm>
                  <a:off x="409062" y="4557850"/>
                  <a:ext cx="4023987" cy="7397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r>
                    <a:rPr kumimoji="0" lang="en-GB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of the shapes are green.</a:t>
                  </a:r>
                </a:p>
              </p:txBody>
            </p:sp>
          </mc:Choice>
          <mc:Fallback xmlns="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A9BABCD5-F1F1-4FC2-B5B9-70DC5923CA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4557850"/>
                  <a:ext cx="4023987" cy="739754"/>
                </a:xfrm>
                <a:prstGeom prst="rect">
                  <a:avLst/>
                </a:prstGeom>
                <a:blipFill>
                  <a:blip r:embed="rId6"/>
                  <a:stretch>
                    <a:fillRect r="-1818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Rounded Rectangle 7">
              <a:extLst>
                <a:ext uri="{FF2B5EF4-FFF2-40B4-BE49-F238E27FC236}">
                  <a16:creationId xmlns:a16="http://schemas.microsoft.com/office/drawing/2014/main" id="{F02C701B-D1BD-44CB-9D69-21FF23D0A2F2}"/>
                </a:ext>
              </a:extLst>
            </p:cNvPr>
            <p:cNvSpPr/>
            <p:nvPr/>
          </p:nvSpPr>
          <p:spPr>
            <a:xfrm>
              <a:off x="466588" y="4560048"/>
              <a:ext cx="302435" cy="35017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Rounded Rectangle 8">
              <a:extLst>
                <a:ext uri="{FF2B5EF4-FFF2-40B4-BE49-F238E27FC236}">
                  <a16:creationId xmlns:a16="http://schemas.microsoft.com/office/drawing/2014/main" id="{3AEB46C8-7E65-45D4-B07B-DE860A4F28DB}"/>
                </a:ext>
              </a:extLst>
            </p:cNvPr>
            <p:cNvSpPr/>
            <p:nvPr/>
          </p:nvSpPr>
          <p:spPr>
            <a:xfrm>
              <a:off x="463042" y="5022388"/>
              <a:ext cx="302435" cy="35017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58ADC072-6F65-4849-9870-0B376982BF54}"/>
              </a:ext>
            </a:extLst>
          </p:cNvPr>
          <p:cNvGrpSpPr/>
          <p:nvPr/>
        </p:nvGrpSpPr>
        <p:grpSpPr>
          <a:xfrm>
            <a:off x="3514487" y="1884899"/>
            <a:ext cx="4447115" cy="807854"/>
            <a:chOff x="409062" y="5554356"/>
            <a:chExt cx="4447115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4447115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r>
                    <a:rPr kumimoji="0" lang="en-GB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of the shapes are triangles.</a:t>
                  </a:r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4447115" cy="739754"/>
                </a:xfrm>
                <a:prstGeom prst="rect">
                  <a:avLst/>
                </a:prstGeom>
                <a:blipFill>
                  <a:blip r:embed="rId7"/>
                  <a:stretch>
                    <a:fillRect r="-1509" b="-1065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Rounded Rectangle 9">
              <a:extLst>
                <a:ext uri="{FF2B5EF4-FFF2-40B4-BE49-F238E27FC236}">
                  <a16:creationId xmlns:a16="http://schemas.microsoft.com/office/drawing/2014/main" id="{047E04CB-7C92-4D51-A862-195724E90F6E}"/>
                </a:ext>
              </a:extLst>
            </p:cNvPr>
            <p:cNvSpPr/>
            <p:nvPr/>
          </p:nvSpPr>
          <p:spPr>
            <a:xfrm>
              <a:off x="474005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Rounded Rectangle 10">
              <a:extLst>
                <a:ext uri="{FF2B5EF4-FFF2-40B4-BE49-F238E27FC236}">
                  <a16:creationId xmlns:a16="http://schemas.microsoft.com/office/drawing/2014/main" id="{A734A00A-C7C5-4ACB-B523-DC0D5776EB29}"/>
                </a:ext>
              </a:extLst>
            </p:cNvPr>
            <p:cNvSpPr/>
            <p:nvPr/>
          </p:nvSpPr>
          <p:spPr>
            <a:xfrm>
              <a:off x="474005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DFC8FE59-F60B-4550-885D-6261907A252F}"/>
              </a:ext>
            </a:extLst>
          </p:cNvPr>
          <p:cNvSpPr txBox="1"/>
          <p:nvPr/>
        </p:nvSpPr>
        <p:spPr>
          <a:xfrm>
            <a:off x="3506563" y="1805641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322BF27-15B1-48EF-8DF7-F70B3135D627}"/>
              </a:ext>
            </a:extLst>
          </p:cNvPr>
          <p:cNvSpPr txBox="1"/>
          <p:nvPr/>
        </p:nvSpPr>
        <p:spPr>
          <a:xfrm>
            <a:off x="3506562" y="2254776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0E34887-1AB5-4F53-9876-94389015A25B}"/>
              </a:ext>
            </a:extLst>
          </p:cNvPr>
          <p:cNvSpPr txBox="1"/>
          <p:nvPr/>
        </p:nvSpPr>
        <p:spPr>
          <a:xfrm>
            <a:off x="2674642" y="4937763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2E8E5B7-B925-4A47-84F7-55741BC50C37}"/>
              </a:ext>
            </a:extLst>
          </p:cNvPr>
          <p:cNvSpPr txBox="1"/>
          <p:nvPr/>
        </p:nvSpPr>
        <p:spPr>
          <a:xfrm>
            <a:off x="2669727" y="5432507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65BA14B-0CE4-4730-BCC0-E6A56A7D3598}"/>
              </a:ext>
            </a:extLst>
          </p:cNvPr>
          <p:cNvSpPr txBox="1"/>
          <p:nvPr/>
        </p:nvSpPr>
        <p:spPr>
          <a:xfrm>
            <a:off x="1146218" y="1632637"/>
            <a:ext cx="1635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Numerator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9EA5806-F141-4742-B8DD-00003C8863A5}"/>
              </a:ext>
            </a:extLst>
          </p:cNvPr>
          <p:cNvSpPr txBox="1"/>
          <p:nvPr/>
        </p:nvSpPr>
        <p:spPr>
          <a:xfrm>
            <a:off x="855747" y="1969878"/>
            <a:ext cx="2216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parts we are looking at?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F1C56A1-1807-4B93-8685-E19CBB456A9C}"/>
              </a:ext>
            </a:extLst>
          </p:cNvPr>
          <p:cNvSpPr txBox="1"/>
          <p:nvPr/>
        </p:nvSpPr>
        <p:spPr>
          <a:xfrm>
            <a:off x="969912" y="2584627"/>
            <a:ext cx="19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Denominator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50B67DB-04CD-480A-B0A6-4BD2F125C2B5}"/>
              </a:ext>
            </a:extLst>
          </p:cNvPr>
          <p:cNvSpPr txBox="1"/>
          <p:nvPr/>
        </p:nvSpPr>
        <p:spPr>
          <a:xfrm>
            <a:off x="786468" y="2917306"/>
            <a:ext cx="2355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equal parts are there?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BD713DB-FC41-4A30-AFA3-05DC5F914B94}"/>
              </a:ext>
            </a:extLst>
          </p:cNvPr>
          <p:cNvCxnSpPr>
            <a:cxnSpLocks/>
          </p:cNvCxnSpPr>
          <p:nvPr/>
        </p:nvCxnSpPr>
        <p:spPr>
          <a:xfrm>
            <a:off x="2803531" y="1899677"/>
            <a:ext cx="736575" cy="18485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ED923E8-BE1B-4F15-9FA8-3B48796F83EC}"/>
              </a:ext>
            </a:extLst>
          </p:cNvPr>
          <p:cNvCxnSpPr>
            <a:cxnSpLocks/>
          </p:cNvCxnSpPr>
          <p:nvPr/>
        </p:nvCxnSpPr>
        <p:spPr>
          <a:xfrm flipV="1">
            <a:off x="2853752" y="2544185"/>
            <a:ext cx="686355" cy="27127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234FBF3-381A-418F-BA3E-5C2C39F72940}"/>
              </a:ext>
            </a:extLst>
          </p:cNvPr>
          <p:cNvCxnSpPr/>
          <p:nvPr/>
        </p:nvCxnSpPr>
        <p:spPr>
          <a:xfrm>
            <a:off x="6521303" y="2480930"/>
            <a:ext cx="12250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BC680219-CA31-4D22-8E8B-6206B202560E}"/>
              </a:ext>
            </a:extLst>
          </p:cNvPr>
          <p:cNvCxnSpPr>
            <a:cxnSpLocks/>
          </p:cNvCxnSpPr>
          <p:nvPr/>
        </p:nvCxnSpPr>
        <p:spPr>
          <a:xfrm>
            <a:off x="5628650" y="5651155"/>
            <a:ext cx="89265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4288" y="3910305"/>
            <a:ext cx="4487045" cy="7254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3373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55" grpId="0" animBg="1"/>
      <p:bldP spid="59" grpId="0" animBg="1"/>
      <p:bldP spid="60" grpId="0" animBg="1"/>
      <p:bldP spid="60" grpId="1" animBg="1"/>
      <p:bldP spid="61" grpId="0" animBg="1"/>
      <p:bldP spid="70" grpId="0"/>
      <p:bldP spid="71" grpId="0"/>
      <p:bldP spid="72" grpId="0"/>
      <p:bldP spid="73" grpId="0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8.3|7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0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10.9|11.9|2.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10.9|6.3|1.7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6.2|7.6|4.4|7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3.1|4.1|3.6|1.2|5.6|4.9|2.4|3.9|3|3.8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1.5|20.9|0.5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0.6|2.5|4.8|3.2|2.1|0.8|2.8|6.4|2.5|3.1|3.3|2.1|4.2|4.6|3.7|3.3|5.2|1|3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7.9|6.9|10|0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522d4c35-b548-4432-90ae-af4376e1c4b4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12619</TotalTime>
  <Words>426</Words>
  <Application>Microsoft Office PowerPoint</Application>
  <PresentationFormat>On-screen Show (4:3)</PresentationFormat>
  <Paragraphs>165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21</vt:i4>
      </vt:variant>
    </vt:vector>
  </HeadingPairs>
  <TitlesOfParts>
    <vt:vector size="35" baseType="lpstr">
      <vt:lpstr>宋体</vt:lpstr>
      <vt:lpstr>Arial</vt:lpstr>
      <vt:lpstr>Calibri</vt:lpstr>
      <vt:lpstr>Cambria Math</vt:lpstr>
      <vt:lpstr>Comic Sans MS</vt:lpstr>
      <vt:lpstr>等线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Louise Collinson</cp:lastModifiedBy>
  <cp:revision>236</cp:revision>
  <dcterms:created xsi:type="dcterms:W3CDTF">2019-07-05T11:02:13Z</dcterms:created>
  <dcterms:modified xsi:type="dcterms:W3CDTF">2021-02-23T14:14:08Z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