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5"/>
  </p:notesMasterIdLst>
  <p:sldIdLst>
    <p:sldId id="296" r:id="rId11"/>
    <p:sldId id="297" r:id="rId12"/>
    <p:sldId id="298" r:id="rId13"/>
    <p:sldId id="307" r:id="rId14"/>
    <p:sldId id="299" r:id="rId15"/>
    <p:sldId id="300" r:id="rId16"/>
    <p:sldId id="306" r:id="rId17"/>
    <p:sldId id="304" r:id="rId18"/>
    <p:sldId id="301" r:id="rId19"/>
    <p:sldId id="308" r:id="rId20"/>
    <p:sldId id="309" r:id="rId21"/>
    <p:sldId id="310" r:id="rId22"/>
    <p:sldId id="311" r:id="rId23"/>
    <p:sldId id="312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2A0D858-2F89-4512-97B3-2C89F298A232}">
          <p14:sldIdLst>
            <p14:sldId id="296"/>
            <p14:sldId id="297"/>
            <p14:sldId id="298"/>
            <p14:sldId id="307"/>
            <p14:sldId id="299"/>
            <p14:sldId id="300"/>
            <p14:sldId id="306"/>
            <p14:sldId id="304"/>
            <p14:sldId id="301"/>
            <p14:sldId id="308"/>
            <p14:sldId id="309"/>
            <p14:sldId id="310"/>
            <p14:sldId id="311"/>
            <p14:sldId id="3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31/03/2021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31/03/2021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12.png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5" Type="http://schemas.openxmlformats.org/officeDocument/2006/relationships/image" Target="../media/image34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35.png"/><Relationship Id="rId3" Type="http://schemas.openxmlformats.org/officeDocument/2006/relationships/image" Target="../media/image12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10" Type="http://schemas.openxmlformats.org/officeDocument/2006/relationships/image" Target="../media/image40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1.png"/><Relationship Id="rId12" Type="http://schemas.openxmlformats.org/officeDocument/2006/relationships/image" Target="../media/image17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11" Type="http://schemas.openxmlformats.org/officeDocument/2006/relationships/image" Target="../media/image16.png"/><Relationship Id="rId5" Type="http://schemas.openxmlformats.org/officeDocument/2006/relationships/image" Target="../media/image9.png"/><Relationship Id="rId10" Type="http://schemas.openxmlformats.org/officeDocument/2006/relationships/image" Target="../media/image15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9716" y="2505300"/>
            <a:ext cx="6669602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923393" y="1311002"/>
                <a:ext cx="4556628" cy="883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36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3600" b="0" i="0" smtClean="0"/>
                              <m:t>4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3600" dirty="0" smtClean="0"/>
                  <a:t>     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36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3600" b="0" i="0" smtClean="0"/>
                              <m:t>3</m:t>
                            </m:r>
                          </m:den>
                        </m:f>
                      </m:e>
                    </m:box>
                  </m:oMath>
                </a14:m>
                <a:endParaRPr lang="en-GB" sz="3600" dirty="0" smtClean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3393" y="1311002"/>
                <a:ext cx="4556628" cy="8835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923393" y="4931816"/>
                <a:ext cx="4556628" cy="883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36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3600" b="0" i="0" smtClean="0"/>
                              <m:t>4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3600" dirty="0" smtClean="0"/>
                  <a:t>  is </a:t>
                </a:r>
                <a:r>
                  <a:rPr lang="en-GB" sz="3600" u="sng" dirty="0" smtClean="0"/>
                  <a:t>	______				</a:t>
                </a:r>
                <a:r>
                  <a:rPr lang="en-GB" sz="3600" dirty="0" smtClean="0"/>
                  <a:t>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36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3600" b="0" i="0" smtClean="0"/>
                              <m:t>3</m:t>
                            </m:r>
                          </m:den>
                        </m:f>
                      </m:e>
                    </m:box>
                  </m:oMath>
                </a14:m>
                <a:endParaRPr lang="en-GB" sz="3600" dirty="0" smtClean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3393" y="4931816"/>
                <a:ext cx="4556628" cy="883575"/>
              </a:xfrm>
              <a:prstGeom prst="rect">
                <a:avLst/>
              </a:prstGeom>
              <a:blipFill>
                <a:blip r:embed="rId6"/>
                <a:stretch>
                  <a:fillRect b="-131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/>
          <p:cNvSpPr/>
          <p:nvPr/>
        </p:nvSpPr>
        <p:spPr>
          <a:xfrm>
            <a:off x="3909847" y="1466191"/>
            <a:ext cx="583324" cy="58332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20905"/>
              </p:ext>
            </p:extLst>
          </p:nvPr>
        </p:nvGraphicFramePr>
        <p:xfrm>
          <a:off x="2420228" y="2642445"/>
          <a:ext cx="3483428" cy="605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9472381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79297276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408500064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0493"/>
              </p:ext>
            </p:extLst>
          </p:nvPr>
        </p:nvGraphicFramePr>
        <p:xfrm>
          <a:off x="2420607" y="3521542"/>
          <a:ext cx="3483428" cy="605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26557811"/>
                    </a:ext>
                  </a:extLst>
                </a:gridCol>
                <a:gridCol w="1161142">
                  <a:extLst>
                    <a:ext uri="{9D8B030D-6E8A-4147-A177-3AD203B41FA5}">
                      <a16:colId xmlns:a16="http://schemas.microsoft.com/office/drawing/2014/main" val="388372387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085002"/>
              </p:ext>
            </p:extLst>
          </p:nvPr>
        </p:nvGraphicFramePr>
        <p:xfrm>
          <a:off x="2420606" y="2642445"/>
          <a:ext cx="3483428" cy="605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9472381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79297276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408500064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757917"/>
              </p:ext>
            </p:extLst>
          </p:nvPr>
        </p:nvGraphicFramePr>
        <p:xfrm>
          <a:off x="2420607" y="3521542"/>
          <a:ext cx="3483428" cy="605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658764052"/>
                    </a:ext>
                  </a:extLst>
                </a:gridCol>
                <a:gridCol w="1161142">
                  <a:extLst>
                    <a:ext uri="{9D8B030D-6E8A-4147-A177-3AD203B41FA5}">
                      <a16:colId xmlns:a16="http://schemas.microsoft.com/office/drawing/2014/main" val="2983989032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3170147" y="4971512"/>
            <a:ext cx="25202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</a:rPr>
              <a:t>smaller than</a:t>
            </a:r>
            <a:endParaRPr lang="en-GB" sz="32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873778" y="1434687"/>
                <a:ext cx="63511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32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778" y="1434687"/>
                <a:ext cx="635110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368123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5279" y="455886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78123" y="59857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923393" y="1311002"/>
                <a:ext cx="4556628" cy="883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36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3600" b="0" i="0" smtClean="0"/>
                              <m:t>7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3600" dirty="0" smtClean="0"/>
                  <a:t>     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36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36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endParaRPr lang="en-GB" sz="3600" dirty="0" smtClean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3393" y="1311002"/>
                <a:ext cx="4556628" cy="8835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923393" y="4931816"/>
                <a:ext cx="4556628" cy="883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36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3600" b="0" i="0" smtClean="0"/>
                              <m:t>7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3600" dirty="0" smtClean="0"/>
                  <a:t>  is </a:t>
                </a:r>
                <a:r>
                  <a:rPr lang="en-GB" sz="3600" u="sng" dirty="0" smtClean="0"/>
                  <a:t>	______				</a:t>
                </a:r>
                <a:r>
                  <a:rPr lang="en-GB" sz="3600" dirty="0" smtClean="0"/>
                  <a:t>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36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36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endParaRPr lang="en-GB" sz="3600" dirty="0" smtClean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3393" y="4931816"/>
                <a:ext cx="4556628" cy="883575"/>
              </a:xfrm>
              <a:prstGeom prst="rect">
                <a:avLst/>
              </a:prstGeom>
              <a:blipFill>
                <a:blip r:embed="rId7"/>
                <a:stretch>
                  <a:fillRect b="-131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/>
          <p:cNvSpPr/>
          <p:nvPr/>
        </p:nvSpPr>
        <p:spPr>
          <a:xfrm>
            <a:off x="3909847" y="1466191"/>
            <a:ext cx="583324" cy="58332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972141"/>
              </p:ext>
            </p:extLst>
          </p:nvPr>
        </p:nvGraphicFramePr>
        <p:xfrm>
          <a:off x="1153509" y="2674003"/>
          <a:ext cx="6095999" cy="605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9472381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79297276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40850006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609155998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209380838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895466823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275898"/>
              </p:ext>
            </p:extLst>
          </p:nvPr>
        </p:nvGraphicFramePr>
        <p:xfrm>
          <a:off x="1153508" y="3824152"/>
          <a:ext cx="6095999" cy="605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626557811"/>
                    </a:ext>
                  </a:extLst>
                </a:gridCol>
                <a:gridCol w="1219199">
                  <a:extLst>
                    <a:ext uri="{9D8B030D-6E8A-4147-A177-3AD203B41FA5}">
                      <a16:colId xmlns:a16="http://schemas.microsoft.com/office/drawing/2014/main" val="38837238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2250943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27162281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861754"/>
              </p:ext>
            </p:extLst>
          </p:nvPr>
        </p:nvGraphicFramePr>
        <p:xfrm>
          <a:off x="1153509" y="2674003"/>
          <a:ext cx="6095999" cy="605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9472381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79297276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40850006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609155998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209380838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895466823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41734"/>
              </p:ext>
            </p:extLst>
          </p:nvPr>
        </p:nvGraphicFramePr>
        <p:xfrm>
          <a:off x="1153508" y="3824152"/>
          <a:ext cx="6095999" cy="605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658764052"/>
                    </a:ext>
                  </a:extLst>
                </a:gridCol>
                <a:gridCol w="1219199">
                  <a:extLst>
                    <a:ext uri="{9D8B030D-6E8A-4147-A177-3AD203B41FA5}">
                      <a16:colId xmlns:a16="http://schemas.microsoft.com/office/drawing/2014/main" val="298398903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86103043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14338858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3170147" y="4974301"/>
            <a:ext cx="25202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</a:rPr>
              <a:t>smaller than</a:t>
            </a:r>
            <a:endParaRPr lang="en-GB" sz="32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873778" y="1434687"/>
                <a:ext cx="63511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32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778" y="1434687"/>
                <a:ext cx="635110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86208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831" y="524749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04675" y="539018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08276" y="2550586"/>
            <a:ext cx="60439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800" dirty="0" smtClean="0"/>
          </a:p>
          <a:p>
            <a:pPr algn="ctr"/>
            <a:r>
              <a:rPr lang="en-GB" sz="2800" dirty="0" smtClean="0"/>
              <a:t>What do you notice?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88277" y="3909338"/>
            <a:ext cx="80814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When the numerators are the same, </a:t>
            </a:r>
          </a:p>
          <a:p>
            <a:pPr algn="ctr"/>
            <a:r>
              <a:rPr lang="en-GB" sz="2800" dirty="0" smtClean="0"/>
              <a:t>the </a:t>
            </a:r>
            <a:r>
              <a:rPr lang="en-GB" sz="2800" u="sng" dirty="0" smtClean="0"/>
              <a:t>			</a:t>
            </a:r>
            <a:r>
              <a:rPr lang="en-GB" sz="2800" dirty="0"/>
              <a:t> </a:t>
            </a:r>
            <a:r>
              <a:rPr lang="en-GB" sz="2800" dirty="0" smtClean="0"/>
              <a:t>the denominator, the </a:t>
            </a:r>
            <a:r>
              <a:rPr lang="en-GB" sz="2800" u="sng" dirty="0" smtClean="0"/>
              <a:t>			</a:t>
            </a:r>
            <a:r>
              <a:rPr lang="en-GB" sz="2800" dirty="0" smtClean="0"/>
              <a:t> the fraction.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184617" y="4289096"/>
            <a:ext cx="208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greater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730437" y="4299042"/>
            <a:ext cx="208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greater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02683" y="4299042"/>
            <a:ext cx="208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smaller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694305" y="4297564"/>
            <a:ext cx="208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smaller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9867" y="490114"/>
            <a:ext cx="2550547" cy="19051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0268" y="578363"/>
            <a:ext cx="3570218" cy="187637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05476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39" grpId="1"/>
      <p:bldP spid="40" grpId="0"/>
      <p:bldP spid="41" grpId="0"/>
      <p:bldP spid="42" grpId="0"/>
      <p:bldP spid="4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5528" y="856576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38372" y="99926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19666" y="334776"/>
            <a:ext cx="72078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Tiny has sorted the fractions into the table.</a:t>
            </a:r>
          </a:p>
          <a:p>
            <a:r>
              <a:rPr lang="en-GB" sz="2800" dirty="0" smtClean="0"/>
              <a:t>Is Tiny correct?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77345909"/>
                  </p:ext>
                </p:extLst>
              </p:nvPr>
            </p:nvGraphicFramePr>
            <p:xfrm>
              <a:off x="1621835" y="2281615"/>
              <a:ext cx="5727841" cy="294881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766230">
                      <a:extLst>
                        <a:ext uri="{9D8B030D-6E8A-4147-A177-3AD203B41FA5}">
                          <a16:colId xmlns:a16="http://schemas.microsoft.com/office/drawing/2014/main" val="4007833718"/>
                        </a:ext>
                      </a:extLst>
                    </a:gridCol>
                    <a:gridCol w="2961611">
                      <a:extLst>
                        <a:ext uri="{9D8B030D-6E8A-4147-A177-3AD203B41FA5}">
                          <a16:colId xmlns:a16="http://schemas.microsoft.com/office/drawing/2014/main" val="193949630"/>
                        </a:ext>
                      </a:extLst>
                    </a:gridCol>
                  </a:tblGrid>
                  <a:tr h="51652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Smaller than</a:t>
                          </a:r>
                          <a:r>
                            <a:rPr lang="en-GB" sz="2400" dirty="0" smtClean="0">
                              <a:latin typeface="+mn-lt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GB" sz="2400" b="0" i="0" dirty="0" smtClean="0">
                                      <a:latin typeface="+mn-lt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GB" sz="2400" b="0" i="0" dirty="0" smtClean="0">
                                      <a:latin typeface="+mn-lt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2400" dirty="0"/>
                        </a:p>
                      </a:txBody>
                      <a:tcPr anchor="ctr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Greater than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GB" sz="2400" b="0" i="0" dirty="0" smtClean="0">
                                      <a:latin typeface="+mn-lt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GB" sz="2400" b="0" i="0" dirty="0" smtClean="0">
                                      <a:latin typeface="+mn-lt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2400" dirty="0"/>
                        </a:p>
                      </a:txBody>
                      <a:tcPr anchor="ctr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859184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dirty="0" smtClean="0"/>
                        </a:p>
                        <a:p>
                          <a:pPr algn="ctr"/>
                          <a:endParaRPr lang="en-GB" dirty="0" smtClean="0"/>
                        </a:p>
                        <a:p>
                          <a:pPr algn="ctr"/>
                          <a:endParaRPr lang="en-GB" dirty="0" smtClean="0"/>
                        </a:p>
                        <a:p>
                          <a:pPr algn="ctr"/>
                          <a:endParaRPr lang="en-GB" dirty="0" smtClean="0"/>
                        </a:p>
                        <a:p>
                          <a:pPr algn="ctr"/>
                          <a:endParaRPr lang="en-GB" dirty="0" smtClean="0"/>
                        </a:p>
                        <a:p>
                          <a:pPr algn="ctr"/>
                          <a:endParaRPr lang="en-GB" dirty="0" smtClean="0"/>
                        </a:p>
                        <a:p>
                          <a:pPr algn="ctr"/>
                          <a:endParaRPr lang="en-GB" dirty="0" smtClean="0"/>
                        </a:p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19034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77345909"/>
                  </p:ext>
                </p:extLst>
              </p:nvPr>
            </p:nvGraphicFramePr>
            <p:xfrm>
              <a:off x="1621835" y="2281615"/>
              <a:ext cx="5727841" cy="294881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766230">
                      <a:extLst>
                        <a:ext uri="{9D8B030D-6E8A-4147-A177-3AD203B41FA5}">
                          <a16:colId xmlns:a16="http://schemas.microsoft.com/office/drawing/2014/main" val="4007833718"/>
                        </a:ext>
                      </a:extLst>
                    </a:gridCol>
                    <a:gridCol w="2961611">
                      <a:extLst>
                        <a:ext uri="{9D8B030D-6E8A-4147-A177-3AD203B41FA5}">
                          <a16:colId xmlns:a16="http://schemas.microsoft.com/office/drawing/2014/main" val="193949630"/>
                        </a:ext>
                      </a:extLst>
                    </a:gridCol>
                  </a:tblGrid>
                  <a:tr h="66281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6"/>
                          <a:stretch>
                            <a:fillRect l="-220" t="-917" r="-107489" b="-346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6"/>
                          <a:stretch>
                            <a:fillRect l="-93621" t="-917" r="-412" b="-3467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85918415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pPr algn="ctr"/>
                          <a:endParaRPr lang="en-GB" dirty="0" smtClean="0"/>
                        </a:p>
                        <a:p>
                          <a:pPr algn="ctr"/>
                          <a:endParaRPr lang="en-GB" dirty="0" smtClean="0"/>
                        </a:p>
                        <a:p>
                          <a:pPr algn="ctr"/>
                          <a:endParaRPr lang="en-GB" dirty="0" smtClean="0"/>
                        </a:p>
                        <a:p>
                          <a:pPr algn="ctr"/>
                          <a:endParaRPr lang="en-GB" dirty="0" smtClean="0"/>
                        </a:p>
                        <a:p>
                          <a:pPr algn="ctr"/>
                          <a:endParaRPr lang="en-GB" dirty="0" smtClean="0"/>
                        </a:p>
                        <a:p>
                          <a:pPr algn="ctr"/>
                          <a:endParaRPr lang="en-GB" dirty="0" smtClean="0"/>
                        </a:p>
                        <a:p>
                          <a:pPr algn="ctr"/>
                          <a:endParaRPr lang="en-GB" dirty="0" smtClean="0"/>
                        </a:p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19034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465029" y="4112320"/>
                <a:ext cx="449162" cy="767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5029" y="4112320"/>
                <a:ext cx="449162" cy="7676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3324974" y="3047177"/>
                <a:ext cx="449162" cy="7643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4974" y="3047177"/>
                <a:ext cx="449162" cy="76431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5687626" y="3040960"/>
                <a:ext cx="631904" cy="767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den>
                    </m:f>
                  </m:oMath>
                </a14:m>
                <a:r>
                  <a:rPr lang="en-GB" sz="2800" dirty="0" smtClean="0"/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7626" y="3040960"/>
                <a:ext cx="631904" cy="7676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4653212" y="3041537"/>
                <a:ext cx="449162" cy="7670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3212" y="3041537"/>
                <a:ext cx="449162" cy="76706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2004803" y="3015890"/>
                <a:ext cx="449162" cy="767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4803" y="3015890"/>
                <a:ext cx="449162" cy="76764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5289385" y="4101648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 smtClean="0"/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9385" y="4101648"/>
                <a:ext cx="449162" cy="76540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953589" y="5263612"/>
            <a:ext cx="72394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When the numerators are the same, </a:t>
            </a:r>
          </a:p>
          <a:p>
            <a:pPr algn="ctr"/>
            <a:r>
              <a:rPr lang="en-GB" sz="2400" dirty="0" smtClean="0"/>
              <a:t>The </a:t>
            </a: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</a:rPr>
              <a:t>smaller</a:t>
            </a:r>
            <a:r>
              <a:rPr lang="en-GB" sz="2400" dirty="0" smtClean="0"/>
              <a:t> </a:t>
            </a:r>
            <a:r>
              <a:rPr lang="en-GB" sz="2400" dirty="0"/>
              <a:t>the denominator, </a:t>
            </a:r>
            <a:r>
              <a:rPr lang="en-GB" sz="2400" dirty="0" smtClean="0"/>
              <a:t>the </a:t>
            </a: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</a:rPr>
              <a:t>greater</a:t>
            </a:r>
            <a:r>
              <a:rPr lang="en-GB" sz="2400" dirty="0" smtClean="0"/>
              <a:t> </a:t>
            </a:r>
            <a:r>
              <a:rPr lang="en-GB" sz="2400" dirty="0"/>
              <a:t>the fraction.</a:t>
            </a:r>
          </a:p>
        </p:txBody>
      </p:sp>
      <p:sp>
        <p:nvSpPr>
          <p:cNvPr id="59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5166952" y="3053546"/>
            <a:ext cx="244863" cy="630590"/>
          </a:xfrm>
          <a:prstGeom prst="corner">
            <a:avLst>
              <a:gd name="adj1" fmla="val 19858"/>
              <a:gd name="adj2" fmla="val 21398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84181" flipH="1">
            <a:off x="587261" y="1603621"/>
            <a:ext cx="1491912" cy="1044338"/>
          </a:xfrm>
          <a:prstGeom prst="rect">
            <a:avLst/>
          </a:prstGeom>
        </p:spPr>
      </p:pic>
      <p:grpSp>
        <p:nvGrpSpPr>
          <p:cNvPr id="61" name="Group 60"/>
          <p:cNvGrpSpPr/>
          <p:nvPr/>
        </p:nvGrpSpPr>
        <p:grpSpPr>
          <a:xfrm>
            <a:off x="2321372" y="1219358"/>
            <a:ext cx="6195611" cy="846829"/>
            <a:chOff x="3751768" y="535036"/>
            <a:chExt cx="3143398" cy="846829"/>
          </a:xfrm>
        </p:grpSpPr>
        <p:sp>
          <p:nvSpPr>
            <p:cNvPr id="62" name="Rounded Rectangular Callout 61"/>
            <p:cNvSpPr/>
            <p:nvPr/>
          </p:nvSpPr>
          <p:spPr>
            <a:xfrm>
              <a:off x="3751768" y="535036"/>
              <a:ext cx="2871512" cy="846829"/>
            </a:xfrm>
            <a:prstGeom prst="wedgeRoundRectCallout">
              <a:avLst>
                <a:gd name="adj1" fmla="val -56515"/>
                <a:gd name="adj2" fmla="val 33523"/>
                <a:gd name="adj3" fmla="val 16667"/>
              </a:avLst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3751768" y="598223"/>
                  <a:ext cx="3143398" cy="6692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400" dirty="0"/>
                    <a:t>T</a:t>
                  </a:r>
                  <a:r>
                    <a:rPr lang="en-GB" sz="2400" dirty="0" smtClean="0"/>
                    <a:t>hat means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dirty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dirty="0" smtClean="0"/>
                            <m:t>5</m:t>
                          </m:r>
                        </m:den>
                      </m:f>
                    </m:oMath>
                  </a14:m>
                  <a:r>
                    <a:rPr lang="en-GB" sz="2400" dirty="0" smtClean="0"/>
                    <a:t>,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dirty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dirty="0" smtClean="0"/>
                            <m:t>7</m:t>
                          </m:r>
                        </m:den>
                      </m:f>
                    </m:oMath>
                  </a14:m>
                  <a:r>
                    <a:rPr lang="en-GB" sz="2400" dirty="0" smtClean="0"/>
                    <a:t> and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dirty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dirty="0" smtClean="0"/>
                            <m:t>10</m:t>
                          </m:r>
                        </m:den>
                      </m:f>
                    </m:oMath>
                  </a14:m>
                  <a:r>
                    <a:rPr lang="en-GB" sz="2400" dirty="0" smtClean="0"/>
                    <a:t> are smaller than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dirty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dirty="0"/>
                            <m:t>4</m:t>
                          </m:r>
                        </m:den>
                      </m:f>
                    </m:oMath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51768" y="598223"/>
                  <a:ext cx="3143398" cy="669286"/>
                </a:xfrm>
                <a:prstGeom prst="rect">
                  <a:avLst/>
                </a:prstGeom>
                <a:blipFill>
                  <a:blip r:embed="rId14"/>
                  <a:stretch>
                    <a:fillRect l="-1575" b="-818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custDataLst>
      <p:tags r:id="rId1"/>
    </p:custDataLst>
    <p:extLst>
      <p:ext uri="{BB962C8B-B14F-4D97-AF65-F5344CB8AC3E}">
        <p14:creationId xmlns:p14="http://schemas.microsoft.com/office/powerpoint/2010/main" val="3865830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5185E-6 L 0.50191 0.0060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87" y="301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 L 0.27205 0.15764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94" y="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81481E-6 L -0.3592 -0.15811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69" y="-7917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44444E-6 L -0.26754 0.00069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85" y="23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L -0.42083 -0.01922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42" y="-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8" grpId="0"/>
      <p:bldP spid="54" grpId="0"/>
      <p:bldP spid="54" grpId="1"/>
      <p:bldP spid="55" grpId="0"/>
      <p:bldP spid="56" grpId="0"/>
      <p:bldP spid="57" grpId="0"/>
      <p:bldP spid="57" grpId="1"/>
      <p:bldP spid="58" grpId="0"/>
      <p:bldP spid="9" grpId="0"/>
      <p:bldP spid="5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51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7325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1) 	 Use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&lt;, &gt;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to complete the comparisons.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     5 kg                 2kg</a:t>
                </a:r>
              </a:p>
              <a:p>
                <a:endParaRPr lang="en-GB" sz="28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apples                 7 apples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Look at the fractions below.</a:t>
                </a:r>
              </a:p>
              <a:p>
                <a:endParaRPr lang="en-GB" sz="44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	 What’s the same?  What’s different?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7325082"/>
              </a:xfrm>
              <a:prstGeom prst="rect">
                <a:avLst/>
              </a:prstGeom>
              <a:blipFill>
                <a:blip r:embed="rId4"/>
                <a:stretch>
                  <a:fillRect l="-1707" t="-8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805" y="1554470"/>
            <a:ext cx="940934" cy="10669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977" y="1638389"/>
            <a:ext cx="1752303" cy="899141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240323"/>
              </p:ext>
            </p:extLst>
          </p:nvPr>
        </p:nvGraphicFramePr>
        <p:xfrm>
          <a:off x="1310265" y="4108213"/>
          <a:ext cx="5704488" cy="605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0748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950748">
                  <a:extLst>
                    <a:ext uri="{9D8B030D-6E8A-4147-A177-3AD203B41FA5}">
                      <a16:colId xmlns:a16="http://schemas.microsoft.com/office/drawing/2014/main" val="2094723814"/>
                    </a:ext>
                  </a:extLst>
                </a:gridCol>
                <a:gridCol w="950748">
                  <a:extLst>
                    <a:ext uri="{9D8B030D-6E8A-4147-A177-3AD203B41FA5}">
                      <a16:colId xmlns:a16="http://schemas.microsoft.com/office/drawing/2014/main" val="1792972763"/>
                    </a:ext>
                  </a:extLst>
                </a:gridCol>
                <a:gridCol w="950748">
                  <a:extLst>
                    <a:ext uri="{9D8B030D-6E8A-4147-A177-3AD203B41FA5}">
                      <a16:colId xmlns:a16="http://schemas.microsoft.com/office/drawing/2014/main" val="3408500064"/>
                    </a:ext>
                  </a:extLst>
                </a:gridCol>
                <a:gridCol w="950748">
                  <a:extLst>
                    <a:ext uri="{9D8B030D-6E8A-4147-A177-3AD203B41FA5}">
                      <a16:colId xmlns:a16="http://schemas.microsoft.com/office/drawing/2014/main" val="3609155998"/>
                    </a:ext>
                  </a:extLst>
                </a:gridCol>
                <a:gridCol w="950748">
                  <a:extLst>
                    <a:ext uri="{9D8B030D-6E8A-4147-A177-3AD203B41FA5}">
                      <a16:colId xmlns:a16="http://schemas.microsoft.com/office/drawing/2014/main" val="3209380838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396615"/>
              </p:ext>
            </p:extLst>
          </p:nvPr>
        </p:nvGraphicFramePr>
        <p:xfrm>
          <a:off x="1310265" y="4951137"/>
          <a:ext cx="5704488" cy="605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0898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1140897">
                  <a:extLst>
                    <a:ext uri="{9D8B030D-6E8A-4147-A177-3AD203B41FA5}">
                      <a16:colId xmlns:a16="http://schemas.microsoft.com/office/drawing/2014/main" val="3075445054"/>
                    </a:ext>
                  </a:extLst>
                </a:gridCol>
                <a:gridCol w="1140898">
                  <a:extLst>
                    <a:ext uri="{9D8B030D-6E8A-4147-A177-3AD203B41FA5}">
                      <a16:colId xmlns:a16="http://schemas.microsoft.com/office/drawing/2014/main" val="2874383351"/>
                    </a:ext>
                  </a:extLst>
                </a:gridCol>
                <a:gridCol w="1140897">
                  <a:extLst>
                    <a:ext uri="{9D8B030D-6E8A-4147-A177-3AD203B41FA5}">
                      <a16:colId xmlns:a16="http://schemas.microsoft.com/office/drawing/2014/main" val="957874889"/>
                    </a:ext>
                  </a:extLst>
                </a:gridCol>
                <a:gridCol w="1140898">
                  <a:extLst>
                    <a:ext uri="{9D8B030D-6E8A-4147-A177-3AD203B41FA5}">
                      <a16:colId xmlns:a16="http://schemas.microsoft.com/office/drawing/2014/main" val="1397224030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4021280" y="959120"/>
            <a:ext cx="683811" cy="679269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4021280" y="1791849"/>
            <a:ext cx="683811" cy="679269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021280" y="2624578"/>
            <a:ext cx="683811" cy="679269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7325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1) 	 Use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&lt;, &gt;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to complete the comparisons.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     5 kg                 2kg</a:t>
                </a:r>
              </a:p>
              <a:p>
                <a:endParaRPr lang="en-GB" sz="28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apples                 7 apples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Look at the fractions below.</a:t>
                </a:r>
              </a:p>
              <a:p>
                <a:endParaRPr lang="en-GB" sz="44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	 What’s the same?  What’s different?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7325082"/>
              </a:xfrm>
              <a:prstGeom prst="rect">
                <a:avLst/>
              </a:prstGeom>
              <a:blipFill>
                <a:blip r:embed="rId5"/>
                <a:stretch>
                  <a:fillRect l="-1707" t="-8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805" y="1554470"/>
            <a:ext cx="940934" cy="10669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977" y="1638389"/>
            <a:ext cx="1752303" cy="899141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490075"/>
              </p:ext>
            </p:extLst>
          </p:nvPr>
        </p:nvGraphicFramePr>
        <p:xfrm>
          <a:off x="1310265" y="4108213"/>
          <a:ext cx="5704488" cy="605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0748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950748">
                  <a:extLst>
                    <a:ext uri="{9D8B030D-6E8A-4147-A177-3AD203B41FA5}">
                      <a16:colId xmlns:a16="http://schemas.microsoft.com/office/drawing/2014/main" val="2094723814"/>
                    </a:ext>
                  </a:extLst>
                </a:gridCol>
                <a:gridCol w="950748">
                  <a:extLst>
                    <a:ext uri="{9D8B030D-6E8A-4147-A177-3AD203B41FA5}">
                      <a16:colId xmlns:a16="http://schemas.microsoft.com/office/drawing/2014/main" val="1792972763"/>
                    </a:ext>
                  </a:extLst>
                </a:gridCol>
                <a:gridCol w="950748">
                  <a:extLst>
                    <a:ext uri="{9D8B030D-6E8A-4147-A177-3AD203B41FA5}">
                      <a16:colId xmlns:a16="http://schemas.microsoft.com/office/drawing/2014/main" val="3408500064"/>
                    </a:ext>
                  </a:extLst>
                </a:gridCol>
                <a:gridCol w="950748">
                  <a:extLst>
                    <a:ext uri="{9D8B030D-6E8A-4147-A177-3AD203B41FA5}">
                      <a16:colId xmlns:a16="http://schemas.microsoft.com/office/drawing/2014/main" val="3609155998"/>
                    </a:ext>
                  </a:extLst>
                </a:gridCol>
                <a:gridCol w="950748">
                  <a:extLst>
                    <a:ext uri="{9D8B030D-6E8A-4147-A177-3AD203B41FA5}">
                      <a16:colId xmlns:a16="http://schemas.microsoft.com/office/drawing/2014/main" val="3209380838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189496"/>
              </p:ext>
            </p:extLst>
          </p:nvPr>
        </p:nvGraphicFramePr>
        <p:xfrm>
          <a:off x="1310265" y="4951137"/>
          <a:ext cx="5704488" cy="605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0898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1140897">
                  <a:extLst>
                    <a:ext uri="{9D8B030D-6E8A-4147-A177-3AD203B41FA5}">
                      <a16:colId xmlns:a16="http://schemas.microsoft.com/office/drawing/2014/main" val="3075445054"/>
                    </a:ext>
                  </a:extLst>
                </a:gridCol>
                <a:gridCol w="1140898">
                  <a:extLst>
                    <a:ext uri="{9D8B030D-6E8A-4147-A177-3AD203B41FA5}">
                      <a16:colId xmlns:a16="http://schemas.microsoft.com/office/drawing/2014/main" val="2874383351"/>
                    </a:ext>
                  </a:extLst>
                </a:gridCol>
                <a:gridCol w="1140897">
                  <a:extLst>
                    <a:ext uri="{9D8B030D-6E8A-4147-A177-3AD203B41FA5}">
                      <a16:colId xmlns:a16="http://schemas.microsoft.com/office/drawing/2014/main" val="957874889"/>
                    </a:ext>
                  </a:extLst>
                </a:gridCol>
                <a:gridCol w="1140898">
                  <a:extLst>
                    <a:ext uri="{9D8B030D-6E8A-4147-A177-3AD203B41FA5}">
                      <a16:colId xmlns:a16="http://schemas.microsoft.com/office/drawing/2014/main" val="1397224030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4021280" y="959120"/>
            <a:ext cx="683811" cy="679269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4021280" y="1791849"/>
            <a:ext cx="683811" cy="679269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021280" y="2624578"/>
            <a:ext cx="683811" cy="679269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087281" y="930503"/>
                <a:ext cx="36576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40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281" y="930503"/>
                <a:ext cx="365761" cy="707886"/>
              </a:xfrm>
              <a:prstGeom prst="rect">
                <a:avLst/>
              </a:prstGeom>
              <a:blipFill>
                <a:blip r:embed="rId8"/>
                <a:stretch>
                  <a:fillRect r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087281" y="1763232"/>
                <a:ext cx="36576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40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281" y="1763232"/>
                <a:ext cx="365761" cy="707886"/>
              </a:xfrm>
              <a:prstGeom prst="rect">
                <a:avLst/>
              </a:prstGeom>
              <a:blipFill>
                <a:blip r:embed="rId9"/>
                <a:stretch>
                  <a:fillRect r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049204" y="2581780"/>
                <a:ext cx="14823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40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9204" y="2581780"/>
                <a:ext cx="148234" cy="707886"/>
              </a:xfrm>
              <a:prstGeom prst="rect">
                <a:avLst/>
              </a:prstGeom>
              <a:blipFill>
                <a:blip r:embed="rId10"/>
                <a:stretch>
                  <a:fillRect r="-17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155118" y="3950596"/>
                <a:ext cx="482566" cy="769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800" dirty="0" smtClean="0"/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5118" y="3950596"/>
                <a:ext cx="482566" cy="76931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164589" y="4869058"/>
                <a:ext cx="482566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 smtClean="0"/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589" y="4869058"/>
                <a:ext cx="482566" cy="76937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73506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06275" y="1438928"/>
                <a:ext cx="4556628" cy="882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3600" b="0" i="0" smtClean="0"/>
                              <m:t>5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3600" b="0" i="0" smtClean="0"/>
                              <m:t>7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3600" dirty="0" smtClean="0"/>
                  <a:t>     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3600" b="0" i="0" smtClean="0"/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3600"/>
                              <m:t>7</m:t>
                            </m:r>
                          </m:den>
                        </m:f>
                      </m:e>
                    </m:box>
                  </m:oMath>
                </a14:m>
                <a:endParaRPr lang="en-GB" sz="3600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6275" y="1438928"/>
                <a:ext cx="4556628" cy="8828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06275" y="5059742"/>
                <a:ext cx="4556628" cy="882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3600" b="0" i="0" smtClean="0"/>
                              <m:t>5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3600" b="0" i="0" smtClean="0"/>
                              <m:t>7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3600" dirty="0" smtClean="0"/>
                  <a:t>  is </a:t>
                </a:r>
                <a:r>
                  <a:rPr lang="en-GB" sz="3600" u="sng" dirty="0" smtClean="0"/>
                  <a:t>					___</a:t>
                </a:r>
                <a:r>
                  <a:rPr lang="en-GB" sz="3600" dirty="0" smtClean="0"/>
                  <a:t>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3600" b="0" i="0" smtClean="0"/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3600"/>
                              <m:t>7</m:t>
                            </m:r>
                          </m:den>
                        </m:f>
                      </m:e>
                    </m:box>
                  </m:oMath>
                </a14:m>
                <a:endParaRPr lang="en-GB" sz="3600" dirty="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6275" y="5059742"/>
                <a:ext cx="4556628" cy="882870"/>
              </a:xfrm>
              <a:prstGeom prst="rect">
                <a:avLst/>
              </a:prstGeom>
              <a:blipFill>
                <a:blip r:embed="rId6"/>
                <a:stretch>
                  <a:fillRect b="-131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4092729" y="1594117"/>
            <a:ext cx="583324" cy="58332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301027" y="5114018"/>
            <a:ext cx="25049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g</a:t>
            </a:r>
            <a:r>
              <a:rPr lang="en-GB" sz="3600" dirty="0" smtClean="0">
                <a:solidFill>
                  <a:schemeClr val="accent1"/>
                </a:solidFill>
              </a:rPr>
              <a:t>reater than</a:t>
            </a:r>
            <a:endParaRPr lang="en-GB" sz="32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088192" y="1562613"/>
                <a:ext cx="63511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32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8192" y="1562613"/>
                <a:ext cx="635110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1336391" y="2801928"/>
            <a:ext cx="4469552" cy="624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336391" y="3930835"/>
            <a:ext cx="1785632" cy="6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44391"/>
              </p:ext>
            </p:extLst>
          </p:nvPr>
        </p:nvGraphicFramePr>
        <p:xfrm>
          <a:off x="1336391" y="2801929"/>
          <a:ext cx="626619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5170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895170">
                  <a:extLst>
                    <a:ext uri="{9D8B030D-6E8A-4147-A177-3AD203B41FA5}">
                      <a16:colId xmlns:a16="http://schemas.microsoft.com/office/drawing/2014/main" val="2094723814"/>
                    </a:ext>
                  </a:extLst>
                </a:gridCol>
                <a:gridCol w="895170">
                  <a:extLst>
                    <a:ext uri="{9D8B030D-6E8A-4147-A177-3AD203B41FA5}">
                      <a16:colId xmlns:a16="http://schemas.microsoft.com/office/drawing/2014/main" val="1792972763"/>
                    </a:ext>
                  </a:extLst>
                </a:gridCol>
                <a:gridCol w="895170">
                  <a:extLst>
                    <a:ext uri="{9D8B030D-6E8A-4147-A177-3AD203B41FA5}">
                      <a16:colId xmlns:a16="http://schemas.microsoft.com/office/drawing/2014/main" val="3408500064"/>
                    </a:ext>
                  </a:extLst>
                </a:gridCol>
                <a:gridCol w="895170">
                  <a:extLst>
                    <a:ext uri="{9D8B030D-6E8A-4147-A177-3AD203B41FA5}">
                      <a16:colId xmlns:a16="http://schemas.microsoft.com/office/drawing/2014/main" val="3609155998"/>
                    </a:ext>
                  </a:extLst>
                </a:gridCol>
                <a:gridCol w="895170">
                  <a:extLst>
                    <a:ext uri="{9D8B030D-6E8A-4147-A177-3AD203B41FA5}">
                      <a16:colId xmlns:a16="http://schemas.microsoft.com/office/drawing/2014/main" val="3209380838"/>
                    </a:ext>
                  </a:extLst>
                </a:gridCol>
                <a:gridCol w="895170">
                  <a:extLst>
                    <a:ext uri="{9D8B030D-6E8A-4147-A177-3AD203B41FA5}">
                      <a16:colId xmlns:a16="http://schemas.microsoft.com/office/drawing/2014/main" val="2926836350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180201"/>
              </p:ext>
            </p:extLst>
          </p:nvPr>
        </p:nvGraphicFramePr>
        <p:xfrm>
          <a:off x="1336391" y="3930835"/>
          <a:ext cx="626619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5170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895170">
                  <a:extLst>
                    <a:ext uri="{9D8B030D-6E8A-4147-A177-3AD203B41FA5}">
                      <a16:colId xmlns:a16="http://schemas.microsoft.com/office/drawing/2014/main" val="2094723814"/>
                    </a:ext>
                  </a:extLst>
                </a:gridCol>
                <a:gridCol w="895170">
                  <a:extLst>
                    <a:ext uri="{9D8B030D-6E8A-4147-A177-3AD203B41FA5}">
                      <a16:colId xmlns:a16="http://schemas.microsoft.com/office/drawing/2014/main" val="1792972763"/>
                    </a:ext>
                  </a:extLst>
                </a:gridCol>
                <a:gridCol w="895170">
                  <a:extLst>
                    <a:ext uri="{9D8B030D-6E8A-4147-A177-3AD203B41FA5}">
                      <a16:colId xmlns:a16="http://schemas.microsoft.com/office/drawing/2014/main" val="3408500064"/>
                    </a:ext>
                  </a:extLst>
                </a:gridCol>
                <a:gridCol w="895170">
                  <a:extLst>
                    <a:ext uri="{9D8B030D-6E8A-4147-A177-3AD203B41FA5}">
                      <a16:colId xmlns:a16="http://schemas.microsoft.com/office/drawing/2014/main" val="3609155998"/>
                    </a:ext>
                  </a:extLst>
                </a:gridCol>
                <a:gridCol w="895170">
                  <a:extLst>
                    <a:ext uri="{9D8B030D-6E8A-4147-A177-3AD203B41FA5}">
                      <a16:colId xmlns:a16="http://schemas.microsoft.com/office/drawing/2014/main" val="3209380838"/>
                    </a:ext>
                  </a:extLst>
                </a:gridCol>
                <a:gridCol w="895170">
                  <a:extLst>
                    <a:ext uri="{9D8B030D-6E8A-4147-A177-3AD203B41FA5}">
                      <a16:colId xmlns:a16="http://schemas.microsoft.com/office/drawing/2014/main" val="2926836350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6391" y="2801928"/>
            <a:ext cx="1824820" cy="647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336391" y="3930835"/>
            <a:ext cx="4254512" cy="6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06275" y="1438928"/>
                <a:ext cx="4556628" cy="882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36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3600" b="0" i="0" smtClean="0"/>
                              <m:t>10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3600" dirty="0" smtClean="0"/>
                  <a:t>   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r>
                          <m:rPr>
                            <m:brk m:alnAt="63"/>
                          </m:rPr>
                          <a:rPr lang="en-GB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3600" b="0" i="0" smtClean="0"/>
                              <m:t>7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3600" b="0" i="0" smtClean="0"/>
                              <m:t>10</m:t>
                            </m:r>
                          </m:den>
                        </m:f>
                      </m:e>
                    </m:box>
                  </m:oMath>
                </a14:m>
                <a:endParaRPr lang="en-GB" sz="3600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6275" y="1438928"/>
                <a:ext cx="4556628" cy="8828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67210" y="5059742"/>
                <a:ext cx="5326116" cy="8901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36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3600" b="0" i="0" smtClean="0"/>
                              <m:t>10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3600" dirty="0" smtClean="0"/>
                  <a:t>  is </a:t>
                </a:r>
                <a:r>
                  <a:rPr lang="en-GB" sz="3600" u="sng" dirty="0" smtClean="0"/>
                  <a:t>		  			</a:t>
                </a:r>
                <a:r>
                  <a:rPr lang="en-GB" sz="3600" dirty="0" smtClean="0"/>
                  <a:t>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3600" b="0" i="0" smtClean="0"/>
                              <m:t>7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3600" b="0" i="0" smtClean="0"/>
                              <m:t>10</m:t>
                            </m:r>
                          </m:den>
                        </m:f>
                      </m:e>
                    </m:box>
                  </m:oMath>
                </a14:m>
                <a:endParaRPr lang="en-GB" sz="3600" dirty="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7210" y="5059742"/>
                <a:ext cx="5326116" cy="890115"/>
              </a:xfrm>
              <a:prstGeom prst="rect">
                <a:avLst/>
              </a:prstGeom>
              <a:blipFill>
                <a:blip r:embed="rId6"/>
                <a:stretch>
                  <a:fillRect b="-12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4092729" y="1594117"/>
            <a:ext cx="583324" cy="58332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960372"/>
              </p:ext>
            </p:extLst>
          </p:nvPr>
        </p:nvGraphicFramePr>
        <p:xfrm>
          <a:off x="1336391" y="2801929"/>
          <a:ext cx="6096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9472381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9297276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085000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0915599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0938083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2683635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7869382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8442567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95466823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753364" y="5118802"/>
            <a:ext cx="18453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l</a:t>
            </a:r>
            <a:r>
              <a:rPr lang="en-GB" sz="3600" dirty="0" smtClean="0">
                <a:solidFill>
                  <a:schemeClr val="accent1"/>
                </a:solidFill>
              </a:rPr>
              <a:t>ess than</a:t>
            </a:r>
            <a:endParaRPr lang="en-GB" sz="32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088192" y="1562613"/>
                <a:ext cx="58541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32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8192" y="1562613"/>
                <a:ext cx="585417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04048"/>
              </p:ext>
            </p:extLst>
          </p:nvPr>
        </p:nvGraphicFramePr>
        <p:xfrm>
          <a:off x="1336391" y="3930835"/>
          <a:ext cx="6096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9472381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9297276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085000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0915599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0938083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2683635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7869382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8442567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95466823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58750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5279" y="5206539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78123" y="534922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t="32156"/>
          <a:stretch/>
        </p:blipFill>
        <p:spPr>
          <a:xfrm>
            <a:off x="4519604" y="1358537"/>
            <a:ext cx="3546609" cy="129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t="35117"/>
          <a:stretch/>
        </p:blipFill>
        <p:spPr>
          <a:xfrm>
            <a:off x="933768" y="1384663"/>
            <a:ext cx="3319580" cy="11211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83958" y="535169"/>
            <a:ext cx="1219200" cy="8667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11858" y="548231"/>
            <a:ext cx="1562100" cy="86677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885990" y="2865719"/>
            <a:ext cx="70885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/>
              <a:t>What do you notice?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 smtClean="0"/>
              <a:t>When </a:t>
            </a:r>
            <a:r>
              <a:rPr lang="en-GB" sz="2800" dirty="0"/>
              <a:t>the denominators are the same, </a:t>
            </a:r>
            <a:endParaRPr lang="en-GB" sz="2800" dirty="0" smtClean="0"/>
          </a:p>
          <a:p>
            <a:pPr algn="ctr"/>
            <a:r>
              <a:rPr lang="en-GB" sz="2800" dirty="0" smtClean="0"/>
              <a:t>the</a:t>
            </a:r>
            <a:r>
              <a:rPr lang="en-GB" sz="2800" u="sng" dirty="0"/>
              <a:t>			</a:t>
            </a:r>
            <a:r>
              <a:rPr lang="en-GB" sz="2800" dirty="0"/>
              <a:t> the numerator, the </a:t>
            </a:r>
            <a:r>
              <a:rPr lang="en-GB" sz="2800" u="sng" dirty="0"/>
              <a:t>			</a:t>
            </a:r>
            <a:r>
              <a:rPr lang="en-GB" sz="2800" dirty="0"/>
              <a:t> the fraction.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60949" y="4082652"/>
            <a:ext cx="208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greater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98795" y="4082652"/>
            <a:ext cx="208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greater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45183" y="4145716"/>
            <a:ext cx="208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smaller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98795" y="4145716"/>
            <a:ext cx="208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smaller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2" grpId="0"/>
      <p:bldP spid="12" grpId="1"/>
      <p:bldP spid="13" grpId="0"/>
      <p:bldP spid="13" grpId="1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questions 1 and 2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3.8|5.3|23.6|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|5.4|3.1|4.7|7.2|1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|0.5|2.2|2.7|4.8|6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8.4|5.7|4.7|2.8|3.8|0.7|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7|18|1.4|14|1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1|6.5|1|6|0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4.7|17.8|3.2|14.8|0.7|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5.5|7|12.1|3.3|13.4|21|5.7|10.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openxmlformats.org/package/2006/metadata/core-properties"/>
    <ds:schemaRef ds:uri="http://www.w3.org/XML/1998/namespace"/>
    <ds:schemaRef ds:uri="http://purl.org/dc/terms/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9987</TotalTime>
  <Words>128</Words>
  <Application>Microsoft Office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and 2 on the worksheet</vt:lpstr>
      <vt:lpstr>PowerPoint Presentation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Louise Collinson</cp:lastModifiedBy>
  <cp:revision>233</cp:revision>
  <dcterms:created xsi:type="dcterms:W3CDTF">2019-07-05T11:02:13Z</dcterms:created>
  <dcterms:modified xsi:type="dcterms:W3CDTF">2021-03-31T12:51:43Z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