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313" r:id="rId13"/>
    <p:sldId id="314" r:id="rId14"/>
    <p:sldId id="299" r:id="rId15"/>
    <p:sldId id="300" r:id="rId16"/>
    <p:sldId id="304" r:id="rId17"/>
    <p:sldId id="301" r:id="rId18"/>
    <p:sldId id="307" r:id="rId19"/>
    <p:sldId id="308" r:id="rId20"/>
    <p:sldId id="315" r:id="rId21"/>
    <p:sldId id="309" r:id="rId22"/>
    <p:sldId id="311" r:id="rId23"/>
    <p:sldId id="310" r:id="rId24"/>
    <p:sldId id="31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4472C4"/>
    <a:srgbClr val="8FAADC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1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C9-4EF9-9518-3B408E0591EB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C9-4EF9-9518-3B408E0591EB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5C9-4EF9-9518-3B408E0591EB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5C9-4EF9-9518-3B408E0591EB}"/>
              </c:ext>
            </c:extLst>
          </c:dPt>
          <c:dPt>
            <c:idx val="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5C9-4EF9-9518-3B408E0591EB}"/>
              </c:ext>
            </c:extLst>
          </c:dPt>
          <c:dPt>
            <c:idx val="5"/>
            <c:bubble3D val="0"/>
            <c:spPr>
              <a:noFill/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5C9-4EF9-9518-3B408E0591EB}"/>
              </c:ext>
            </c:extLst>
          </c:dPt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5C9-4EF9-9518-3B408E0591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47-42B4-998D-AD3D880F2B31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47-42B4-998D-AD3D880F2B31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B47-42B4-998D-AD3D880F2B31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B47-42B4-998D-AD3D880F2B31}"/>
              </c:ext>
            </c:extLst>
          </c:dPt>
          <c:dPt>
            <c:idx val="4"/>
            <c:bubble3D val="0"/>
            <c:spPr>
              <a:noFill/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B47-42B4-998D-AD3D880F2B31}"/>
              </c:ext>
            </c:extLst>
          </c:dPt>
          <c:dPt>
            <c:idx val="5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B47-42B4-998D-AD3D880F2B31}"/>
              </c:ext>
            </c:extLst>
          </c:dPt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B47-42B4-998D-AD3D880F2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C5-4B48-86A2-353CE24D7BC5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C5-4B48-86A2-353CE24D7BC5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C5-4B48-86A2-353CE24D7BC5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C5-4B48-86A2-353CE24D7BC5}"/>
              </c:ext>
            </c:extLst>
          </c:dPt>
          <c:dPt>
            <c:idx val="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3C5-4B48-86A2-353CE24D7BC5}"/>
              </c:ext>
            </c:extLst>
          </c:dPt>
          <c:dPt>
            <c:idx val="5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3C5-4B48-86A2-353CE24D7BC5}"/>
              </c:ext>
            </c:extLst>
          </c:dPt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3C5-4B48-86A2-353CE24D7B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33-43E3-910F-039719A3DAE6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33-43E3-910F-039719A3DAE6}"/>
              </c:ext>
            </c:extLst>
          </c:dPt>
          <c:dPt>
            <c:idx val="2"/>
            <c:bubble3D val="0"/>
            <c:spPr>
              <a:noFill/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F33-43E3-910F-039719A3DAE6}"/>
              </c:ext>
            </c:extLst>
          </c:dPt>
          <c:dPt>
            <c:idx val="3"/>
            <c:bubble3D val="0"/>
            <c:spPr>
              <a:noFill/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F33-43E3-910F-039719A3DAE6}"/>
              </c:ext>
            </c:extLst>
          </c:dPt>
          <c:dPt>
            <c:idx val="4"/>
            <c:bubble3D val="0"/>
            <c:spPr>
              <a:noFill/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F33-43E3-910F-039719A3DAE6}"/>
              </c:ext>
            </c:extLst>
          </c:dPt>
          <c:dPt>
            <c:idx val="5"/>
            <c:bubble3D val="0"/>
            <c:spPr>
              <a:noFill/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F33-43E3-910F-039719A3DAE6}"/>
              </c:ext>
            </c:extLst>
          </c:dPt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F33-43E3-910F-039719A3DA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01/04/2021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01/04/2021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9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3.png"/><Relationship Id="rId3" Type="http://schemas.openxmlformats.org/officeDocument/2006/relationships/image" Target="../media/image15.png"/><Relationship Id="rId7" Type="http://schemas.openxmlformats.org/officeDocument/2006/relationships/image" Target="../media/image38.png"/><Relationship Id="rId12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37.png"/><Relationship Id="rId11" Type="http://schemas.openxmlformats.org/officeDocument/2006/relationships/image" Target="../media/image41.png"/><Relationship Id="rId10" Type="http://schemas.openxmlformats.org/officeDocument/2006/relationships/image" Target="../media/image40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chart" Target="../charts/chart4.xml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12" Type="http://schemas.openxmlformats.org/officeDocument/2006/relationships/chart" Target="../charts/chart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6.png"/><Relationship Id="rId11" Type="http://schemas.openxmlformats.org/officeDocument/2006/relationships/chart" Target="../charts/chart2.xml"/><Relationship Id="rId10" Type="http://schemas.openxmlformats.org/officeDocument/2006/relationships/chart" Target="../charts/chart1.xml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2193" y="2507032"/>
            <a:ext cx="66513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67512" y="390489"/>
            <a:ext cx="767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Put the fractions in order from greatest to smallest.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00184" y="1446720"/>
                <a:ext cx="977856" cy="706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184" y="1446720"/>
                <a:ext cx="977856" cy="7064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13079" y="1446720"/>
                <a:ext cx="977856" cy="710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079" y="1446720"/>
                <a:ext cx="977856" cy="7108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25974" y="1446720"/>
                <a:ext cx="977856" cy="707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974" y="1446720"/>
                <a:ext cx="977856" cy="7076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139189" y="1446720"/>
                <a:ext cx="977856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9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189" y="1446720"/>
                <a:ext cx="977856" cy="7110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89525" y="1078828"/>
            <a:ext cx="8081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When the numerators are the same, the </a:t>
            </a:r>
            <a:r>
              <a:rPr lang="en-GB" sz="2800" u="sng" dirty="0" smtClean="0"/>
              <a:t>greater</a:t>
            </a:r>
            <a:r>
              <a:rPr lang="en-GB" sz="2800" dirty="0" smtClean="0"/>
              <a:t> </a:t>
            </a:r>
          </a:p>
          <a:p>
            <a:pPr algn="ctr"/>
            <a:r>
              <a:rPr lang="en-GB" sz="2800" dirty="0" smtClean="0"/>
              <a:t>the denominator, the </a:t>
            </a:r>
            <a:r>
              <a:rPr lang="en-GB" sz="2800" u="sng" dirty="0" smtClean="0"/>
              <a:t>smaller</a:t>
            </a:r>
            <a:r>
              <a:rPr lang="en-GB" sz="2800" dirty="0" smtClean="0"/>
              <a:t> the fraction.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6680"/>
              </p:ext>
            </p:extLst>
          </p:nvPr>
        </p:nvGraphicFramePr>
        <p:xfrm>
          <a:off x="4998069" y="5560609"/>
          <a:ext cx="3194955" cy="5193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995">
                  <a:extLst>
                    <a:ext uri="{9D8B030D-6E8A-4147-A177-3AD203B41FA5}">
                      <a16:colId xmlns:a16="http://schemas.microsoft.com/office/drawing/2014/main" val="3808169718"/>
                    </a:ext>
                  </a:extLst>
                </a:gridCol>
                <a:gridCol w="354995">
                  <a:extLst>
                    <a:ext uri="{9D8B030D-6E8A-4147-A177-3AD203B41FA5}">
                      <a16:colId xmlns:a16="http://schemas.microsoft.com/office/drawing/2014/main" val="3295163041"/>
                    </a:ext>
                  </a:extLst>
                </a:gridCol>
                <a:gridCol w="354995">
                  <a:extLst>
                    <a:ext uri="{9D8B030D-6E8A-4147-A177-3AD203B41FA5}">
                      <a16:colId xmlns:a16="http://schemas.microsoft.com/office/drawing/2014/main" val="1440014688"/>
                    </a:ext>
                  </a:extLst>
                </a:gridCol>
                <a:gridCol w="354995">
                  <a:extLst>
                    <a:ext uri="{9D8B030D-6E8A-4147-A177-3AD203B41FA5}">
                      <a16:colId xmlns:a16="http://schemas.microsoft.com/office/drawing/2014/main" val="2194563517"/>
                    </a:ext>
                  </a:extLst>
                </a:gridCol>
                <a:gridCol w="354995">
                  <a:extLst>
                    <a:ext uri="{9D8B030D-6E8A-4147-A177-3AD203B41FA5}">
                      <a16:colId xmlns:a16="http://schemas.microsoft.com/office/drawing/2014/main" val="3942517858"/>
                    </a:ext>
                  </a:extLst>
                </a:gridCol>
                <a:gridCol w="354995">
                  <a:extLst>
                    <a:ext uri="{9D8B030D-6E8A-4147-A177-3AD203B41FA5}">
                      <a16:colId xmlns:a16="http://schemas.microsoft.com/office/drawing/2014/main" val="510628028"/>
                    </a:ext>
                  </a:extLst>
                </a:gridCol>
                <a:gridCol w="354995">
                  <a:extLst>
                    <a:ext uri="{9D8B030D-6E8A-4147-A177-3AD203B41FA5}">
                      <a16:colId xmlns:a16="http://schemas.microsoft.com/office/drawing/2014/main" val="2910617450"/>
                    </a:ext>
                  </a:extLst>
                </a:gridCol>
                <a:gridCol w="354995">
                  <a:extLst>
                    <a:ext uri="{9D8B030D-6E8A-4147-A177-3AD203B41FA5}">
                      <a16:colId xmlns:a16="http://schemas.microsoft.com/office/drawing/2014/main" val="1244080638"/>
                    </a:ext>
                  </a:extLst>
                </a:gridCol>
                <a:gridCol w="354995">
                  <a:extLst>
                    <a:ext uri="{9D8B030D-6E8A-4147-A177-3AD203B41FA5}">
                      <a16:colId xmlns:a16="http://schemas.microsoft.com/office/drawing/2014/main" val="189311497"/>
                    </a:ext>
                  </a:extLst>
                </a:gridCol>
              </a:tblGrid>
              <a:tr h="51932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892095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283548"/>
              </p:ext>
            </p:extLst>
          </p:nvPr>
        </p:nvGraphicFramePr>
        <p:xfrm>
          <a:off x="4996870" y="4947973"/>
          <a:ext cx="3194955" cy="5193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991">
                  <a:extLst>
                    <a:ext uri="{9D8B030D-6E8A-4147-A177-3AD203B41FA5}">
                      <a16:colId xmlns:a16="http://schemas.microsoft.com/office/drawing/2014/main" val="3808169718"/>
                    </a:ext>
                  </a:extLst>
                </a:gridCol>
                <a:gridCol w="638991">
                  <a:extLst>
                    <a:ext uri="{9D8B030D-6E8A-4147-A177-3AD203B41FA5}">
                      <a16:colId xmlns:a16="http://schemas.microsoft.com/office/drawing/2014/main" val="231409749"/>
                    </a:ext>
                  </a:extLst>
                </a:gridCol>
                <a:gridCol w="638991">
                  <a:extLst>
                    <a:ext uri="{9D8B030D-6E8A-4147-A177-3AD203B41FA5}">
                      <a16:colId xmlns:a16="http://schemas.microsoft.com/office/drawing/2014/main" val="984780302"/>
                    </a:ext>
                  </a:extLst>
                </a:gridCol>
                <a:gridCol w="638991">
                  <a:extLst>
                    <a:ext uri="{9D8B030D-6E8A-4147-A177-3AD203B41FA5}">
                      <a16:colId xmlns:a16="http://schemas.microsoft.com/office/drawing/2014/main" val="2707576640"/>
                    </a:ext>
                  </a:extLst>
                </a:gridCol>
                <a:gridCol w="638991">
                  <a:extLst>
                    <a:ext uri="{9D8B030D-6E8A-4147-A177-3AD203B41FA5}">
                      <a16:colId xmlns:a16="http://schemas.microsoft.com/office/drawing/2014/main" val="2566849220"/>
                    </a:ext>
                  </a:extLst>
                </a:gridCol>
              </a:tblGrid>
              <a:tr h="51932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892095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02971"/>
              </p:ext>
            </p:extLst>
          </p:nvPr>
        </p:nvGraphicFramePr>
        <p:xfrm>
          <a:off x="4984392" y="3715062"/>
          <a:ext cx="3194956" cy="5193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8739">
                  <a:extLst>
                    <a:ext uri="{9D8B030D-6E8A-4147-A177-3AD203B41FA5}">
                      <a16:colId xmlns:a16="http://schemas.microsoft.com/office/drawing/2014/main" val="3808169718"/>
                    </a:ext>
                  </a:extLst>
                </a:gridCol>
                <a:gridCol w="798739">
                  <a:extLst>
                    <a:ext uri="{9D8B030D-6E8A-4147-A177-3AD203B41FA5}">
                      <a16:colId xmlns:a16="http://schemas.microsoft.com/office/drawing/2014/main" val="2357852556"/>
                    </a:ext>
                  </a:extLst>
                </a:gridCol>
                <a:gridCol w="798739">
                  <a:extLst>
                    <a:ext uri="{9D8B030D-6E8A-4147-A177-3AD203B41FA5}">
                      <a16:colId xmlns:a16="http://schemas.microsoft.com/office/drawing/2014/main" val="885592662"/>
                    </a:ext>
                  </a:extLst>
                </a:gridCol>
                <a:gridCol w="798739">
                  <a:extLst>
                    <a:ext uri="{9D8B030D-6E8A-4147-A177-3AD203B41FA5}">
                      <a16:colId xmlns:a16="http://schemas.microsoft.com/office/drawing/2014/main" val="3664159017"/>
                    </a:ext>
                  </a:extLst>
                </a:gridCol>
              </a:tblGrid>
              <a:tr h="51932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892095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881661"/>
              </p:ext>
            </p:extLst>
          </p:nvPr>
        </p:nvGraphicFramePr>
        <p:xfrm>
          <a:off x="4996870" y="4327698"/>
          <a:ext cx="3182478" cy="5193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413">
                  <a:extLst>
                    <a:ext uri="{9D8B030D-6E8A-4147-A177-3AD203B41FA5}">
                      <a16:colId xmlns:a16="http://schemas.microsoft.com/office/drawing/2014/main" val="3808169718"/>
                    </a:ext>
                  </a:extLst>
                </a:gridCol>
                <a:gridCol w="530413">
                  <a:extLst>
                    <a:ext uri="{9D8B030D-6E8A-4147-A177-3AD203B41FA5}">
                      <a16:colId xmlns:a16="http://schemas.microsoft.com/office/drawing/2014/main" val="1072877768"/>
                    </a:ext>
                  </a:extLst>
                </a:gridCol>
                <a:gridCol w="530413">
                  <a:extLst>
                    <a:ext uri="{9D8B030D-6E8A-4147-A177-3AD203B41FA5}">
                      <a16:colId xmlns:a16="http://schemas.microsoft.com/office/drawing/2014/main" val="998678321"/>
                    </a:ext>
                  </a:extLst>
                </a:gridCol>
                <a:gridCol w="530413">
                  <a:extLst>
                    <a:ext uri="{9D8B030D-6E8A-4147-A177-3AD203B41FA5}">
                      <a16:colId xmlns:a16="http://schemas.microsoft.com/office/drawing/2014/main" val="1102790709"/>
                    </a:ext>
                  </a:extLst>
                </a:gridCol>
                <a:gridCol w="530413">
                  <a:extLst>
                    <a:ext uri="{9D8B030D-6E8A-4147-A177-3AD203B41FA5}">
                      <a16:colId xmlns:a16="http://schemas.microsoft.com/office/drawing/2014/main" val="2911024444"/>
                    </a:ext>
                  </a:extLst>
                </a:gridCol>
                <a:gridCol w="530413">
                  <a:extLst>
                    <a:ext uri="{9D8B030D-6E8A-4147-A177-3AD203B41FA5}">
                      <a16:colId xmlns:a16="http://schemas.microsoft.com/office/drawing/2014/main" val="3744279592"/>
                    </a:ext>
                  </a:extLst>
                </a:gridCol>
              </a:tblGrid>
              <a:tr h="51932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89209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74542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-0.00086 0.1606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803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31684 -0.1611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51" y="-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0.44114 0.2821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66" y="1409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-0.32118 -0.2175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59" y="-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0.221 0.4020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59" y="2009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37 L -0.3191 -0.0002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55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-0.66128 0.5233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73" y="2615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-0.32118 -0.0513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59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3 and 4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05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67512" y="390489"/>
            <a:ext cx="767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Put the fractions in order from smallest to</a:t>
            </a:r>
            <a:r>
              <a:rPr lang="en-GB" sz="2800" dirty="0"/>
              <a:t> </a:t>
            </a:r>
            <a:r>
              <a:rPr lang="en-GB" sz="2800" dirty="0" smtClean="0"/>
              <a:t>greatest.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58609" y="1443248"/>
                <a:ext cx="977856" cy="801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200" b="0" i="0" smtClean="0"/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200" b="0" i="0" smtClean="0"/>
                              <m:t>3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200" dirty="0" smtClean="0"/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09" y="1443248"/>
                <a:ext cx="977856" cy="8015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771504" y="1443248"/>
                <a:ext cx="977856" cy="797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200" b="0" i="0" smtClean="0"/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200" b="0" i="0" smtClean="0"/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200" dirty="0" smtClean="0"/>
                  <a:t>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504" y="1443248"/>
                <a:ext cx="977856" cy="7975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84399" y="1443248"/>
                <a:ext cx="977856" cy="796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2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2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200" dirty="0" smtClean="0"/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399" y="1443248"/>
                <a:ext cx="977856" cy="7963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797614" y="1443248"/>
                <a:ext cx="977856" cy="793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2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2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200" dirty="0" smtClean="0"/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614" y="1443248"/>
                <a:ext cx="977856" cy="7939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970095"/>
              </p:ext>
            </p:extLst>
          </p:nvPr>
        </p:nvGraphicFramePr>
        <p:xfrm>
          <a:off x="325937" y="2561432"/>
          <a:ext cx="1843200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40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614400">
                  <a:extLst>
                    <a:ext uri="{9D8B030D-6E8A-4147-A177-3AD203B41FA5}">
                      <a16:colId xmlns:a16="http://schemas.microsoft.com/office/drawing/2014/main" val="1079379189"/>
                    </a:ext>
                  </a:extLst>
                </a:gridCol>
                <a:gridCol w="614400">
                  <a:extLst>
                    <a:ext uri="{9D8B030D-6E8A-4147-A177-3AD203B41FA5}">
                      <a16:colId xmlns:a16="http://schemas.microsoft.com/office/drawing/2014/main" val="2539799462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224432"/>
              </p:ext>
            </p:extLst>
          </p:nvPr>
        </p:nvGraphicFramePr>
        <p:xfrm>
          <a:off x="2338832" y="2561432"/>
          <a:ext cx="1843200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20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307200">
                  <a:extLst>
                    <a:ext uri="{9D8B030D-6E8A-4147-A177-3AD203B41FA5}">
                      <a16:colId xmlns:a16="http://schemas.microsoft.com/office/drawing/2014/main" val="1363000845"/>
                    </a:ext>
                  </a:extLst>
                </a:gridCol>
                <a:gridCol w="307200">
                  <a:extLst>
                    <a:ext uri="{9D8B030D-6E8A-4147-A177-3AD203B41FA5}">
                      <a16:colId xmlns:a16="http://schemas.microsoft.com/office/drawing/2014/main" val="2595918903"/>
                    </a:ext>
                  </a:extLst>
                </a:gridCol>
                <a:gridCol w="307200">
                  <a:extLst>
                    <a:ext uri="{9D8B030D-6E8A-4147-A177-3AD203B41FA5}">
                      <a16:colId xmlns:a16="http://schemas.microsoft.com/office/drawing/2014/main" val="148994559"/>
                    </a:ext>
                  </a:extLst>
                </a:gridCol>
                <a:gridCol w="307200">
                  <a:extLst>
                    <a:ext uri="{9D8B030D-6E8A-4147-A177-3AD203B41FA5}">
                      <a16:colId xmlns:a16="http://schemas.microsoft.com/office/drawing/2014/main" val="2551901817"/>
                    </a:ext>
                  </a:extLst>
                </a:gridCol>
                <a:gridCol w="307200">
                  <a:extLst>
                    <a:ext uri="{9D8B030D-6E8A-4147-A177-3AD203B41FA5}">
                      <a16:colId xmlns:a16="http://schemas.microsoft.com/office/drawing/2014/main" val="3900719650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999913"/>
              </p:ext>
            </p:extLst>
          </p:nvPr>
        </p:nvGraphicFramePr>
        <p:xfrm>
          <a:off x="4351727" y="2561432"/>
          <a:ext cx="1843200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80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460800">
                  <a:extLst>
                    <a:ext uri="{9D8B030D-6E8A-4147-A177-3AD203B41FA5}">
                      <a16:colId xmlns:a16="http://schemas.microsoft.com/office/drawing/2014/main" val="4036150013"/>
                    </a:ext>
                  </a:extLst>
                </a:gridCol>
                <a:gridCol w="460800">
                  <a:extLst>
                    <a:ext uri="{9D8B030D-6E8A-4147-A177-3AD203B41FA5}">
                      <a16:colId xmlns:a16="http://schemas.microsoft.com/office/drawing/2014/main" val="3160876856"/>
                    </a:ext>
                  </a:extLst>
                </a:gridCol>
                <a:gridCol w="460800">
                  <a:extLst>
                    <a:ext uri="{9D8B030D-6E8A-4147-A177-3AD203B41FA5}">
                      <a16:colId xmlns:a16="http://schemas.microsoft.com/office/drawing/2014/main" val="1606207052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113277"/>
              </p:ext>
            </p:extLst>
          </p:nvPr>
        </p:nvGraphicFramePr>
        <p:xfrm>
          <a:off x="6364623" y="2561432"/>
          <a:ext cx="1843200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60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29914301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315666545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156777963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587282375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300510491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761003311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4196579636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175004505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3654039533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603841056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1416594019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953112"/>
              </p:ext>
            </p:extLst>
          </p:nvPr>
        </p:nvGraphicFramePr>
        <p:xfrm>
          <a:off x="4351727" y="2561432"/>
          <a:ext cx="1843200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60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29914301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315666545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156777963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587282375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300510491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761003311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4196579636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175004505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3654039533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603841056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1416594019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107282"/>
              </p:ext>
            </p:extLst>
          </p:nvPr>
        </p:nvGraphicFramePr>
        <p:xfrm>
          <a:off x="325937" y="2561432"/>
          <a:ext cx="1843200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60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29914301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315666545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156777963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587282375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300510491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761003311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4196579636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175004505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3654039533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603841056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1416594019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975624"/>
              </p:ext>
            </p:extLst>
          </p:nvPr>
        </p:nvGraphicFramePr>
        <p:xfrm>
          <a:off x="2338832" y="2561432"/>
          <a:ext cx="1843200" cy="60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60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29914301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315666545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156777963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587282375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3005104910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761003311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4196579636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175004505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3654039533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2603841056"/>
                    </a:ext>
                  </a:extLst>
                </a:gridCol>
                <a:gridCol w="153600">
                  <a:extLst>
                    <a:ext uri="{9D8B030D-6E8A-4147-A177-3AD203B41FA5}">
                      <a16:colId xmlns:a16="http://schemas.microsoft.com/office/drawing/2014/main" val="1416594019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58609" y="3166652"/>
                <a:ext cx="977856" cy="797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200" b="0" i="0" smtClean="0"/>
                              <m:t>8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2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200" dirty="0" smtClean="0"/>
                  <a:t> 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09" y="3166652"/>
                <a:ext cx="977856" cy="7977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771504" y="3166651"/>
                <a:ext cx="977856" cy="797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200" b="0" i="0" smtClean="0"/>
                              <m:t>10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2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200" dirty="0" smtClean="0"/>
                  <a:t> 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504" y="3166651"/>
                <a:ext cx="977856" cy="7977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84399" y="3166652"/>
                <a:ext cx="977856" cy="797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200" b="0" i="0" smtClean="0"/>
                              <m:t>9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2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200" dirty="0" smtClean="0"/>
                  <a:t> 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399" y="3166652"/>
                <a:ext cx="977856" cy="79771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797614" y="3166650"/>
                <a:ext cx="977856" cy="793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2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2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200" dirty="0" smtClean="0"/>
                  <a:t> 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614" y="3166650"/>
                <a:ext cx="977856" cy="7939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95449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65816 0.4731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17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0.22621 0.4731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2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0.00434 0.47315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L 0.44201 0.4731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1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5" grpId="1"/>
      <p:bldP spid="21" grpId="0"/>
      <p:bldP spid="21" grpId="1"/>
      <p:bldP spid="22" grpId="0"/>
      <p:bldP spid="22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5 and 6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495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67512" y="390489"/>
            <a:ext cx="767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Put the fractions in order from smallest to</a:t>
            </a:r>
            <a:r>
              <a:rPr lang="en-GB" sz="2800" dirty="0"/>
              <a:t> </a:t>
            </a:r>
            <a:r>
              <a:rPr lang="en-GB" sz="2800" dirty="0" smtClean="0"/>
              <a:t>greatest.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6743" y="1102079"/>
            <a:ext cx="1336281" cy="922466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1928" y="1922135"/>
            <a:ext cx="4310609" cy="825804"/>
          </a:xfrm>
          <a:prstGeom prst="wedgeRoundRectCallout">
            <a:avLst>
              <a:gd name="adj1" fmla="val 60178"/>
              <a:gd name="adj2" fmla="val -40384"/>
              <a:gd name="adj3" fmla="val 16667"/>
            </a:avLst>
          </a:prstGeom>
          <a:solidFill>
            <a:schemeClr val="accent6">
              <a:alpha val="20000"/>
            </a:schemeClr>
          </a:solidFill>
          <a:ln w="28575">
            <a:solidFill>
              <a:srgbClr val="2F5597"/>
            </a:solidFill>
          </a:ln>
        </p:spPr>
        <p:txBody>
          <a:bodyPr wrap="square" tIns="36000" bIns="36000" rtlCol="0" anchor="ctr">
            <a:noAutofit/>
          </a:bodyPr>
          <a:lstStyle/>
          <a:p>
            <a:pPr algn="ctr"/>
            <a:r>
              <a:rPr lang="en-GB" sz="2400" dirty="0" smtClean="0"/>
              <a:t>I can put these in order without using a bar model.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93558" y="1033008"/>
                <a:ext cx="882991" cy="7693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 smtClean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558" y="1033008"/>
                <a:ext cx="882991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2595" y="1945865"/>
                <a:ext cx="4815769" cy="885886"/>
              </a:xfrm>
              <a:prstGeom prst="wedgeRoundRectCallout">
                <a:avLst>
                  <a:gd name="adj1" fmla="val 60178"/>
                  <a:gd name="adj2" fmla="val -40384"/>
                  <a:gd name="adj3" fmla="val 16667"/>
                </a:avLst>
              </a:prstGeom>
              <a:solidFill>
                <a:schemeClr val="accent6">
                  <a:alpha val="20000"/>
                </a:schemeClr>
              </a:solidFill>
              <a:ln w="28575">
                <a:solidFill>
                  <a:srgbClr val="2F5597"/>
                </a:solidFill>
              </a:ln>
            </p:spPr>
            <p:txBody>
              <a:bodyPr wrap="square" tIns="36000" bIns="36000" rtlCol="0" anchor="ctr">
                <a:noAutofit/>
              </a:bodyPr>
              <a:lstStyle/>
              <a:p>
                <a:pPr algn="ctr"/>
                <a:r>
                  <a:rPr lang="en-GB" sz="2400" dirty="0" smtClean="0"/>
                  <a:t>Only one of these is more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/>
                          <m:t>2</m:t>
                        </m:r>
                      </m:den>
                    </m:f>
                  </m:oMath>
                </a14:m>
                <a:r>
                  <a:rPr lang="en-GB" sz="2400" dirty="0" smtClean="0"/>
                  <a:t> </a:t>
                </a:r>
              </a:p>
              <a:p>
                <a:pPr algn="ctr"/>
                <a:r>
                  <a:rPr lang="en-GB" sz="2400" dirty="0" smtClean="0"/>
                  <a:t>so that must be the greatest.</a:t>
                </a:r>
                <a:endParaRPr lang="en-GB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595" y="1945865"/>
                <a:ext cx="4815769" cy="885886"/>
              </a:xfrm>
              <a:prstGeom prst="wedgeRoundRectCallout">
                <a:avLst>
                  <a:gd name="adj1" fmla="val 60178"/>
                  <a:gd name="adj2" fmla="val -40384"/>
                  <a:gd name="adj3" fmla="val 16667"/>
                </a:avLst>
              </a:prstGeom>
              <a:blipFill>
                <a:blip r:embed="rId7"/>
                <a:stretch>
                  <a:fillRect b="-20530"/>
                </a:stretch>
              </a:blipFill>
              <a:ln w="28575">
                <a:solidFill>
                  <a:srgbClr val="2F5597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14468" y="5244541"/>
            <a:ext cx="747045" cy="7470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617312" y="538723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1646107" y="1038074"/>
                <a:ext cx="712976" cy="7643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 smtClean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107" y="1038074"/>
                <a:ext cx="712976" cy="7643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2359083" y="1033008"/>
                <a:ext cx="712976" cy="7643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 smtClean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083" y="1033008"/>
                <a:ext cx="712976" cy="76431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072059" y="1039828"/>
                <a:ext cx="712976" cy="7643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 smtClean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059" y="1039828"/>
                <a:ext cx="712976" cy="7643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788585" y="1890281"/>
                <a:ext cx="4103952" cy="885886"/>
              </a:xfrm>
              <a:prstGeom prst="wedgeRoundRectCallout">
                <a:avLst>
                  <a:gd name="adj1" fmla="val 60178"/>
                  <a:gd name="adj2" fmla="val -40384"/>
                  <a:gd name="adj3" fmla="val 16667"/>
                </a:avLst>
              </a:prstGeom>
              <a:solidFill>
                <a:schemeClr val="accent6">
                  <a:alpha val="20000"/>
                </a:schemeClr>
              </a:solidFill>
              <a:ln w="28575">
                <a:solidFill>
                  <a:srgbClr val="2F5597"/>
                </a:solidFill>
              </a:ln>
            </p:spPr>
            <p:txBody>
              <a:bodyPr wrap="square" tIns="36000" bIns="36000" rtlCol="0" anchor="ctr">
                <a:noAutofit/>
              </a:bodyPr>
              <a:lstStyle/>
              <a:p>
                <a:pPr algn="ctr"/>
                <a:r>
                  <a:rPr lang="en-GB" sz="2400" dirty="0" smtClean="0"/>
                  <a:t>I know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dirty="0"/>
                          <m:t>5</m:t>
                        </m:r>
                      </m:den>
                    </m:f>
                  </m:oMath>
                </a14:m>
                <a:r>
                  <a:rPr lang="en-GB" sz="2400" dirty="0" smtClean="0"/>
                  <a:t> is smaller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2400" dirty="0" smtClean="0"/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585" y="1890281"/>
                <a:ext cx="4103952" cy="885886"/>
              </a:xfrm>
              <a:prstGeom prst="wedgeRoundRectCallout">
                <a:avLst>
                  <a:gd name="adj1" fmla="val 60178"/>
                  <a:gd name="adj2" fmla="val -40384"/>
                  <a:gd name="adj3" fmla="val 16667"/>
                </a:avLst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rgbClr val="2F5597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272296" y="3215388"/>
            <a:ext cx="8081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When the numerators are the same, the </a:t>
            </a:r>
            <a:r>
              <a:rPr lang="en-GB" sz="2800" u="sng" dirty="0" smtClean="0"/>
              <a:t>greater</a:t>
            </a:r>
            <a:r>
              <a:rPr lang="en-GB" sz="2800" dirty="0" smtClean="0"/>
              <a:t> </a:t>
            </a:r>
          </a:p>
          <a:p>
            <a:pPr algn="ctr"/>
            <a:r>
              <a:rPr lang="en-GB" sz="2800" dirty="0" smtClean="0"/>
              <a:t>the denominator, the </a:t>
            </a:r>
            <a:r>
              <a:rPr lang="en-GB" sz="2800" u="sng" dirty="0" smtClean="0"/>
              <a:t>smaller</a:t>
            </a:r>
            <a:r>
              <a:rPr lang="en-GB" sz="2800" dirty="0" smtClean="0"/>
              <a:t> the fraction.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337930" y="1859724"/>
                <a:ext cx="4499624" cy="1284320"/>
              </a:xfrm>
              <a:prstGeom prst="wedgeRoundRectCallout">
                <a:avLst>
                  <a:gd name="adj1" fmla="val 60178"/>
                  <a:gd name="adj2" fmla="val -40384"/>
                  <a:gd name="adj3" fmla="val 16667"/>
                </a:avLst>
              </a:prstGeom>
              <a:solidFill>
                <a:schemeClr val="accent6">
                  <a:alpha val="20000"/>
                </a:schemeClr>
              </a:solidFill>
              <a:ln w="28575">
                <a:solidFill>
                  <a:srgbClr val="2F5597"/>
                </a:solidFill>
              </a:ln>
            </p:spPr>
            <p:txBody>
              <a:bodyPr wrap="square" tIns="36000" bIns="36000" rtlCol="0" anchor="ctr">
                <a:noAutofit/>
              </a:bodyPr>
              <a:lstStyle/>
              <a:p>
                <a:pPr algn="ctr"/>
                <a:r>
                  <a:rPr lang="en-GB" sz="2400" dirty="0" smtClean="0"/>
                  <a:t>I know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2400" dirty="0" smtClean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 smtClean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 smtClean="0"/>
                  <a:t> is smaller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/>
                          <m:t>5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930" y="1859724"/>
                <a:ext cx="4499624" cy="1284320"/>
              </a:xfrm>
              <a:prstGeom prst="wedgeRoundRectCallout">
                <a:avLst>
                  <a:gd name="adj1" fmla="val 60178"/>
                  <a:gd name="adj2" fmla="val -40384"/>
                  <a:gd name="adj3" fmla="val 16667"/>
                </a:avLst>
              </a:prstGeom>
              <a:blipFill>
                <a:blip r:embed="rId13"/>
                <a:stretch>
                  <a:fillRect b="-1852"/>
                </a:stretch>
              </a:blipFill>
              <a:ln w="28575">
                <a:solidFill>
                  <a:srgbClr val="2F5597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13038" y="5116374"/>
                <a:ext cx="420308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038" y="5116374"/>
                <a:ext cx="420308" cy="7693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30746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47761 0.4756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72" y="2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-0.1823 0.4652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15" y="2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0.27257 0.4731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28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0.48229 0.4733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15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23 0.46527 L -0.02622 0.47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5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2" grpId="0"/>
      <p:bldP spid="42" grpId="0" animBg="1"/>
      <p:bldP spid="42" grpId="1" animBg="1"/>
      <p:bldP spid="44" grpId="0"/>
      <p:bldP spid="44" grpId="1"/>
      <p:bldP spid="46" grpId="0"/>
      <p:bldP spid="49" grpId="0"/>
      <p:bldP spid="50" grpId="0"/>
      <p:bldP spid="50" grpId="1"/>
      <p:bldP spid="51" grpId="0" animBg="1"/>
      <p:bldP spid="51" grpId="1" animBg="1"/>
      <p:bldP spid="52" grpId="0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7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61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Complete the equivalent fractions</a:t>
            </a: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1)	   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9719" y="4568504"/>
                <a:ext cx="4556628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9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19" y="4568504"/>
                <a:ext cx="4556628" cy="7110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875320" y="4509352"/>
            <a:ext cx="404948" cy="43107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8588" y="2786226"/>
                <a:ext cx="4556628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 smtClean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88" y="2786226"/>
                <a:ext cx="4556628" cy="7110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2860745" y="2710666"/>
            <a:ext cx="404948" cy="43107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19210"/>
              </p:ext>
            </p:extLst>
          </p:nvPr>
        </p:nvGraphicFramePr>
        <p:xfrm>
          <a:off x="4275244" y="3423516"/>
          <a:ext cx="3182568" cy="58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14">
                  <a:extLst>
                    <a:ext uri="{9D8B030D-6E8A-4147-A177-3AD203B41FA5}">
                      <a16:colId xmlns:a16="http://schemas.microsoft.com/office/drawing/2014/main" val="49247928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3150709831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4224870857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1529911455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3227158013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917371417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3306658735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2410318364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533038562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254429123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1478592718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2456659654"/>
                    </a:ext>
                  </a:extLst>
                </a:gridCol>
              </a:tblGrid>
              <a:tr h="5835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9661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128602"/>
              </p:ext>
            </p:extLst>
          </p:nvPr>
        </p:nvGraphicFramePr>
        <p:xfrm>
          <a:off x="4275244" y="2655554"/>
          <a:ext cx="3182568" cy="58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5642">
                  <a:extLst>
                    <a:ext uri="{9D8B030D-6E8A-4147-A177-3AD203B41FA5}">
                      <a16:colId xmlns:a16="http://schemas.microsoft.com/office/drawing/2014/main" val="49247928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3052635481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473194472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1987112321"/>
                    </a:ext>
                  </a:extLst>
                </a:gridCol>
              </a:tblGrid>
              <a:tr h="5835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9661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117082"/>
              </p:ext>
            </p:extLst>
          </p:nvPr>
        </p:nvGraphicFramePr>
        <p:xfrm>
          <a:off x="4275244" y="5124878"/>
          <a:ext cx="3182568" cy="58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14">
                  <a:extLst>
                    <a:ext uri="{9D8B030D-6E8A-4147-A177-3AD203B41FA5}">
                      <a16:colId xmlns:a16="http://schemas.microsoft.com/office/drawing/2014/main" val="49247928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3150709831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4224870857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1529911455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3227158013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917371417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3306658735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2410318364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533038562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254429123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1478592718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2456659654"/>
                    </a:ext>
                  </a:extLst>
                </a:gridCol>
              </a:tblGrid>
              <a:tr h="5835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9661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764752"/>
              </p:ext>
            </p:extLst>
          </p:nvPr>
        </p:nvGraphicFramePr>
        <p:xfrm>
          <a:off x="4275244" y="4356916"/>
          <a:ext cx="3182568" cy="58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5642">
                  <a:extLst>
                    <a:ext uri="{9D8B030D-6E8A-4147-A177-3AD203B41FA5}">
                      <a16:colId xmlns:a16="http://schemas.microsoft.com/office/drawing/2014/main" val="49247928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3052635481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473194472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1987112321"/>
                    </a:ext>
                  </a:extLst>
                </a:gridCol>
              </a:tblGrid>
              <a:tr h="5835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966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4404" y="1226504"/>
                <a:ext cx="4556628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04" y="1226504"/>
                <a:ext cx="4556628" cy="7110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2860745" y="1141087"/>
            <a:ext cx="404948" cy="43107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72717"/>
              </p:ext>
            </p:extLst>
          </p:nvPr>
        </p:nvGraphicFramePr>
        <p:xfrm>
          <a:off x="4275244" y="1808217"/>
          <a:ext cx="3182568" cy="58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821">
                  <a:extLst>
                    <a:ext uri="{9D8B030D-6E8A-4147-A177-3AD203B41FA5}">
                      <a16:colId xmlns:a16="http://schemas.microsoft.com/office/drawing/2014/main" val="49247928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2632488665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3468528930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543164443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3327576460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1424998562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1549885713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2172819417"/>
                    </a:ext>
                  </a:extLst>
                </a:gridCol>
              </a:tblGrid>
              <a:tr h="5835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96614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8791"/>
              </p:ext>
            </p:extLst>
          </p:nvPr>
        </p:nvGraphicFramePr>
        <p:xfrm>
          <a:off x="4275244" y="1040255"/>
          <a:ext cx="3182568" cy="58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5642">
                  <a:extLst>
                    <a:ext uri="{9D8B030D-6E8A-4147-A177-3AD203B41FA5}">
                      <a16:colId xmlns:a16="http://schemas.microsoft.com/office/drawing/2014/main" val="49247928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1653592351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1342780651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4235134463"/>
                    </a:ext>
                  </a:extLst>
                </a:gridCol>
              </a:tblGrid>
              <a:tr h="5835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96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714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275244" y="2660766"/>
            <a:ext cx="793145" cy="583510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275340" y="3428728"/>
            <a:ext cx="793049" cy="583510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275340" y="4356916"/>
            <a:ext cx="2372172" cy="583510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275340" y="5124769"/>
            <a:ext cx="2372172" cy="583510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Complete the equivalent fractions</a:t>
            </a: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1)	   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9719" y="4568504"/>
                <a:ext cx="4556628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9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19" y="4568504"/>
                <a:ext cx="4556628" cy="7110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875320" y="4509352"/>
            <a:ext cx="404948" cy="43107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8588" y="2786226"/>
                <a:ext cx="4556628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 smtClean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88" y="2786226"/>
                <a:ext cx="4556628" cy="7110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2860745" y="2710666"/>
            <a:ext cx="404948" cy="43107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19210"/>
              </p:ext>
            </p:extLst>
          </p:nvPr>
        </p:nvGraphicFramePr>
        <p:xfrm>
          <a:off x="4275244" y="3423516"/>
          <a:ext cx="3182568" cy="58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14">
                  <a:extLst>
                    <a:ext uri="{9D8B030D-6E8A-4147-A177-3AD203B41FA5}">
                      <a16:colId xmlns:a16="http://schemas.microsoft.com/office/drawing/2014/main" val="49247928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3150709831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4224870857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1529911455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3227158013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917371417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3306658735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2410318364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533038562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254429123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1478592718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2456659654"/>
                    </a:ext>
                  </a:extLst>
                </a:gridCol>
              </a:tblGrid>
              <a:tr h="5835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9661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128602"/>
              </p:ext>
            </p:extLst>
          </p:nvPr>
        </p:nvGraphicFramePr>
        <p:xfrm>
          <a:off x="4275244" y="2655554"/>
          <a:ext cx="3182568" cy="58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5642">
                  <a:extLst>
                    <a:ext uri="{9D8B030D-6E8A-4147-A177-3AD203B41FA5}">
                      <a16:colId xmlns:a16="http://schemas.microsoft.com/office/drawing/2014/main" val="49247928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3052635481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473194472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1987112321"/>
                    </a:ext>
                  </a:extLst>
                </a:gridCol>
              </a:tblGrid>
              <a:tr h="5835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9661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117082"/>
              </p:ext>
            </p:extLst>
          </p:nvPr>
        </p:nvGraphicFramePr>
        <p:xfrm>
          <a:off x="4275244" y="5124878"/>
          <a:ext cx="3182568" cy="58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14">
                  <a:extLst>
                    <a:ext uri="{9D8B030D-6E8A-4147-A177-3AD203B41FA5}">
                      <a16:colId xmlns:a16="http://schemas.microsoft.com/office/drawing/2014/main" val="49247928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3150709831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4224870857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1529911455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3227158013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917371417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3306658735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2410318364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533038562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254429123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1478592718"/>
                    </a:ext>
                  </a:extLst>
                </a:gridCol>
                <a:gridCol w="265214">
                  <a:extLst>
                    <a:ext uri="{9D8B030D-6E8A-4147-A177-3AD203B41FA5}">
                      <a16:colId xmlns:a16="http://schemas.microsoft.com/office/drawing/2014/main" val="2456659654"/>
                    </a:ext>
                  </a:extLst>
                </a:gridCol>
              </a:tblGrid>
              <a:tr h="5835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9661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764752"/>
              </p:ext>
            </p:extLst>
          </p:nvPr>
        </p:nvGraphicFramePr>
        <p:xfrm>
          <a:off x="4275244" y="4356916"/>
          <a:ext cx="3182568" cy="58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5642">
                  <a:extLst>
                    <a:ext uri="{9D8B030D-6E8A-4147-A177-3AD203B41FA5}">
                      <a16:colId xmlns:a16="http://schemas.microsoft.com/office/drawing/2014/main" val="49247928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3052635481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473194472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1987112321"/>
                    </a:ext>
                  </a:extLst>
                </a:gridCol>
              </a:tblGrid>
              <a:tr h="5835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966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4404" y="1226504"/>
                <a:ext cx="4556628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04" y="1226504"/>
                <a:ext cx="4556628" cy="7110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2860745" y="1141087"/>
            <a:ext cx="404948" cy="43107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72717"/>
              </p:ext>
            </p:extLst>
          </p:nvPr>
        </p:nvGraphicFramePr>
        <p:xfrm>
          <a:off x="4275244" y="1808217"/>
          <a:ext cx="3182568" cy="58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821">
                  <a:extLst>
                    <a:ext uri="{9D8B030D-6E8A-4147-A177-3AD203B41FA5}">
                      <a16:colId xmlns:a16="http://schemas.microsoft.com/office/drawing/2014/main" val="49247928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2632488665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3468528930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543164443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3327576460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1424998562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1549885713"/>
                    </a:ext>
                  </a:extLst>
                </a:gridCol>
                <a:gridCol w="397821">
                  <a:extLst>
                    <a:ext uri="{9D8B030D-6E8A-4147-A177-3AD203B41FA5}">
                      <a16:colId xmlns:a16="http://schemas.microsoft.com/office/drawing/2014/main" val="2172819417"/>
                    </a:ext>
                  </a:extLst>
                </a:gridCol>
              </a:tblGrid>
              <a:tr h="5835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96614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8791"/>
              </p:ext>
            </p:extLst>
          </p:nvPr>
        </p:nvGraphicFramePr>
        <p:xfrm>
          <a:off x="4275244" y="1040255"/>
          <a:ext cx="3182568" cy="58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5642">
                  <a:extLst>
                    <a:ext uri="{9D8B030D-6E8A-4147-A177-3AD203B41FA5}">
                      <a16:colId xmlns:a16="http://schemas.microsoft.com/office/drawing/2014/main" val="49247928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1653592351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1342780651"/>
                    </a:ext>
                  </a:extLst>
                </a:gridCol>
                <a:gridCol w="795642">
                  <a:extLst>
                    <a:ext uri="{9D8B030D-6E8A-4147-A177-3AD203B41FA5}">
                      <a16:colId xmlns:a16="http://schemas.microsoft.com/office/drawing/2014/main" val="4235134463"/>
                    </a:ext>
                  </a:extLst>
                </a:gridCol>
              </a:tblGrid>
              <a:tr h="5835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9661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72372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3" grpId="0" animBg="1"/>
      <p:bldP spid="11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06275" y="556058"/>
                <a:ext cx="4556628" cy="882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3600" dirty="0" smtClean="0"/>
                  <a:t>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3600" b="0" i="0" smtClean="0"/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360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endParaRPr lang="en-GB" sz="36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275" y="556058"/>
                <a:ext cx="4556628" cy="8828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4092729" y="711247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088192" y="679743"/>
                <a:ext cx="63511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192" y="679743"/>
                <a:ext cx="63511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336391" y="1919058"/>
            <a:ext cx="5364000" cy="624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36391" y="3047965"/>
            <a:ext cx="3549118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350768"/>
              </p:ext>
            </p:extLst>
          </p:nvPr>
        </p:nvGraphicFramePr>
        <p:xfrm>
          <a:off x="1336391" y="1919058"/>
          <a:ext cx="6266190" cy="6612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17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2926836350"/>
                    </a:ext>
                  </a:extLst>
                </a:gridCol>
              </a:tblGrid>
              <a:tr h="6612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070076"/>
              </p:ext>
            </p:extLst>
          </p:nvPr>
        </p:nvGraphicFramePr>
        <p:xfrm>
          <a:off x="1336391" y="3043184"/>
          <a:ext cx="626619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170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2094723814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1792972763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3408500064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3609155998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3209380838"/>
                    </a:ext>
                  </a:extLst>
                </a:gridCol>
                <a:gridCol w="895170">
                  <a:extLst>
                    <a:ext uri="{9D8B030D-6E8A-4147-A177-3AD203B41FA5}">
                      <a16:colId xmlns:a16="http://schemas.microsoft.com/office/drawing/2014/main" val="2926836350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95460" y="3907847"/>
            <a:ext cx="70885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/>
          </a:p>
          <a:p>
            <a:pPr algn="ctr"/>
            <a:r>
              <a:rPr lang="en-GB" sz="2800" dirty="0" smtClean="0"/>
              <a:t>When </a:t>
            </a:r>
            <a:r>
              <a:rPr lang="en-GB" sz="2800" dirty="0"/>
              <a:t>the denominators are the same, </a:t>
            </a:r>
            <a:endParaRPr lang="en-GB" sz="2800" dirty="0" smtClean="0"/>
          </a:p>
          <a:p>
            <a:pPr algn="ctr"/>
            <a:r>
              <a:rPr lang="en-GB" sz="2800" dirty="0" smtClean="0"/>
              <a:t>the</a:t>
            </a:r>
            <a:r>
              <a:rPr lang="en-GB" sz="2800" u="sng" dirty="0"/>
              <a:t>			</a:t>
            </a:r>
            <a:r>
              <a:rPr lang="en-GB" sz="2800" dirty="0"/>
              <a:t> the numerator, the </a:t>
            </a:r>
            <a:r>
              <a:rPr lang="en-GB" sz="2800" u="sng" dirty="0"/>
              <a:t>			</a:t>
            </a:r>
            <a:r>
              <a:rPr lang="en-GB" sz="2800" dirty="0"/>
              <a:t> the fraction.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69506" y="4699420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greater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07352" y="4699420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greater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3740" y="4762484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smaller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7352" y="4762484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smaller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2" grpId="0"/>
      <p:bldP spid="12" grpId="1"/>
      <p:bldP spid="13" grpId="0"/>
      <p:bldP spid="13" grpId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468" y="5244541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538723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827" y="384656"/>
            <a:ext cx="7781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Put the fractions in order from smallest to greatest.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87465" y="1456654"/>
                <a:ext cx="977856" cy="709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465" y="1456654"/>
                <a:ext cx="977856" cy="7092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44800" y="1456654"/>
                <a:ext cx="977856" cy="712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800" y="1456654"/>
                <a:ext cx="977856" cy="7125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02135" y="1456654"/>
                <a:ext cx="977856" cy="712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135" y="1456654"/>
                <a:ext cx="977856" cy="71243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492801" y="1456654"/>
                <a:ext cx="977856" cy="710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801" y="1456654"/>
                <a:ext cx="977856" cy="7108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779891252"/>
              </p:ext>
            </p:extLst>
          </p:nvPr>
        </p:nvGraphicFramePr>
        <p:xfrm>
          <a:off x="1411341" y="2338594"/>
          <a:ext cx="1930105" cy="128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902400895"/>
              </p:ext>
            </p:extLst>
          </p:nvPr>
        </p:nvGraphicFramePr>
        <p:xfrm>
          <a:off x="2968676" y="2338594"/>
          <a:ext cx="1930105" cy="128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617065725"/>
              </p:ext>
            </p:extLst>
          </p:nvPr>
        </p:nvGraphicFramePr>
        <p:xfrm>
          <a:off x="4526011" y="2360926"/>
          <a:ext cx="1930105" cy="128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277717935"/>
              </p:ext>
            </p:extLst>
          </p:nvPr>
        </p:nvGraphicFramePr>
        <p:xfrm>
          <a:off x="6016677" y="2405590"/>
          <a:ext cx="1930105" cy="128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88274" y="2256449"/>
            <a:ext cx="7173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When the denominators are the same, the </a:t>
            </a:r>
            <a:r>
              <a:rPr lang="en-GB" sz="2800" u="sng" dirty="0" smtClean="0"/>
              <a:t>greater</a:t>
            </a:r>
            <a:r>
              <a:rPr lang="en-GB" sz="2800" dirty="0" smtClean="0"/>
              <a:t> the numerator, the </a:t>
            </a:r>
            <a:r>
              <a:rPr lang="en-GB" sz="2800" u="sng" dirty="0" smtClean="0"/>
              <a:t>greater</a:t>
            </a:r>
            <a:r>
              <a:rPr lang="en-GB" sz="2800" dirty="0" smtClean="0"/>
              <a:t> the fraction.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-0.50295 0.3460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56" y="1729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49479 0.3590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40" y="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00191 0.3557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777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00139 0.3569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0.33906 0.3557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44" y="1777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34045 0.3590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4" y="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16198 0.3532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0" y="17662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16163 0.3569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8" grpId="0"/>
      <p:bldP spid="9" grpId="0"/>
      <p:bldP spid="10" grpId="0"/>
      <p:bldGraphic spid="11" grpId="0">
        <p:bldAsOne/>
      </p:bldGraphic>
      <p:bldGraphic spid="11" grpId="1">
        <p:bldAsOne/>
      </p:bldGraphic>
      <p:bldGraphic spid="12" grpId="0">
        <p:bldAsOne/>
      </p:bldGraphic>
      <p:bldGraphic spid="12" grpId="1">
        <p:bldAsOne/>
      </p:bldGraphic>
      <p:bldGraphic spid="13" grpId="0">
        <p:bldAsOne/>
      </p:bldGraphic>
      <p:bldGraphic spid="13" grpId="1">
        <p:bldAsOne/>
      </p:bldGraphic>
      <p:bldGraphic spid="14" grpId="0">
        <p:bldAsOne/>
      </p:bldGraphic>
      <p:bldGraphic spid="14" grpId="1">
        <p:bldAsOne/>
      </p:bldGraphic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1 and 2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-142836" y="2219216"/>
                <a:ext cx="4556628" cy="710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9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2836" y="2219216"/>
                <a:ext cx="4556628" cy="710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/>
          <p:nvPr/>
        </p:nvSpPr>
        <p:spPr>
          <a:xfrm>
            <a:off x="1843618" y="2374405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971921"/>
              </p:ext>
            </p:extLst>
          </p:nvPr>
        </p:nvGraphicFramePr>
        <p:xfrm>
          <a:off x="3344362" y="2206857"/>
          <a:ext cx="3528847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94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413195230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834541118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3961508538"/>
                    </a:ext>
                  </a:extLst>
                </a:gridCol>
                <a:gridCol w="392095">
                  <a:extLst>
                    <a:ext uri="{9D8B030D-6E8A-4147-A177-3AD203B41FA5}">
                      <a16:colId xmlns:a16="http://schemas.microsoft.com/office/drawing/2014/main" val="2331341329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3872579437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929881277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391112694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927124611"/>
                    </a:ext>
                  </a:extLst>
                </a:gridCol>
              </a:tblGrid>
              <a:tr h="328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368491"/>
              </p:ext>
            </p:extLst>
          </p:nvPr>
        </p:nvGraphicFramePr>
        <p:xfrm>
          <a:off x="3344362" y="2206857"/>
          <a:ext cx="3528847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94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4029453554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879959651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2149007492"/>
                    </a:ext>
                  </a:extLst>
                </a:gridCol>
                <a:gridCol w="392095">
                  <a:extLst>
                    <a:ext uri="{9D8B030D-6E8A-4147-A177-3AD203B41FA5}">
                      <a16:colId xmlns:a16="http://schemas.microsoft.com/office/drawing/2014/main" val="1952273610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3455182100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1427169616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2256267984"/>
                    </a:ext>
                  </a:extLst>
                </a:gridCol>
                <a:gridCol w="392094">
                  <a:extLst>
                    <a:ext uri="{9D8B030D-6E8A-4147-A177-3AD203B41FA5}">
                      <a16:colId xmlns:a16="http://schemas.microsoft.com/office/drawing/2014/main" val="1920972653"/>
                    </a:ext>
                  </a:extLst>
                </a:gridCol>
              </a:tblGrid>
              <a:tr h="328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781406"/>
              </p:ext>
            </p:extLst>
          </p:nvPr>
        </p:nvGraphicFramePr>
        <p:xfrm>
          <a:off x="3344362" y="2739233"/>
          <a:ext cx="3528847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5769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705770">
                  <a:extLst>
                    <a:ext uri="{9D8B030D-6E8A-4147-A177-3AD203B41FA5}">
                      <a16:colId xmlns:a16="http://schemas.microsoft.com/office/drawing/2014/main" val="499483060"/>
                    </a:ext>
                  </a:extLst>
                </a:gridCol>
                <a:gridCol w="705769">
                  <a:extLst>
                    <a:ext uri="{9D8B030D-6E8A-4147-A177-3AD203B41FA5}">
                      <a16:colId xmlns:a16="http://schemas.microsoft.com/office/drawing/2014/main" val="302418172"/>
                    </a:ext>
                  </a:extLst>
                </a:gridCol>
                <a:gridCol w="705770">
                  <a:extLst>
                    <a:ext uri="{9D8B030D-6E8A-4147-A177-3AD203B41FA5}">
                      <a16:colId xmlns:a16="http://schemas.microsoft.com/office/drawing/2014/main" val="1769062699"/>
                    </a:ext>
                  </a:extLst>
                </a:gridCol>
                <a:gridCol w="705769">
                  <a:extLst>
                    <a:ext uri="{9D8B030D-6E8A-4147-A177-3AD203B41FA5}">
                      <a16:colId xmlns:a16="http://schemas.microsoft.com/office/drawing/2014/main" val="1806037664"/>
                    </a:ext>
                  </a:extLst>
                </a:gridCol>
              </a:tblGrid>
              <a:tr h="328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01806"/>
              </p:ext>
            </p:extLst>
          </p:nvPr>
        </p:nvGraphicFramePr>
        <p:xfrm>
          <a:off x="3344362" y="2739233"/>
          <a:ext cx="3528847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5769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705770">
                  <a:extLst>
                    <a:ext uri="{9D8B030D-6E8A-4147-A177-3AD203B41FA5}">
                      <a16:colId xmlns:a16="http://schemas.microsoft.com/office/drawing/2014/main" val="907486673"/>
                    </a:ext>
                  </a:extLst>
                </a:gridCol>
                <a:gridCol w="705769">
                  <a:extLst>
                    <a:ext uri="{9D8B030D-6E8A-4147-A177-3AD203B41FA5}">
                      <a16:colId xmlns:a16="http://schemas.microsoft.com/office/drawing/2014/main" val="965439962"/>
                    </a:ext>
                  </a:extLst>
                </a:gridCol>
                <a:gridCol w="705770">
                  <a:extLst>
                    <a:ext uri="{9D8B030D-6E8A-4147-A177-3AD203B41FA5}">
                      <a16:colId xmlns:a16="http://schemas.microsoft.com/office/drawing/2014/main" val="3192285875"/>
                    </a:ext>
                  </a:extLst>
                </a:gridCol>
                <a:gridCol w="705769">
                  <a:extLst>
                    <a:ext uri="{9D8B030D-6E8A-4147-A177-3AD203B41FA5}">
                      <a16:colId xmlns:a16="http://schemas.microsoft.com/office/drawing/2014/main" val="3800758307"/>
                    </a:ext>
                  </a:extLst>
                </a:gridCol>
              </a:tblGrid>
              <a:tr h="328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811725" y="2382171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725" y="2382171"/>
                <a:ext cx="53572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-142837" y="747259"/>
                <a:ext cx="4556628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 smtClean="0"/>
                  <a:t>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 smtClean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2837" y="747259"/>
                <a:ext cx="4556628" cy="7110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1843617" y="902448"/>
            <a:ext cx="583324" cy="5833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196726"/>
              </p:ext>
            </p:extLst>
          </p:nvPr>
        </p:nvGraphicFramePr>
        <p:xfrm>
          <a:off x="3344361" y="734900"/>
          <a:ext cx="3528848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424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764424">
                  <a:extLst>
                    <a:ext uri="{9D8B030D-6E8A-4147-A177-3AD203B41FA5}">
                      <a16:colId xmlns:a16="http://schemas.microsoft.com/office/drawing/2014/main" val="2901725891"/>
                    </a:ext>
                  </a:extLst>
                </a:gridCol>
              </a:tblGrid>
              <a:tr h="328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234541"/>
              </p:ext>
            </p:extLst>
          </p:nvPr>
        </p:nvGraphicFramePr>
        <p:xfrm>
          <a:off x="3344361" y="734900"/>
          <a:ext cx="3528848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424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764424">
                  <a:extLst>
                    <a:ext uri="{9D8B030D-6E8A-4147-A177-3AD203B41FA5}">
                      <a16:colId xmlns:a16="http://schemas.microsoft.com/office/drawing/2014/main" val="3313693834"/>
                    </a:ext>
                  </a:extLst>
                </a:gridCol>
              </a:tblGrid>
              <a:tr h="328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426024"/>
              </p:ext>
            </p:extLst>
          </p:nvPr>
        </p:nvGraphicFramePr>
        <p:xfrm>
          <a:off x="3344361" y="1267276"/>
          <a:ext cx="3528847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6282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176283">
                  <a:extLst>
                    <a:ext uri="{9D8B030D-6E8A-4147-A177-3AD203B41FA5}">
                      <a16:colId xmlns:a16="http://schemas.microsoft.com/office/drawing/2014/main" val="2596471716"/>
                    </a:ext>
                  </a:extLst>
                </a:gridCol>
                <a:gridCol w="1176282">
                  <a:extLst>
                    <a:ext uri="{9D8B030D-6E8A-4147-A177-3AD203B41FA5}">
                      <a16:colId xmlns:a16="http://schemas.microsoft.com/office/drawing/2014/main" val="148011758"/>
                    </a:ext>
                  </a:extLst>
                </a:gridCol>
              </a:tblGrid>
              <a:tr h="328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92462"/>
              </p:ext>
            </p:extLst>
          </p:nvPr>
        </p:nvGraphicFramePr>
        <p:xfrm>
          <a:off x="3344361" y="1267276"/>
          <a:ext cx="3528847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6282">
                  <a:extLst>
                    <a:ext uri="{9D8B030D-6E8A-4147-A177-3AD203B41FA5}">
                      <a16:colId xmlns:a16="http://schemas.microsoft.com/office/drawing/2014/main" val="1300667352"/>
                    </a:ext>
                  </a:extLst>
                </a:gridCol>
                <a:gridCol w="1176283">
                  <a:extLst>
                    <a:ext uri="{9D8B030D-6E8A-4147-A177-3AD203B41FA5}">
                      <a16:colId xmlns:a16="http://schemas.microsoft.com/office/drawing/2014/main" val="3778403306"/>
                    </a:ext>
                  </a:extLst>
                </a:gridCol>
                <a:gridCol w="1176282">
                  <a:extLst>
                    <a:ext uri="{9D8B030D-6E8A-4147-A177-3AD203B41FA5}">
                      <a16:colId xmlns:a16="http://schemas.microsoft.com/office/drawing/2014/main" val="3947309213"/>
                    </a:ext>
                  </a:extLst>
                </a:gridCol>
              </a:tblGrid>
              <a:tr h="328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137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891217" y="924306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217" y="924306"/>
                <a:ext cx="53572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88277" y="3909338"/>
            <a:ext cx="8081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When the numerators are the same, </a:t>
            </a:r>
          </a:p>
          <a:p>
            <a:pPr algn="ctr"/>
            <a:r>
              <a:rPr lang="en-GB" sz="2800" dirty="0" smtClean="0"/>
              <a:t>the </a:t>
            </a:r>
            <a:r>
              <a:rPr lang="en-GB" sz="2800" u="sng" dirty="0" smtClean="0"/>
              <a:t>			</a:t>
            </a:r>
            <a:r>
              <a:rPr lang="en-GB" sz="2800" dirty="0"/>
              <a:t> </a:t>
            </a:r>
            <a:r>
              <a:rPr lang="en-GB" sz="2800" dirty="0" smtClean="0"/>
              <a:t>the denominator, the </a:t>
            </a:r>
            <a:r>
              <a:rPr lang="en-GB" sz="2800" u="sng" dirty="0" smtClean="0"/>
              <a:t>			</a:t>
            </a:r>
            <a:r>
              <a:rPr lang="en-GB" sz="2800" dirty="0" smtClean="0"/>
              <a:t> the fraction.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84617" y="4289096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greater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30437" y="4299042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greater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02683" y="4299042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smaller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94305" y="4297564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smaller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95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22" grpId="0"/>
      <p:bldP spid="29" grpId="0"/>
      <p:bldP spid="30" grpId="0"/>
      <p:bldP spid="31" grpId="0"/>
      <p:bldP spid="31" grpId="1"/>
      <p:bldP spid="32" grpId="0"/>
      <p:bldP spid="33" grpId="0"/>
      <p:bldP spid="34" grpId="0"/>
      <p:bldP spid="3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12.6|1.1|4.8|19.6|2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1.1|1.6|0.6|6.8|0.9|3.2|2.1|3.1|4.1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4.7|4.1|1.7|0.6|0.5|10|2.2|1.7|2.2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1.1|8|11.4|3.4|2.3|8.1|1.5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9|1.9|1.7|1.1|4|3.1|2.5|2.6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2|16.7|4.2|10.4|3.4|9.9|5.8|12.6|14.5|5.4|5.9|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|3|12.8|4.5|4.7|21.3|13|1.1|8.9|6.6|3.3|21.2|1.6|21.1|20.4|4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www.w3.org/XML/1998/namespace"/>
    <ds:schemaRef ds:uri="522d4c35-b548-4432-90ae-af4376e1c4b4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10249</TotalTime>
  <Words>193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Have a go at questions 3 and 4 on the worksheet</vt:lpstr>
      <vt:lpstr>PowerPoint Presentation</vt:lpstr>
      <vt:lpstr>Have a go at questions  5 and 6 on the worksheet</vt:lpstr>
      <vt:lpstr>PowerPoint Presentation</vt:lpstr>
      <vt:lpstr>Have a go at question  7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Collinson</cp:lastModifiedBy>
  <cp:revision>235</cp:revision>
  <dcterms:created xsi:type="dcterms:W3CDTF">2019-07-05T11:02:13Z</dcterms:created>
  <dcterms:modified xsi:type="dcterms:W3CDTF">2021-04-01T07:07:43Z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