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8"/>
  </p:notesMasterIdLst>
  <p:handoutMasterIdLst>
    <p:handoutMasterId r:id="rId3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2" r:id="rId37"/>
  </p:sldIdLst>
  <p:sldSz cx="9144000" cy="6858000" type="screen4x3"/>
  <p:notesSz cx="6858000" cy="9144000"/>
  <p:embeddedFontLst>
    <p:embeddedFont>
      <p:font typeface="Twinkl" panose="020B0604020202020204" charset="0"/>
      <p:regular r:id="rId40"/>
      <p:bold r:id="rId41"/>
    </p:embeddedFont>
    <p:embeddedFont>
      <p:font typeface="Roboto" panose="020B060402020202020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A420"/>
    <a:srgbClr val="886F5B"/>
    <a:srgbClr val="62A7D8"/>
    <a:srgbClr val="353220"/>
    <a:srgbClr val="74AFDC"/>
    <a:srgbClr val="3D3A35"/>
    <a:srgbClr val="AF8835"/>
    <a:srgbClr val="6A6B3F"/>
    <a:srgbClr val="6E5E5E"/>
    <a:srgbClr val="8479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showGuides="1">
      <p:cViewPr varScale="1">
        <p:scale>
          <a:sx n="73" d="100"/>
          <a:sy n="73" d="100"/>
        </p:scale>
        <p:origin x="1320"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07/07/2021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07/07/2021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s2-around-the-world/ks2-around-the-world-europe/ks2-around-the-world-ital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5.jpeg"/><Relationship Id="rId12" Type="http://schemas.openxmlformats.org/officeDocument/2006/relationships/slide" Target="slide24.xml"/><Relationship Id="rId2" Type="http://schemas.openxmlformats.org/officeDocument/2006/relationships/slide" Target="slide19.xml"/><Relationship Id="rId1" Type="http://schemas.openxmlformats.org/officeDocument/2006/relationships/slideLayout" Target="../slideLayouts/slideLayout3.xml"/><Relationship Id="rId6" Type="http://schemas.openxmlformats.org/officeDocument/2006/relationships/slide" Target="slide21.xml"/><Relationship Id="rId11" Type="http://schemas.openxmlformats.org/officeDocument/2006/relationships/image" Target="../media/image27.jpeg"/><Relationship Id="rId5" Type="http://schemas.openxmlformats.org/officeDocument/2006/relationships/image" Target="../media/image24.jpeg"/><Relationship Id="rId10" Type="http://schemas.openxmlformats.org/officeDocument/2006/relationships/slide" Target="slide23.xml"/><Relationship Id="rId4" Type="http://schemas.openxmlformats.org/officeDocument/2006/relationships/slide" Target="slide20.xml"/><Relationship Id="rId9" Type="http://schemas.openxmlformats.org/officeDocument/2006/relationships/image" Target="../media/image26.jpeg"/><Relationship Id="rId14" Type="http://schemas.openxmlformats.org/officeDocument/2006/relationships/slide" Target="slide25.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diario.madrid.es/" TargetMode="External"/><Relationship Id="rId2" Type="http://schemas.openxmlformats.org/officeDocument/2006/relationships/hyperlink" Target="https://en.wikipedia.org/wiki/Ayuntamiento_of_Madrid" TargetMode="Externa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hyperlink" Target="https://creativecommons.org/licenses/by/2.0/uk/" TargetMode="Externa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4.xml"/><Relationship Id="rId7" Type="http://schemas.openxmlformats.org/officeDocument/2006/relationships/slide" Target="slide17.xml"/><Relationship Id="rId2" Type="http://schemas.openxmlformats.org/officeDocument/2006/relationships/slide" Target="slide13.xml"/><Relationship Id="rId1" Type="http://schemas.openxmlformats.org/officeDocument/2006/relationships/slideLayout" Target="../slideLayouts/slideLayout3.xml"/><Relationship Id="rId6" Type="http://schemas.openxmlformats.org/officeDocument/2006/relationships/slide" Target="slide16.xml"/><Relationship Id="rId5" Type="http://schemas.openxmlformats.org/officeDocument/2006/relationships/slide" Target="slide12.xml"/><Relationship Id="rId4" Type="http://schemas.openxmlformats.org/officeDocument/2006/relationships/slide" Target="slide10.xml"/><Relationship Id="rId9" Type="http://schemas.openxmlformats.org/officeDocument/2006/relationships/slide" Target="slide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61A1A1A7-81B1-4A55-A93C-2E13EBE110A8}"/>
              </a:ext>
            </a:extLst>
          </p:cNvPr>
          <p:cNvSpPr/>
          <p:nvPr/>
        </p:nvSpPr>
        <p:spPr>
          <a:xfrm>
            <a:off x="0" y="5855516"/>
            <a:ext cx="1333850" cy="1002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822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14E8-AE74-49F5-AA05-49EF8EAB4915}"/>
              </a:ext>
            </a:extLst>
          </p:cNvPr>
          <p:cNvSpPr>
            <a:spLocks noGrp="1"/>
          </p:cNvSpPr>
          <p:nvPr>
            <p:ph type="title"/>
          </p:nvPr>
        </p:nvSpPr>
        <p:spPr>
          <a:xfrm>
            <a:off x="457198" y="478895"/>
            <a:ext cx="6276888" cy="994306"/>
          </a:xfrm>
        </p:spPr>
        <p:txBody>
          <a:bodyPr/>
          <a:lstStyle/>
          <a:p>
            <a:r>
              <a:rPr lang="en-GB" dirty="0"/>
              <a:t>Early History</a:t>
            </a:r>
          </a:p>
        </p:txBody>
      </p:sp>
      <p:sp>
        <p:nvSpPr>
          <p:cNvPr id="15" name="TextBox 3">
            <a:extLst>
              <a:ext uri="{FF2B5EF4-FFF2-40B4-BE49-F238E27FC236}">
                <a16:creationId xmlns:a16="http://schemas.microsoft.com/office/drawing/2014/main" id="{5EA97B6E-3CA5-41B4-8925-4663FD33FBEC}"/>
              </a:ext>
            </a:extLst>
          </p:cNvPr>
          <p:cNvSpPr txBox="1">
            <a:spLocks noChangeArrowheads="1"/>
          </p:cNvSpPr>
          <p:nvPr/>
        </p:nvSpPr>
        <p:spPr bwMode="auto">
          <a:xfrm>
            <a:off x="637283" y="1443841"/>
            <a:ext cx="531059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Italy has a very rich history. The earliest evidence of humans living on Italian soil date from around 45,000 years ago. </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dirty="0">
                <a:solidFill>
                  <a:schemeClr val="tx1"/>
                </a:solidFill>
              </a:rPr>
              <a:t>The first major civilisation to thrive in Italy was founded around 800 BC by people from ancient Greece. This civilisation was heavily influenced by Greek culture. </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dirty="0">
                <a:solidFill>
                  <a:schemeClr val="tx1"/>
                </a:solidFill>
              </a:rPr>
              <a:t>Other civilisations also settled in other areas around the country, such as the Etruscans, who settled near to where Rome would go on to be settled and had a significant influence on the development of Roman culture. </a:t>
            </a:r>
          </a:p>
        </p:txBody>
      </p:sp>
      <p:pic>
        <p:nvPicPr>
          <p:cNvPr id="4" name="Picture 3">
            <a:extLst>
              <a:ext uri="{FF2B5EF4-FFF2-40B4-BE49-F238E27FC236}">
                <a16:creationId xmlns:a16="http://schemas.microsoft.com/office/drawing/2014/main" id="{984B45C4-16D3-4AB8-847D-5322A6F714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824"/>
          <a:stretch/>
        </p:blipFill>
        <p:spPr>
          <a:xfrm>
            <a:off x="6060280" y="632389"/>
            <a:ext cx="2325134" cy="6225611"/>
          </a:xfrm>
          <a:prstGeom prst="rect">
            <a:avLst/>
          </a:prstGeom>
        </p:spPr>
      </p:pic>
    </p:spTree>
    <p:extLst>
      <p:ext uri="{BB962C8B-B14F-4D97-AF65-F5344CB8AC3E}">
        <p14:creationId xmlns:p14="http://schemas.microsoft.com/office/powerpoint/2010/main" val="251373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3">
            <a:extLst>
              <a:ext uri="{FF2B5EF4-FFF2-40B4-BE49-F238E27FC236}">
                <a16:creationId xmlns:a16="http://schemas.microsoft.com/office/drawing/2014/main" id="{5EA97B6E-3CA5-41B4-8925-4663FD33FBEC}"/>
              </a:ext>
            </a:extLst>
          </p:cNvPr>
          <p:cNvSpPr txBox="1">
            <a:spLocks noChangeArrowheads="1"/>
          </p:cNvSpPr>
          <p:nvPr/>
        </p:nvSpPr>
        <p:spPr bwMode="auto">
          <a:xfrm>
            <a:off x="637283" y="1443841"/>
            <a:ext cx="597778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From 753 BC, Rome was ruled by kings. According to Roman history, there were seven kings, each of which was elected by the people for life and acted as the leader of the government and religion. The first king elected was Romulus, one of the founders of the city of Rome.</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dirty="0">
                <a:solidFill>
                  <a:schemeClr val="tx1"/>
                </a:solidFill>
              </a:rPr>
              <a:t>The last king of Rome was called Tarquin the Proud. Tarquin was a violent and cruel king and was very unpopular. Eventually, the Roman people rose up and expelled him from the city, creating the Roman Republic in 509 BC.</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dirty="0">
                <a:solidFill>
                  <a:schemeClr val="tx1"/>
                </a:solidFill>
              </a:rPr>
              <a:t>As a republic, Rome no longer had a king and instead had two elected leaders called consuls.</a:t>
            </a:r>
          </a:p>
        </p:txBody>
      </p:sp>
      <p:pic>
        <p:nvPicPr>
          <p:cNvPr id="5" name="Picture 4">
            <a:extLst>
              <a:ext uri="{FF2B5EF4-FFF2-40B4-BE49-F238E27FC236}">
                <a16:creationId xmlns:a16="http://schemas.microsoft.com/office/drawing/2014/main" id="{4E09BCA8-F7D9-42B4-8CDE-CBB429155B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88" r="45947" b="19540"/>
          <a:stretch/>
        </p:blipFill>
        <p:spPr>
          <a:xfrm>
            <a:off x="6537533" y="664987"/>
            <a:ext cx="2071735" cy="6193014"/>
          </a:xfrm>
          <a:prstGeom prst="rect">
            <a:avLst/>
          </a:prstGeom>
        </p:spPr>
      </p:pic>
      <p:sp>
        <p:nvSpPr>
          <p:cNvPr id="10" name="Title 1">
            <a:extLst>
              <a:ext uri="{FF2B5EF4-FFF2-40B4-BE49-F238E27FC236}">
                <a16:creationId xmlns:a16="http://schemas.microsoft.com/office/drawing/2014/main" id="{3FB8F5E4-41F9-4E1A-A9F7-729DED431A15}"/>
              </a:ext>
            </a:extLst>
          </p:cNvPr>
          <p:cNvSpPr txBox="1">
            <a:spLocks/>
          </p:cNvSpPr>
          <p:nvPr/>
        </p:nvSpPr>
        <p:spPr>
          <a:xfrm>
            <a:off x="457198" y="478895"/>
            <a:ext cx="627688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a:t>Early History</a:t>
            </a:r>
            <a:endParaRPr lang="en-GB" dirty="0"/>
          </a:p>
        </p:txBody>
      </p:sp>
      <p:sp>
        <p:nvSpPr>
          <p:cNvPr id="8" name="Rectangle 7">
            <a:hlinkClick r:id="rId3" action="ppaction://hlinksldjump"/>
            <a:extLst>
              <a:ext uri="{FF2B5EF4-FFF2-40B4-BE49-F238E27FC236}">
                <a16:creationId xmlns:a16="http://schemas.microsoft.com/office/drawing/2014/main" id="{8F39E5DD-573C-4F96-B615-C8C9BC3E736F}"/>
              </a:ext>
            </a:extLst>
          </p:cNvPr>
          <p:cNvSpPr/>
          <p:nvPr/>
        </p:nvSpPr>
        <p:spPr>
          <a:xfrm>
            <a:off x="734938" y="5657315"/>
            <a:ext cx="1375873" cy="546931"/>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201727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452927" y="478895"/>
            <a:ext cx="8221053"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spcBef>
                <a:spcPct val="0"/>
              </a:spcBef>
              <a:buFontTx/>
              <a:buNone/>
            </a:pPr>
            <a:r>
              <a:rPr lang="en-GB" altLang="en-US" sz="4000" dirty="0">
                <a:solidFill>
                  <a:schemeClr val="tx1"/>
                </a:solidFill>
              </a:rPr>
              <a:t>The Roman Empire</a:t>
            </a:r>
          </a:p>
        </p:txBody>
      </p:sp>
      <p:sp>
        <p:nvSpPr>
          <p:cNvPr id="7" name="TextBox 3">
            <a:extLst>
              <a:ext uri="{FF2B5EF4-FFF2-40B4-BE49-F238E27FC236}">
                <a16:creationId xmlns:a16="http://schemas.microsoft.com/office/drawing/2014/main" id="{653BF2B5-0E4C-4347-B361-F44B943297AF}"/>
              </a:ext>
            </a:extLst>
          </p:cNvPr>
          <p:cNvSpPr txBox="1">
            <a:spLocks noChangeArrowheads="1"/>
          </p:cNvSpPr>
          <p:nvPr/>
        </p:nvSpPr>
        <p:spPr bwMode="auto">
          <a:xfrm>
            <a:off x="637283" y="1443841"/>
            <a:ext cx="7831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The most famous period of Italian history is that of the Roman Empire, which dates from 27 BC to 476 AD. The powerful Empire spanned a large area of Europe, as well as lands in north Africa and Asia.</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dirty="0">
                <a:solidFill>
                  <a:schemeClr val="tx1"/>
                </a:solidFill>
              </a:rPr>
              <a:t>The expansion of the Roman Empire outside of Italy meant that the culture of Roman society grew and changed significantly, especially through trade contact with societies such as the Greeks.</a:t>
            </a:r>
          </a:p>
        </p:txBody>
      </p:sp>
      <p:sp>
        <p:nvSpPr>
          <p:cNvPr id="9" name="TextBox 8">
            <a:extLst>
              <a:ext uri="{FF2B5EF4-FFF2-40B4-BE49-F238E27FC236}">
                <a16:creationId xmlns:a16="http://schemas.microsoft.com/office/drawing/2014/main" id="{AB1C91AF-5835-4FE5-AA0A-31EBA2A988A8}"/>
              </a:ext>
            </a:extLst>
          </p:cNvPr>
          <p:cNvSpPr txBox="1"/>
          <p:nvPr/>
        </p:nvSpPr>
        <p:spPr>
          <a:xfrm>
            <a:off x="637283" y="3629416"/>
            <a:ext cx="5490051" cy="2585323"/>
          </a:xfrm>
          <a:prstGeom prst="rect">
            <a:avLst/>
          </a:prstGeom>
          <a:noFill/>
        </p:spPr>
        <p:txBody>
          <a:bodyPr wrap="square">
            <a:spAutoFit/>
          </a:bodyPr>
          <a:lstStyle/>
          <a:p>
            <a:pPr>
              <a:lnSpc>
                <a:spcPct val="100000"/>
              </a:lnSpc>
              <a:spcBef>
                <a:spcPct val="0"/>
              </a:spcBef>
              <a:buFontTx/>
              <a:buNone/>
            </a:pPr>
            <a:r>
              <a:rPr lang="en-GB" altLang="en-US" dirty="0">
                <a:solidFill>
                  <a:schemeClr val="tx1"/>
                </a:solidFill>
              </a:rPr>
              <a:t>Eventually, the sheer size of the empire led to its demise; the cost of maintaining such a widespread presence was unsustainable and invasions from enemies, such as the Germanic tribes, meant that Rome’s strong reputation was shaken. </a:t>
            </a:r>
          </a:p>
          <a:p>
            <a:pPr>
              <a:lnSpc>
                <a:spcPct val="100000"/>
              </a:lnSpc>
              <a:spcBef>
                <a:spcPct val="0"/>
              </a:spcBef>
              <a:buFontTx/>
              <a:buNone/>
            </a:pPr>
            <a:endParaRPr lang="en-GB" altLang="en-US" dirty="0"/>
          </a:p>
          <a:p>
            <a:pPr>
              <a:lnSpc>
                <a:spcPct val="100000"/>
              </a:lnSpc>
              <a:spcBef>
                <a:spcPct val="0"/>
              </a:spcBef>
              <a:buFontTx/>
              <a:buNone/>
            </a:pPr>
            <a:r>
              <a:rPr lang="en-GB" altLang="en-US" dirty="0">
                <a:solidFill>
                  <a:schemeClr val="tx1"/>
                </a:solidFill>
              </a:rPr>
              <a:t>In AD 476, a Germanic prince called Odoacer won control of the Roman Empire and was crowned</a:t>
            </a:r>
            <a:r>
              <a:rPr lang="en-GB" altLang="en-US" dirty="0"/>
              <a:t> </a:t>
            </a:r>
            <a:r>
              <a:rPr lang="en-GB" altLang="en-US" dirty="0">
                <a:solidFill>
                  <a:schemeClr val="tx1"/>
                </a:solidFill>
              </a:rPr>
              <a:t>King of Italy, signalling the end of the empire.</a:t>
            </a:r>
          </a:p>
        </p:txBody>
      </p:sp>
      <p:pic>
        <p:nvPicPr>
          <p:cNvPr id="4" name="Picture 3">
            <a:extLst>
              <a:ext uri="{FF2B5EF4-FFF2-40B4-BE49-F238E27FC236}">
                <a16:creationId xmlns:a16="http://schemas.microsoft.com/office/drawing/2014/main" id="{DEB6F77B-A864-4C15-ABDB-0FE1CD7A05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986" y="3629416"/>
            <a:ext cx="2350613" cy="3863603"/>
          </a:xfrm>
          <a:prstGeom prst="rect">
            <a:avLst/>
          </a:prstGeom>
        </p:spPr>
      </p:pic>
      <p:sp>
        <p:nvSpPr>
          <p:cNvPr id="16" name="Rectangle 15">
            <a:hlinkClick r:id="rId3" action="ppaction://hlinksldjump"/>
            <a:extLst>
              <a:ext uri="{FF2B5EF4-FFF2-40B4-BE49-F238E27FC236}">
                <a16:creationId xmlns:a16="http://schemas.microsoft.com/office/drawing/2014/main" id="{D85CD531-DD8D-462C-94F6-CB04BB1B3707}"/>
              </a:ext>
            </a:extLst>
          </p:cNvPr>
          <p:cNvSpPr/>
          <p:nvPr/>
        </p:nvSpPr>
        <p:spPr>
          <a:xfrm>
            <a:off x="7054292" y="3475166"/>
            <a:ext cx="1375873" cy="546931"/>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297775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452927" y="478895"/>
            <a:ext cx="8221053"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spcBef>
                <a:spcPct val="0"/>
              </a:spcBef>
              <a:buFontTx/>
              <a:buNone/>
            </a:pPr>
            <a:r>
              <a:rPr lang="en-GB" altLang="en-US" sz="4000" dirty="0">
                <a:solidFill>
                  <a:schemeClr val="tx1"/>
                </a:solidFill>
              </a:rPr>
              <a:t>Middle Ages</a:t>
            </a:r>
          </a:p>
        </p:txBody>
      </p:sp>
      <p:sp>
        <p:nvSpPr>
          <p:cNvPr id="7" name="TextBox 3">
            <a:extLst>
              <a:ext uri="{FF2B5EF4-FFF2-40B4-BE49-F238E27FC236}">
                <a16:creationId xmlns:a16="http://schemas.microsoft.com/office/drawing/2014/main" id="{653BF2B5-0E4C-4347-B361-F44B943297AF}"/>
              </a:ext>
            </a:extLst>
          </p:cNvPr>
          <p:cNvSpPr txBox="1">
            <a:spLocks noChangeArrowheads="1"/>
          </p:cNvSpPr>
          <p:nvPr/>
        </p:nvSpPr>
        <p:spPr bwMode="auto">
          <a:xfrm>
            <a:off x="637283" y="1332743"/>
            <a:ext cx="783595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After the fall of the Roman Empire, there were many more invasions of Italy. In the late 6</a:t>
            </a:r>
            <a:r>
              <a:rPr lang="en-GB" altLang="en-US" baseline="30000" dirty="0">
                <a:solidFill>
                  <a:schemeClr val="tx1"/>
                </a:solidFill>
              </a:rPr>
              <a:t>th</a:t>
            </a:r>
            <a:r>
              <a:rPr lang="en-GB" altLang="en-US" dirty="0">
                <a:solidFill>
                  <a:schemeClr val="tx1"/>
                </a:solidFill>
              </a:rPr>
              <a:t> century, it became part of the Byzantine Empire and was divided into independent regions, each with a separate capital city.</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dirty="0">
                <a:solidFill>
                  <a:schemeClr val="tx1"/>
                </a:solidFill>
              </a:rPr>
              <a:t>The spreading influence of the Roman Catholic church meant that the pope became one of the most powerful people in Italy. Some of the separate regions came together again as Papal lands with Rome at its centre; however others, such as Sicily, remained independent. </a:t>
            </a:r>
          </a:p>
        </p:txBody>
      </p:sp>
      <p:sp>
        <p:nvSpPr>
          <p:cNvPr id="12" name="TextBox 11">
            <a:extLst>
              <a:ext uri="{FF2B5EF4-FFF2-40B4-BE49-F238E27FC236}">
                <a16:creationId xmlns:a16="http://schemas.microsoft.com/office/drawing/2014/main" id="{14D50F79-E668-4D10-B5F9-E4DD54969A61}"/>
              </a:ext>
            </a:extLst>
          </p:cNvPr>
          <p:cNvSpPr txBox="1"/>
          <p:nvPr/>
        </p:nvSpPr>
        <p:spPr>
          <a:xfrm>
            <a:off x="2512464" y="3778107"/>
            <a:ext cx="6050421" cy="2585323"/>
          </a:xfrm>
          <a:prstGeom prst="rect">
            <a:avLst/>
          </a:prstGeom>
          <a:noFill/>
        </p:spPr>
        <p:txBody>
          <a:bodyPr wrap="square">
            <a:spAutoFit/>
          </a:bodyPr>
          <a:lstStyle/>
          <a:p>
            <a:pPr>
              <a:lnSpc>
                <a:spcPct val="100000"/>
              </a:lnSpc>
              <a:spcBef>
                <a:spcPct val="0"/>
              </a:spcBef>
              <a:buFontTx/>
              <a:buNone/>
            </a:pPr>
            <a:r>
              <a:rPr lang="en-GB" altLang="en-US" dirty="0">
                <a:solidFill>
                  <a:schemeClr val="tx1"/>
                </a:solidFill>
              </a:rPr>
              <a:t>Despite this, the amount of trade that Italy had with other countries had significantly decreased since the time of the Roman Empire and the amount of international trade stayed low until around the 9</a:t>
            </a:r>
            <a:r>
              <a:rPr lang="en-GB" altLang="en-US" baseline="30000" dirty="0">
                <a:solidFill>
                  <a:schemeClr val="tx1"/>
                </a:solidFill>
              </a:rPr>
              <a:t>th</a:t>
            </a:r>
            <a:r>
              <a:rPr lang="en-GB" altLang="en-US" dirty="0">
                <a:solidFill>
                  <a:schemeClr val="tx1"/>
                </a:solidFill>
              </a:rPr>
              <a:t> century. The increase of trade brought prosperity to Italian towns and cities and allowed the building of more impressive buildings, such as the Two Towers in </a:t>
            </a:r>
            <a:br>
              <a:rPr lang="en-GB" altLang="en-US" dirty="0">
                <a:solidFill>
                  <a:schemeClr val="tx1"/>
                </a:solidFill>
              </a:rPr>
            </a:br>
            <a:r>
              <a:rPr lang="en-GB" altLang="en-US" dirty="0">
                <a:solidFill>
                  <a:schemeClr val="tx1"/>
                </a:solidFill>
              </a:rPr>
              <a:t>Bologna and the Ponte Vecchio in Florence.</a:t>
            </a:r>
          </a:p>
          <a:p>
            <a:pPr>
              <a:lnSpc>
                <a:spcPct val="100000"/>
              </a:lnSpc>
              <a:spcBef>
                <a:spcPct val="0"/>
              </a:spcBef>
              <a:buFontTx/>
              <a:buNone/>
            </a:pPr>
            <a:endParaRPr lang="en-GB" altLang="en-US" dirty="0">
              <a:solidFill>
                <a:schemeClr val="tx1"/>
              </a:solidFill>
            </a:endParaRPr>
          </a:p>
        </p:txBody>
      </p:sp>
      <p:pic>
        <p:nvPicPr>
          <p:cNvPr id="6" name="Picture 5">
            <a:extLst>
              <a:ext uri="{FF2B5EF4-FFF2-40B4-BE49-F238E27FC236}">
                <a16:creationId xmlns:a16="http://schemas.microsoft.com/office/drawing/2014/main" id="{98D1F4DD-C875-4F24-A382-B3CD723E7A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379" y="3830318"/>
            <a:ext cx="1675989" cy="2234653"/>
          </a:xfrm>
          <a:prstGeom prst="rect">
            <a:avLst/>
          </a:prstGeom>
          <a:ln w="12700">
            <a:solidFill>
              <a:schemeClr val="tx1"/>
            </a:solidFill>
          </a:ln>
        </p:spPr>
      </p:pic>
      <p:sp>
        <p:nvSpPr>
          <p:cNvPr id="16" name="Rectangle 15">
            <a:hlinkClick r:id="rId3" action="ppaction://hlinksldjump"/>
            <a:extLst>
              <a:ext uri="{FF2B5EF4-FFF2-40B4-BE49-F238E27FC236}">
                <a16:creationId xmlns:a16="http://schemas.microsoft.com/office/drawing/2014/main" id="{D85CD531-DD8D-462C-94F6-CB04BB1B3707}"/>
              </a:ext>
            </a:extLst>
          </p:cNvPr>
          <p:cNvSpPr/>
          <p:nvPr/>
        </p:nvSpPr>
        <p:spPr>
          <a:xfrm>
            <a:off x="7161374" y="5689599"/>
            <a:ext cx="1375873" cy="546931"/>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343745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452927" y="478895"/>
            <a:ext cx="8221053"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spcBef>
                <a:spcPct val="0"/>
              </a:spcBef>
              <a:buFontTx/>
              <a:buNone/>
            </a:pPr>
            <a:r>
              <a:rPr lang="en-GB" altLang="en-US" sz="4000" dirty="0">
                <a:solidFill>
                  <a:schemeClr val="tx1"/>
                </a:solidFill>
              </a:rPr>
              <a:t>The Renaissance</a:t>
            </a:r>
          </a:p>
        </p:txBody>
      </p:sp>
      <p:sp>
        <p:nvSpPr>
          <p:cNvPr id="7" name="TextBox 3">
            <a:extLst>
              <a:ext uri="{FF2B5EF4-FFF2-40B4-BE49-F238E27FC236}">
                <a16:creationId xmlns:a16="http://schemas.microsoft.com/office/drawing/2014/main" id="{653BF2B5-0E4C-4347-B361-F44B943297AF}"/>
              </a:ext>
            </a:extLst>
          </p:cNvPr>
          <p:cNvSpPr txBox="1">
            <a:spLocks noChangeArrowheads="1"/>
          </p:cNvSpPr>
          <p:nvPr/>
        </p:nvSpPr>
        <p:spPr bwMode="auto">
          <a:xfrm>
            <a:off x="637283" y="1332743"/>
            <a:ext cx="78359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Italy had another revival of cultural significance during the Renaissance period, which began around the 14</a:t>
            </a:r>
            <a:r>
              <a:rPr lang="en-GB" altLang="en-US" baseline="30000" dirty="0">
                <a:solidFill>
                  <a:schemeClr val="tx1"/>
                </a:solidFill>
              </a:rPr>
              <a:t>th</a:t>
            </a:r>
            <a:r>
              <a:rPr lang="en-GB" altLang="en-US" dirty="0">
                <a:solidFill>
                  <a:schemeClr val="tx1"/>
                </a:solidFill>
              </a:rPr>
              <a:t> century. During the Renaissance, the artists, inventors, scientists and architects of the country were seen as being at the forefront of technological and cultural advances.</a:t>
            </a:r>
          </a:p>
        </p:txBody>
      </p:sp>
      <p:sp>
        <p:nvSpPr>
          <p:cNvPr id="9" name="TextBox 8">
            <a:extLst>
              <a:ext uri="{FF2B5EF4-FFF2-40B4-BE49-F238E27FC236}">
                <a16:creationId xmlns:a16="http://schemas.microsoft.com/office/drawing/2014/main" id="{BDADBE0D-BFCF-4DE5-9F0A-60EAC8E7F3C5}"/>
              </a:ext>
            </a:extLst>
          </p:cNvPr>
          <p:cNvSpPr txBox="1"/>
          <p:nvPr/>
        </p:nvSpPr>
        <p:spPr>
          <a:xfrm>
            <a:off x="637283" y="2704237"/>
            <a:ext cx="2712668" cy="3416320"/>
          </a:xfrm>
          <a:prstGeom prst="rect">
            <a:avLst/>
          </a:prstGeom>
          <a:noFill/>
        </p:spPr>
        <p:txBody>
          <a:bodyPr wrap="square">
            <a:spAutoFit/>
          </a:bodyPr>
          <a:lstStyle/>
          <a:p>
            <a:pPr>
              <a:lnSpc>
                <a:spcPct val="100000"/>
              </a:lnSpc>
              <a:spcBef>
                <a:spcPct val="0"/>
              </a:spcBef>
              <a:buFontTx/>
              <a:buNone/>
            </a:pPr>
            <a:r>
              <a:rPr lang="en-GB" altLang="en-US" dirty="0">
                <a:solidFill>
                  <a:schemeClr val="tx1"/>
                </a:solidFill>
              </a:rPr>
              <a:t>The Renaissance period peaked in the 16</a:t>
            </a:r>
            <a:r>
              <a:rPr lang="en-GB" altLang="en-US" baseline="30000" dirty="0">
                <a:solidFill>
                  <a:schemeClr val="tx1"/>
                </a:solidFill>
              </a:rPr>
              <a:t>th</a:t>
            </a:r>
            <a:r>
              <a:rPr lang="en-GB" altLang="en-US" dirty="0">
                <a:solidFill>
                  <a:schemeClr val="tx1"/>
                </a:solidFill>
              </a:rPr>
              <a:t> century, with influential figures such as Leonardo da Vinci and Michelangelo, buildings such as St Peter’s Basilica and the Sistine Chapel, and the Venetian school of music showcasing the very best of Italian culture.</a:t>
            </a:r>
          </a:p>
        </p:txBody>
      </p:sp>
      <p:pic>
        <p:nvPicPr>
          <p:cNvPr id="4" name="Picture 3">
            <a:extLst>
              <a:ext uri="{FF2B5EF4-FFF2-40B4-BE49-F238E27FC236}">
                <a16:creationId xmlns:a16="http://schemas.microsoft.com/office/drawing/2014/main" id="{2206C872-B80B-41B1-BBE5-25F02C904D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6865" y="2704237"/>
            <a:ext cx="5020741" cy="3347160"/>
          </a:xfrm>
          <a:prstGeom prst="rect">
            <a:avLst/>
          </a:prstGeom>
          <a:ln w="12700">
            <a:solidFill>
              <a:schemeClr val="tx1"/>
            </a:solidFill>
          </a:ln>
        </p:spPr>
      </p:pic>
      <p:sp>
        <p:nvSpPr>
          <p:cNvPr id="16" name="Rectangle 15">
            <a:hlinkClick r:id="rId3" action="ppaction://hlinksldjump"/>
            <a:extLst>
              <a:ext uri="{FF2B5EF4-FFF2-40B4-BE49-F238E27FC236}">
                <a16:creationId xmlns:a16="http://schemas.microsoft.com/office/drawing/2014/main" id="{D85CD531-DD8D-462C-94F6-CB04BB1B3707}"/>
              </a:ext>
            </a:extLst>
          </p:cNvPr>
          <p:cNvSpPr/>
          <p:nvPr/>
        </p:nvSpPr>
        <p:spPr>
          <a:xfrm>
            <a:off x="7161374" y="5689599"/>
            <a:ext cx="1375873" cy="546931"/>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422170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452927" y="478895"/>
            <a:ext cx="8221053"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spcBef>
                <a:spcPct val="0"/>
              </a:spcBef>
              <a:buFontTx/>
              <a:buNone/>
            </a:pPr>
            <a:r>
              <a:rPr lang="en-GB" altLang="en-US" sz="4000" dirty="0">
                <a:solidFill>
                  <a:schemeClr val="tx1"/>
                </a:solidFill>
              </a:rPr>
              <a:t>19</a:t>
            </a:r>
            <a:r>
              <a:rPr lang="en-GB" altLang="en-US" sz="4000" baseline="30000" dirty="0">
                <a:solidFill>
                  <a:schemeClr val="tx1"/>
                </a:solidFill>
              </a:rPr>
              <a:t>th</a:t>
            </a:r>
            <a:r>
              <a:rPr lang="en-GB" altLang="en-US" sz="4000" dirty="0">
                <a:solidFill>
                  <a:schemeClr val="tx1"/>
                </a:solidFill>
              </a:rPr>
              <a:t> Century</a:t>
            </a:r>
          </a:p>
        </p:txBody>
      </p:sp>
      <p:sp>
        <p:nvSpPr>
          <p:cNvPr id="7" name="TextBox 3">
            <a:extLst>
              <a:ext uri="{FF2B5EF4-FFF2-40B4-BE49-F238E27FC236}">
                <a16:creationId xmlns:a16="http://schemas.microsoft.com/office/drawing/2014/main" id="{653BF2B5-0E4C-4347-B361-F44B943297AF}"/>
              </a:ext>
            </a:extLst>
          </p:cNvPr>
          <p:cNvSpPr txBox="1">
            <a:spLocks noChangeArrowheads="1"/>
          </p:cNvSpPr>
          <p:nvPr/>
        </p:nvSpPr>
        <p:spPr bwMode="auto">
          <a:xfrm>
            <a:off x="645829" y="1435216"/>
            <a:ext cx="538750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A French invasion of Italy by Napoleon Bonaparte during the Napoleonic Wars led to the French leader being crowned King of Italy in 1805.</a:t>
            </a:r>
          </a:p>
          <a:p>
            <a:pPr>
              <a:lnSpc>
                <a:spcPct val="100000"/>
              </a:lnSpc>
              <a:spcBef>
                <a:spcPct val="0"/>
              </a:spcBef>
              <a:buFontTx/>
              <a:buNone/>
            </a:pPr>
            <a:r>
              <a:rPr lang="en-GB" altLang="en-US" dirty="0">
                <a:solidFill>
                  <a:schemeClr val="tx1"/>
                </a:solidFill>
              </a:rPr>
              <a:t>In 1814, Napoleon agreed to cede control of </a:t>
            </a:r>
            <a:br>
              <a:rPr lang="en-GB" altLang="en-US" dirty="0">
                <a:solidFill>
                  <a:schemeClr val="tx1"/>
                </a:solidFill>
              </a:rPr>
            </a:br>
            <a:r>
              <a:rPr lang="en-GB" altLang="en-US" dirty="0">
                <a:solidFill>
                  <a:schemeClr val="tx1"/>
                </a:solidFill>
              </a:rPr>
              <a:t>Italy as part of a peace treaty with his </a:t>
            </a:r>
            <a:br>
              <a:rPr lang="en-GB" altLang="en-US" dirty="0">
                <a:solidFill>
                  <a:schemeClr val="tx1"/>
                </a:solidFill>
              </a:rPr>
            </a:br>
            <a:r>
              <a:rPr lang="en-GB" altLang="en-US" dirty="0">
                <a:solidFill>
                  <a:schemeClr val="tx1"/>
                </a:solidFill>
              </a:rPr>
              <a:t>enemies. </a:t>
            </a:r>
          </a:p>
          <a:p>
            <a:pPr>
              <a:lnSpc>
                <a:spcPct val="100000"/>
              </a:lnSpc>
              <a:spcBef>
                <a:spcPct val="0"/>
              </a:spcBef>
              <a:buFontTx/>
              <a:buNone/>
            </a:pPr>
            <a:endParaRPr lang="en-GB" altLang="en-US" dirty="0">
              <a:solidFill>
                <a:schemeClr val="tx1"/>
              </a:solidFill>
            </a:endParaRPr>
          </a:p>
          <a:p>
            <a:pPr>
              <a:lnSpc>
                <a:spcPct val="100000"/>
              </a:lnSpc>
              <a:spcBef>
                <a:spcPct val="0"/>
              </a:spcBef>
              <a:buNone/>
            </a:pPr>
            <a:r>
              <a:rPr lang="en-GB" altLang="en-US" dirty="0">
                <a:solidFill>
                  <a:schemeClr val="tx1"/>
                </a:solidFill>
              </a:rPr>
              <a:t>The end of Napoleonic rule triggered the</a:t>
            </a:r>
            <a:br>
              <a:rPr lang="en-GB" altLang="en-US" dirty="0">
                <a:solidFill>
                  <a:schemeClr val="tx1"/>
                </a:solidFill>
              </a:rPr>
            </a:br>
            <a:r>
              <a:rPr lang="en-GB" altLang="en-US" dirty="0">
                <a:solidFill>
                  <a:schemeClr val="tx1"/>
                </a:solidFill>
              </a:rPr>
              <a:t>start of reunification of all the Italian </a:t>
            </a:r>
            <a:br>
              <a:rPr lang="en-GB" altLang="en-US" dirty="0">
                <a:solidFill>
                  <a:schemeClr val="tx1"/>
                </a:solidFill>
              </a:rPr>
            </a:br>
            <a:r>
              <a:rPr lang="en-GB" altLang="en-US" dirty="0">
                <a:solidFill>
                  <a:schemeClr val="tx1"/>
                </a:solidFill>
              </a:rPr>
              <a:t>states and gradually they began to </a:t>
            </a:r>
            <a:br>
              <a:rPr lang="en-GB" altLang="en-US" dirty="0">
                <a:solidFill>
                  <a:schemeClr val="tx1"/>
                </a:solidFill>
              </a:rPr>
            </a:br>
            <a:r>
              <a:rPr lang="en-GB" altLang="en-US" dirty="0">
                <a:solidFill>
                  <a:schemeClr val="tx1"/>
                </a:solidFill>
              </a:rPr>
              <a:t>join together as a single nation. By 1860, </a:t>
            </a:r>
            <a:br>
              <a:rPr lang="en-GB" altLang="en-US" dirty="0">
                <a:solidFill>
                  <a:schemeClr val="tx1"/>
                </a:solidFill>
              </a:rPr>
            </a:br>
            <a:r>
              <a:rPr lang="en-GB" altLang="en-US" dirty="0">
                <a:solidFill>
                  <a:schemeClr val="tx1"/>
                </a:solidFill>
              </a:rPr>
              <a:t>all parts of Italy had joined together</a:t>
            </a:r>
            <a:br>
              <a:rPr lang="en-GB" altLang="en-US" dirty="0">
                <a:solidFill>
                  <a:schemeClr val="tx1"/>
                </a:solidFill>
              </a:rPr>
            </a:br>
            <a:r>
              <a:rPr lang="en-GB" altLang="en-US" dirty="0">
                <a:solidFill>
                  <a:schemeClr val="tx1"/>
                </a:solidFill>
              </a:rPr>
              <a:t>again and ‘The Kingdom of Italy’ was </a:t>
            </a:r>
            <a:br>
              <a:rPr lang="en-GB" altLang="en-US" dirty="0">
                <a:solidFill>
                  <a:schemeClr val="tx1"/>
                </a:solidFill>
              </a:rPr>
            </a:br>
            <a:r>
              <a:rPr lang="en-GB" altLang="en-US" dirty="0">
                <a:solidFill>
                  <a:schemeClr val="tx1"/>
                </a:solidFill>
              </a:rPr>
              <a:t>proclaimed in parliament in 1861.</a:t>
            </a:r>
          </a:p>
        </p:txBody>
      </p:sp>
      <p:pic>
        <p:nvPicPr>
          <p:cNvPr id="3" name="Picture 2">
            <a:extLst>
              <a:ext uri="{FF2B5EF4-FFF2-40B4-BE49-F238E27FC236}">
                <a16:creationId xmlns:a16="http://schemas.microsoft.com/office/drawing/2014/main" id="{9B182CC3-C335-4383-A534-8725D881A3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617" y="1598063"/>
            <a:ext cx="4580544" cy="5254056"/>
          </a:xfrm>
          <a:prstGeom prst="rect">
            <a:avLst/>
          </a:prstGeom>
        </p:spPr>
      </p:pic>
      <p:sp>
        <p:nvSpPr>
          <p:cNvPr id="16" name="Rectangle 15">
            <a:hlinkClick r:id="rId3" action="ppaction://hlinksldjump"/>
            <a:extLst>
              <a:ext uri="{FF2B5EF4-FFF2-40B4-BE49-F238E27FC236}">
                <a16:creationId xmlns:a16="http://schemas.microsoft.com/office/drawing/2014/main" id="{D85CD531-DD8D-462C-94F6-CB04BB1B3707}"/>
              </a:ext>
            </a:extLst>
          </p:cNvPr>
          <p:cNvSpPr/>
          <p:nvPr/>
        </p:nvSpPr>
        <p:spPr>
          <a:xfrm>
            <a:off x="731288" y="5581895"/>
            <a:ext cx="1375873" cy="546931"/>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58001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452927" y="478895"/>
            <a:ext cx="8221053"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spcBef>
                <a:spcPct val="0"/>
              </a:spcBef>
              <a:buFontTx/>
              <a:buNone/>
            </a:pPr>
            <a:r>
              <a:rPr lang="en-GB" altLang="en-US" sz="4000" dirty="0">
                <a:solidFill>
                  <a:schemeClr val="tx1"/>
                </a:solidFill>
              </a:rPr>
              <a:t>The World Wars</a:t>
            </a:r>
          </a:p>
        </p:txBody>
      </p:sp>
      <p:sp>
        <p:nvSpPr>
          <p:cNvPr id="7" name="TextBox 3">
            <a:extLst>
              <a:ext uri="{FF2B5EF4-FFF2-40B4-BE49-F238E27FC236}">
                <a16:creationId xmlns:a16="http://schemas.microsoft.com/office/drawing/2014/main" id="{653BF2B5-0E4C-4347-B361-F44B943297AF}"/>
              </a:ext>
            </a:extLst>
          </p:cNvPr>
          <p:cNvSpPr txBox="1">
            <a:spLocks noChangeArrowheads="1"/>
          </p:cNvSpPr>
          <p:nvPr/>
        </p:nvSpPr>
        <p:spPr bwMode="auto">
          <a:xfrm>
            <a:off x="604925" y="1435216"/>
            <a:ext cx="791705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The early 20</a:t>
            </a:r>
            <a:r>
              <a:rPr lang="en-GB" altLang="en-US" baseline="30000" dirty="0">
                <a:solidFill>
                  <a:schemeClr val="tx1"/>
                </a:solidFill>
              </a:rPr>
              <a:t>th</a:t>
            </a:r>
            <a:r>
              <a:rPr lang="en-GB" altLang="en-US" dirty="0">
                <a:solidFill>
                  <a:schemeClr val="tx1"/>
                </a:solidFill>
              </a:rPr>
              <a:t> century was marred by the two world wars.</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dirty="0">
                <a:solidFill>
                  <a:schemeClr val="tx1"/>
                </a:solidFill>
              </a:rPr>
              <a:t>During the First World War, Italy initially stayed neutral between the two sides; however in April 1915, they signed a treaty to join France, Britain and Russia in the war against Austria-Hungary, entering the conflict a month later. Involvement in the war was unpopular with the troops and civilian population, causing major divisions and by the end of the war, around 600,000 Italians had died and a further 950,000 had been wounded.</a:t>
            </a:r>
          </a:p>
        </p:txBody>
      </p:sp>
      <p:sp>
        <p:nvSpPr>
          <p:cNvPr id="16" name="Rectangle 15">
            <a:hlinkClick r:id="rId2" action="ppaction://hlinksldjump"/>
            <a:extLst>
              <a:ext uri="{FF2B5EF4-FFF2-40B4-BE49-F238E27FC236}">
                <a16:creationId xmlns:a16="http://schemas.microsoft.com/office/drawing/2014/main" id="{D85CD531-DD8D-462C-94F6-CB04BB1B3707}"/>
              </a:ext>
            </a:extLst>
          </p:cNvPr>
          <p:cNvSpPr/>
          <p:nvPr/>
        </p:nvSpPr>
        <p:spPr>
          <a:xfrm>
            <a:off x="7383566" y="5684445"/>
            <a:ext cx="1114604" cy="555203"/>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
        <p:nvSpPr>
          <p:cNvPr id="8" name="TextBox 7">
            <a:extLst>
              <a:ext uri="{FF2B5EF4-FFF2-40B4-BE49-F238E27FC236}">
                <a16:creationId xmlns:a16="http://schemas.microsoft.com/office/drawing/2014/main" id="{F410C012-658A-485B-B557-A6ADA7AED7D5}"/>
              </a:ext>
            </a:extLst>
          </p:cNvPr>
          <p:cNvSpPr txBox="1"/>
          <p:nvPr/>
        </p:nvSpPr>
        <p:spPr>
          <a:xfrm>
            <a:off x="604925" y="3931324"/>
            <a:ext cx="6590634" cy="2308324"/>
          </a:xfrm>
          <a:prstGeom prst="rect">
            <a:avLst/>
          </a:prstGeom>
          <a:noFill/>
        </p:spPr>
        <p:txBody>
          <a:bodyPr wrap="square">
            <a:spAutoFit/>
          </a:bodyPr>
          <a:lstStyle/>
          <a:p>
            <a:pPr>
              <a:lnSpc>
                <a:spcPct val="100000"/>
              </a:lnSpc>
              <a:spcBef>
                <a:spcPct val="0"/>
              </a:spcBef>
              <a:buFontTx/>
              <a:buNone/>
            </a:pPr>
            <a:r>
              <a:rPr lang="en-GB" altLang="en-US" dirty="0">
                <a:solidFill>
                  <a:schemeClr val="tx1"/>
                </a:solidFill>
              </a:rPr>
              <a:t>Prior to the Second World War, fascism was gaining </a:t>
            </a:r>
            <a:br>
              <a:rPr lang="en-GB" altLang="en-US" dirty="0">
                <a:solidFill>
                  <a:schemeClr val="tx1"/>
                </a:solidFill>
              </a:rPr>
            </a:br>
            <a:r>
              <a:rPr lang="en-GB" altLang="en-US" dirty="0">
                <a:solidFill>
                  <a:schemeClr val="tx1"/>
                </a:solidFill>
              </a:rPr>
              <a:t>support in Italy with the rise of Mussolini and his </a:t>
            </a:r>
            <a:br>
              <a:rPr lang="en-GB" altLang="en-US" dirty="0">
                <a:solidFill>
                  <a:schemeClr val="tx1"/>
                </a:solidFill>
              </a:rPr>
            </a:br>
            <a:r>
              <a:rPr lang="en-GB" altLang="en-US" dirty="0">
                <a:solidFill>
                  <a:schemeClr val="tx1"/>
                </a:solidFill>
              </a:rPr>
              <a:t>National Fascist Party. Mussolini was appointed Prime Minister by the King of Italy in 1922.</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dirty="0">
                <a:solidFill>
                  <a:schemeClr val="tx1"/>
                </a:solidFill>
              </a:rPr>
              <a:t>At the outbreak of war in 1939, the Italian forces joined with Nazi Germany. Mussolini and the Axis forces were defeated by the Allies in 1945 and Mussolini was executed for high treason.</a:t>
            </a:r>
          </a:p>
        </p:txBody>
      </p:sp>
      <p:pic>
        <p:nvPicPr>
          <p:cNvPr id="9" name="Picture 8">
            <a:extLst>
              <a:ext uri="{FF2B5EF4-FFF2-40B4-BE49-F238E27FC236}">
                <a16:creationId xmlns:a16="http://schemas.microsoft.com/office/drawing/2014/main" id="{0F61B093-9C28-4F7A-B4B8-6744FC8DF2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808" y="3961612"/>
            <a:ext cx="1657884" cy="1102607"/>
          </a:xfrm>
          <a:prstGeom prst="rect">
            <a:avLst/>
          </a:prstGeom>
          <a:ln w="12700">
            <a:solidFill>
              <a:schemeClr val="tx1"/>
            </a:solidFill>
          </a:ln>
        </p:spPr>
      </p:pic>
    </p:spTree>
    <p:extLst>
      <p:ext uri="{BB962C8B-B14F-4D97-AF65-F5344CB8AC3E}">
        <p14:creationId xmlns:p14="http://schemas.microsoft.com/office/powerpoint/2010/main" val="790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452927" y="478895"/>
            <a:ext cx="8221053"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Post-War Italy</a:t>
            </a:r>
          </a:p>
        </p:txBody>
      </p:sp>
      <p:sp>
        <p:nvSpPr>
          <p:cNvPr id="7" name="TextBox 3">
            <a:extLst>
              <a:ext uri="{FF2B5EF4-FFF2-40B4-BE49-F238E27FC236}">
                <a16:creationId xmlns:a16="http://schemas.microsoft.com/office/drawing/2014/main" id="{653BF2B5-0E4C-4347-B361-F44B943297AF}"/>
              </a:ext>
            </a:extLst>
          </p:cNvPr>
          <p:cNvSpPr txBox="1">
            <a:spLocks noChangeArrowheads="1"/>
          </p:cNvSpPr>
          <p:nvPr/>
        </p:nvSpPr>
        <p:spPr bwMode="auto">
          <a:xfrm>
            <a:off x="604925" y="1435216"/>
            <a:ext cx="79170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lvl="0" indent="0">
              <a:lnSpc>
                <a:spcPct val="100000"/>
              </a:lnSpc>
              <a:spcBef>
                <a:spcPct val="0"/>
              </a:spcBef>
              <a:buFontTx/>
              <a:buNone/>
            </a:pPr>
            <a:r>
              <a:rPr lang="en-GB" altLang="en-US" dirty="0">
                <a:solidFill>
                  <a:schemeClr val="tx1"/>
                </a:solidFill>
              </a:rPr>
              <a:t>After the Second World War, Italy became a republic. King Victor Emmanuel III had abdicated leaving his son, Umberto II, under pressure for the country to become a republic. After a referendum, 54% of the vote backed Italy to become a republic and Umberto was exiled to Portugal.</a:t>
            </a:r>
          </a:p>
        </p:txBody>
      </p:sp>
      <p:sp>
        <p:nvSpPr>
          <p:cNvPr id="16" name="Rectangle 15">
            <a:hlinkClick r:id="rId2" action="ppaction://hlinksldjump"/>
            <a:extLst>
              <a:ext uri="{FF2B5EF4-FFF2-40B4-BE49-F238E27FC236}">
                <a16:creationId xmlns:a16="http://schemas.microsoft.com/office/drawing/2014/main" id="{D85CD531-DD8D-462C-94F6-CB04BB1B3707}"/>
              </a:ext>
            </a:extLst>
          </p:cNvPr>
          <p:cNvSpPr/>
          <p:nvPr/>
        </p:nvSpPr>
        <p:spPr>
          <a:xfrm>
            <a:off x="7383566" y="5684445"/>
            <a:ext cx="1114604" cy="555203"/>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
        <p:nvSpPr>
          <p:cNvPr id="8" name="TextBox 7">
            <a:extLst>
              <a:ext uri="{FF2B5EF4-FFF2-40B4-BE49-F238E27FC236}">
                <a16:creationId xmlns:a16="http://schemas.microsoft.com/office/drawing/2014/main" id="{F410C012-658A-485B-B557-A6ADA7AED7D5}"/>
              </a:ext>
            </a:extLst>
          </p:cNvPr>
          <p:cNvSpPr txBox="1"/>
          <p:nvPr/>
        </p:nvSpPr>
        <p:spPr>
          <a:xfrm>
            <a:off x="604925" y="2429522"/>
            <a:ext cx="3816073" cy="3693319"/>
          </a:xfrm>
          <a:prstGeom prst="rect">
            <a:avLst/>
          </a:prstGeom>
          <a:noFill/>
        </p:spPr>
        <p:txBody>
          <a:bodyPr wrap="square">
            <a:spAutoFit/>
          </a:bodyPr>
          <a:lstStyle/>
          <a:p>
            <a:pPr marL="0" lvl="0" indent="0">
              <a:lnSpc>
                <a:spcPct val="100000"/>
              </a:lnSpc>
              <a:spcBef>
                <a:spcPct val="0"/>
              </a:spcBef>
              <a:buFontTx/>
              <a:buNone/>
            </a:pPr>
            <a:endParaRPr lang="en-GB" altLang="en-US" dirty="0">
              <a:solidFill>
                <a:schemeClr val="tx1"/>
              </a:solidFill>
            </a:endParaRPr>
          </a:p>
          <a:p>
            <a:pPr lvl="0">
              <a:spcBef>
                <a:spcPct val="0"/>
              </a:spcBef>
            </a:pPr>
            <a:r>
              <a:rPr lang="en-GB" altLang="en-US" dirty="0">
                <a:solidFill>
                  <a:schemeClr val="tx1"/>
                </a:solidFill>
              </a:rPr>
              <a:t>The 1950s and 1960s brought a great economic boom to Italy. </a:t>
            </a:r>
            <a:r>
              <a:rPr lang="en-GB" dirty="0"/>
              <a:t>Affordable household goods, such as televisions, sewing machines, cars and Vespa scooters, were popular in many countries. </a:t>
            </a:r>
            <a:r>
              <a:rPr lang="en-GB" altLang="en-US" dirty="0">
                <a:solidFill>
                  <a:schemeClr val="tx1"/>
                </a:solidFill>
              </a:rPr>
              <a:t>The improved economy meant that cities such as Milan were able to modernise and the country transformed into one of the world’s most vibrant industrial nations in just a couple of decades.</a:t>
            </a:r>
          </a:p>
        </p:txBody>
      </p:sp>
      <p:pic>
        <p:nvPicPr>
          <p:cNvPr id="3" name="Picture 2">
            <a:extLst>
              <a:ext uri="{FF2B5EF4-FFF2-40B4-BE49-F238E27FC236}">
                <a16:creationId xmlns:a16="http://schemas.microsoft.com/office/drawing/2014/main" id="{57589294-55A5-4701-84A3-F53CF57A59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0998" y="2769753"/>
            <a:ext cx="4077172" cy="2654409"/>
          </a:xfrm>
          <a:prstGeom prst="rect">
            <a:avLst/>
          </a:prstGeom>
        </p:spPr>
      </p:pic>
    </p:spTree>
    <p:extLst>
      <p:ext uri="{BB962C8B-B14F-4D97-AF65-F5344CB8AC3E}">
        <p14:creationId xmlns:p14="http://schemas.microsoft.com/office/powerpoint/2010/main" val="405804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452927" y="478895"/>
            <a:ext cx="8221053"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Landmarks</a:t>
            </a:r>
            <a:endParaRPr lang="en-GB" altLang="en-US" dirty="0">
              <a:solidFill>
                <a:schemeClr val="tx1"/>
              </a:solidFill>
            </a:endParaRPr>
          </a:p>
        </p:txBody>
      </p:sp>
      <p:pic>
        <p:nvPicPr>
          <p:cNvPr id="9" name="Picture 8">
            <a:hlinkClick r:id="rId2" action="ppaction://hlinksldjump"/>
            <a:extLst>
              <a:ext uri="{FF2B5EF4-FFF2-40B4-BE49-F238E27FC236}">
                <a16:creationId xmlns:a16="http://schemas.microsoft.com/office/drawing/2014/main" id="{E99066A5-E614-4082-AFDE-20EF086E76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184" y="1582258"/>
            <a:ext cx="2723476" cy="1815651"/>
          </a:xfrm>
          <a:prstGeom prst="rect">
            <a:avLst/>
          </a:prstGeom>
        </p:spPr>
      </p:pic>
      <p:pic>
        <p:nvPicPr>
          <p:cNvPr id="11" name="Picture 10">
            <a:hlinkClick r:id="rId4" action="ppaction://hlinksldjump"/>
            <a:extLst>
              <a:ext uri="{FF2B5EF4-FFF2-40B4-BE49-F238E27FC236}">
                <a16:creationId xmlns:a16="http://schemas.microsoft.com/office/drawing/2014/main" id="{2C86588B-BBD2-4BAB-BADD-512122FD8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9707" y="1564886"/>
            <a:ext cx="2444031" cy="1833023"/>
          </a:xfrm>
          <a:prstGeom prst="rect">
            <a:avLst/>
          </a:prstGeom>
        </p:spPr>
      </p:pic>
      <p:pic>
        <p:nvPicPr>
          <p:cNvPr id="12" name="Picture 11">
            <a:hlinkClick r:id="rId6" action="ppaction://hlinksldjump"/>
            <a:extLst>
              <a:ext uri="{FF2B5EF4-FFF2-40B4-BE49-F238E27FC236}">
                <a16:creationId xmlns:a16="http://schemas.microsoft.com/office/drawing/2014/main" id="{C464E3DE-1506-444A-921C-7FCC9D084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3785" y="1564885"/>
            <a:ext cx="2444031" cy="1833024"/>
          </a:xfrm>
          <a:prstGeom prst="rect">
            <a:avLst/>
          </a:prstGeom>
        </p:spPr>
      </p:pic>
      <p:pic>
        <p:nvPicPr>
          <p:cNvPr id="13" name="Picture 12">
            <a:hlinkClick r:id="rId8" action="ppaction://hlinksldjump"/>
            <a:extLst>
              <a:ext uri="{FF2B5EF4-FFF2-40B4-BE49-F238E27FC236}">
                <a16:creationId xmlns:a16="http://schemas.microsoft.com/office/drawing/2014/main" id="{75215A0F-131F-4AB3-A6FB-EBB72399C5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184" y="3731456"/>
            <a:ext cx="2723476" cy="2042607"/>
          </a:xfrm>
          <a:prstGeom prst="rect">
            <a:avLst/>
          </a:prstGeom>
        </p:spPr>
      </p:pic>
      <p:pic>
        <p:nvPicPr>
          <p:cNvPr id="14" name="Picture 13">
            <a:hlinkClick r:id="rId10" action="ppaction://hlinksldjump"/>
            <a:extLst>
              <a:ext uri="{FF2B5EF4-FFF2-40B4-BE49-F238E27FC236}">
                <a16:creationId xmlns:a16="http://schemas.microsoft.com/office/drawing/2014/main" id="{D815CFC2-FF75-4A0A-801D-F0470BBF553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342" r="-20342"/>
          <a:stretch/>
        </p:blipFill>
        <p:spPr>
          <a:xfrm>
            <a:off x="3489707" y="3731824"/>
            <a:ext cx="3068153" cy="2042239"/>
          </a:xfrm>
          <a:prstGeom prst="rect">
            <a:avLst/>
          </a:prstGeom>
        </p:spPr>
      </p:pic>
      <p:pic>
        <p:nvPicPr>
          <p:cNvPr id="15" name="Picture 14">
            <a:hlinkClick r:id="rId12" action="ppaction://hlinksldjump"/>
            <a:extLst>
              <a:ext uri="{FF2B5EF4-FFF2-40B4-BE49-F238E27FC236}">
                <a16:creationId xmlns:a16="http://schemas.microsoft.com/office/drawing/2014/main" id="{613A1D6A-18C0-4128-9612-E9FEB177850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342"/>
          <a:stretch/>
        </p:blipFill>
        <p:spPr>
          <a:xfrm>
            <a:off x="6063784" y="3727029"/>
            <a:ext cx="2444032" cy="2047034"/>
          </a:xfrm>
          <a:prstGeom prst="rect">
            <a:avLst/>
          </a:prstGeom>
        </p:spPr>
      </p:pic>
      <p:sp>
        <p:nvSpPr>
          <p:cNvPr id="17" name="TextBox 3">
            <a:extLst>
              <a:ext uri="{FF2B5EF4-FFF2-40B4-BE49-F238E27FC236}">
                <a16:creationId xmlns:a16="http://schemas.microsoft.com/office/drawing/2014/main" id="{73298C89-6B24-461E-9C42-A24A9E4301E9}"/>
              </a:ext>
            </a:extLst>
          </p:cNvPr>
          <p:cNvSpPr txBox="1">
            <a:spLocks noChangeArrowheads="1"/>
          </p:cNvSpPr>
          <p:nvPr/>
        </p:nvSpPr>
        <p:spPr bwMode="auto">
          <a:xfrm>
            <a:off x="529424" y="1167125"/>
            <a:ext cx="7917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lvl="0" indent="0">
              <a:lnSpc>
                <a:spcPct val="100000"/>
              </a:lnSpc>
              <a:spcBef>
                <a:spcPct val="0"/>
              </a:spcBef>
              <a:buFontTx/>
              <a:buNone/>
            </a:pPr>
            <a:r>
              <a:rPr lang="en-GB" altLang="en-US" sz="1600" dirty="0">
                <a:solidFill>
                  <a:schemeClr val="tx1"/>
                </a:solidFill>
              </a:rPr>
              <a:t>Click on each landmark to find out more about it.</a:t>
            </a:r>
          </a:p>
        </p:txBody>
      </p:sp>
      <p:sp>
        <p:nvSpPr>
          <p:cNvPr id="18" name="TextBox 3">
            <a:extLst>
              <a:ext uri="{FF2B5EF4-FFF2-40B4-BE49-F238E27FC236}">
                <a16:creationId xmlns:a16="http://schemas.microsoft.com/office/drawing/2014/main" id="{B74445EC-9E20-4F9A-B414-83AB41DBE758}"/>
              </a:ext>
            </a:extLst>
          </p:cNvPr>
          <p:cNvSpPr txBox="1">
            <a:spLocks noChangeArrowheads="1"/>
          </p:cNvSpPr>
          <p:nvPr/>
        </p:nvSpPr>
        <p:spPr bwMode="auto">
          <a:xfrm>
            <a:off x="1428043" y="3381131"/>
            <a:ext cx="13403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lvl="0" indent="0">
              <a:lnSpc>
                <a:spcPct val="100000"/>
              </a:lnSpc>
              <a:spcBef>
                <a:spcPct val="0"/>
              </a:spcBef>
              <a:buFontTx/>
              <a:buNone/>
            </a:pPr>
            <a:r>
              <a:rPr lang="en-GB" altLang="en-US" dirty="0">
                <a:solidFill>
                  <a:schemeClr val="tx1"/>
                </a:solidFill>
              </a:rPr>
              <a:t>Colosseum</a:t>
            </a:r>
          </a:p>
        </p:txBody>
      </p:sp>
      <p:sp>
        <p:nvSpPr>
          <p:cNvPr id="19" name="TextBox 3">
            <a:extLst>
              <a:ext uri="{FF2B5EF4-FFF2-40B4-BE49-F238E27FC236}">
                <a16:creationId xmlns:a16="http://schemas.microsoft.com/office/drawing/2014/main" id="{02111C06-C5F2-4922-9C2B-BA7D1DE7F0E3}"/>
              </a:ext>
            </a:extLst>
          </p:cNvPr>
          <p:cNvSpPr txBox="1">
            <a:spLocks noChangeArrowheads="1"/>
          </p:cNvSpPr>
          <p:nvPr/>
        </p:nvSpPr>
        <p:spPr bwMode="auto">
          <a:xfrm>
            <a:off x="3907335" y="3375722"/>
            <a:ext cx="17427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lvl="0" indent="0">
              <a:lnSpc>
                <a:spcPct val="100000"/>
              </a:lnSpc>
              <a:spcBef>
                <a:spcPct val="0"/>
              </a:spcBef>
              <a:buFontTx/>
              <a:buNone/>
            </a:pPr>
            <a:r>
              <a:rPr lang="en-GB" altLang="en-US" dirty="0" err="1">
                <a:solidFill>
                  <a:schemeClr val="tx1"/>
                </a:solidFill>
              </a:rPr>
              <a:t>Trevi</a:t>
            </a:r>
            <a:r>
              <a:rPr lang="en-GB" altLang="en-US" dirty="0">
                <a:solidFill>
                  <a:schemeClr val="tx1"/>
                </a:solidFill>
              </a:rPr>
              <a:t> Fountain</a:t>
            </a:r>
          </a:p>
        </p:txBody>
      </p:sp>
      <p:sp>
        <p:nvSpPr>
          <p:cNvPr id="20" name="TextBox 3">
            <a:extLst>
              <a:ext uri="{FF2B5EF4-FFF2-40B4-BE49-F238E27FC236}">
                <a16:creationId xmlns:a16="http://schemas.microsoft.com/office/drawing/2014/main" id="{C9944A35-6CAD-4DB0-ACF9-94114F2D03BA}"/>
              </a:ext>
            </a:extLst>
          </p:cNvPr>
          <p:cNvSpPr txBox="1">
            <a:spLocks noChangeArrowheads="1"/>
          </p:cNvSpPr>
          <p:nvPr/>
        </p:nvSpPr>
        <p:spPr bwMode="auto">
          <a:xfrm>
            <a:off x="6080325" y="3375722"/>
            <a:ext cx="25162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lvl="0" indent="0">
              <a:lnSpc>
                <a:spcPct val="100000"/>
              </a:lnSpc>
              <a:spcBef>
                <a:spcPct val="0"/>
              </a:spcBef>
              <a:buFontTx/>
              <a:buNone/>
            </a:pPr>
            <a:r>
              <a:rPr lang="en-GB" altLang="en-US" dirty="0">
                <a:solidFill>
                  <a:schemeClr val="tx1"/>
                </a:solidFill>
              </a:rPr>
              <a:t>Leaning Tower of Pisa</a:t>
            </a:r>
          </a:p>
        </p:txBody>
      </p:sp>
      <p:sp>
        <p:nvSpPr>
          <p:cNvPr id="21" name="TextBox 3">
            <a:extLst>
              <a:ext uri="{FF2B5EF4-FFF2-40B4-BE49-F238E27FC236}">
                <a16:creationId xmlns:a16="http://schemas.microsoft.com/office/drawing/2014/main" id="{64CE6E2F-E63F-4975-BDD9-44767066922B}"/>
              </a:ext>
            </a:extLst>
          </p:cNvPr>
          <p:cNvSpPr txBox="1">
            <a:spLocks noChangeArrowheads="1"/>
          </p:cNvSpPr>
          <p:nvPr/>
        </p:nvSpPr>
        <p:spPr bwMode="auto">
          <a:xfrm>
            <a:off x="725438" y="5774063"/>
            <a:ext cx="26342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lvl="0" indent="0" algn="ctr">
              <a:lnSpc>
                <a:spcPct val="100000"/>
              </a:lnSpc>
              <a:spcBef>
                <a:spcPct val="0"/>
              </a:spcBef>
              <a:buFontTx/>
              <a:buNone/>
            </a:pPr>
            <a:r>
              <a:rPr lang="en-GB" altLang="en-US" dirty="0">
                <a:solidFill>
                  <a:schemeClr val="tx1"/>
                </a:solidFill>
              </a:rPr>
              <a:t>Cathedral of Santa Maria del Fiore</a:t>
            </a:r>
          </a:p>
        </p:txBody>
      </p:sp>
      <p:sp>
        <p:nvSpPr>
          <p:cNvPr id="22" name="TextBox 3">
            <a:extLst>
              <a:ext uri="{FF2B5EF4-FFF2-40B4-BE49-F238E27FC236}">
                <a16:creationId xmlns:a16="http://schemas.microsoft.com/office/drawing/2014/main" id="{01EB68C9-AE48-4790-8478-CE6EA1B9AB3D}"/>
              </a:ext>
            </a:extLst>
          </p:cNvPr>
          <p:cNvSpPr txBox="1">
            <a:spLocks noChangeArrowheads="1"/>
          </p:cNvSpPr>
          <p:nvPr/>
        </p:nvSpPr>
        <p:spPr bwMode="auto">
          <a:xfrm>
            <a:off x="3818527" y="5749647"/>
            <a:ext cx="2245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lvl="0" indent="0">
              <a:lnSpc>
                <a:spcPct val="100000"/>
              </a:lnSpc>
              <a:spcBef>
                <a:spcPct val="0"/>
              </a:spcBef>
              <a:buFontTx/>
              <a:buNone/>
            </a:pPr>
            <a:r>
              <a:rPr lang="en-GB" altLang="en-US" dirty="0">
                <a:solidFill>
                  <a:schemeClr val="tx1"/>
                </a:solidFill>
              </a:rPr>
              <a:t>Ruins of Pompeii</a:t>
            </a:r>
          </a:p>
        </p:txBody>
      </p:sp>
      <p:sp>
        <p:nvSpPr>
          <p:cNvPr id="23" name="TextBox 3">
            <a:extLst>
              <a:ext uri="{FF2B5EF4-FFF2-40B4-BE49-F238E27FC236}">
                <a16:creationId xmlns:a16="http://schemas.microsoft.com/office/drawing/2014/main" id="{93072F7D-36EB-4D63-B015-973F7EDA8B5D}"/>
              </a:ext>
            </a:extLst>
          </p:cNvPr>
          <p:cNvSpPr txBox="1">
            <a:spLocks noChangeArrowheads="1"/>
          </p:cNvSpPr>
          <p:nvPr/>
        </p:nvSpPr>
        <p:spPr bwMode="auto">
          <a:xfrm>
            <a:off x="5532650" y="5774063"/>
            <a:ext cx="25162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lvl="0" indent="0" algn="ctr">
              <a:lnSpc>
                <a:spcPct val="100000"/>
              </a:lnSpc>
              <a:spcBef>
                <a:spcPct val="0"/>
              </a:spcBef>
              <a:buFontTx/>
              <a:buNone/>
            </a:pPr>
            <a:r>
              <a:rPr lang="en-GB" altLang="en-US" dirty="0">
                <a:solidFill>
                  <a:schemeClr val="tx1"/>
                </a:solidFill>
              </a:rPr>
              <a:t>Grand Canal</a:t>
            </a:r>
          </a:p>
        </p:txBody>
      </p:sp>
      <p:sp>
        <p:nvSpPr>
          <p:cNvPr id="24" name="Rectangle 23">
            <a:hlinkClick r:id="rId14" action="ppaction://hlinksldjump"/>
            <a:extLst>
              <a:ext uri="{FF2B5EF4-FFF2-40B4-BE49-F238E27FC236}">
                <a16:creationId xmlns:a16="http://schemas.microsoft.com/office/drawing/2014/main" id="{F00AFDE7-513A-4BA8-8B0C-7173A52B28E5}"/>
              </a:ext>
            </a:extLst>
          </p:cNvPr>
          <p:cNvSpPr/>
          <p:nvPr/>
        </p:nvSpPr>
        <p:spPr>
          <a:xfrm>
            <a:off x="7548837" y="5832174"/>
            <a:ext cx="1047787" cy="546931"/>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194717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452927" y="478895"/>
            <a:ext cx="8221053"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The Colosseum</a:t>
            </a:r>
          </a:p>
        </p:txBody>
      </p:sp>
      <p:pic>
        <p:nvPicPr>
          <p:cNvPr id="4" name="Picture 3">
            <a:extLst>
              <a:ext uri="{FF2B5EF4-FFF2-40B4-BE49-F238E27FC236}">
                <a16:creationId xmlns:a16="http://schemas.microsoft.com/office/drawing/2014/main" id="{1E862253-EDC9-46EB-8463-4C617DD561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269" y="1560930"/>
            <a:ext cx="4169171" cy="2779447"/>
          </a:xfrm>
          <a:prstGeom prst="rect">
            <a:avLst/>
          </a:prstGeom>
        </p:spPr>
      </p:pic>
      <p:sp>
        <p:nvSpPr>
          <p:cNvPr id="5" name="TextBox 4">
            <a:extLst>
              <a:ext uri="{FF2B5EF4-FFF2-40B4-BE49-F238E27FC236}">
                <a16:creationId xmlns:a16="http://schemas.microsoft.com/office/drawing/2014/main" id="{E6258680-E03B-49F0-8A5C-0A550A93302F}"/>
              </a:ext>
            </a:extLst>
          </p:cNvPr>
          <p:cNvSpPr txBox="1"/>
          <p:nvPr/>
        </p:nvSpPr>
        <p:spPr>
          <a:xfrm>
            <a:off x="660021" y="1234288"/>
            <a:ext cx="3492529" cy="3432733"/>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b="1" dirty="0">
                <a:solidFill>
                  <a:schemeClr val="tx1"/>
                </a:solidFill>
              </a:rPr>
              <a:t>Location</a:t>
            </a:r>
            <a:r>
              <a:rPr lang="en-GB" altLang="en-US" dirty="0">
                <a:solidFill>
                  <a:schemeClr val="tx1"/>
                </a:solidFill>
              </a:rPr>
              <a:t>: Rome</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b="1" dirty="0">
                <a:solidFill>
                  <a:schemeClr val="tx1"/>
                </a:solidFill>
              </a:rPr>
              <a:t>Date built</a:t>
            </a:r>
            <a:r>
              <a:rPr lang="en-GB" altLang="en-US" dirty="0">
                <a:solidFill>
                  <a:schemeClr val="tx1"/>
                </a:solidFill>
              </a:rPr>
              <a:t>: 71 - 80 AD</a:t>
            </a:r>
          </a:p>
          <a:p>
            <a:pPr marL="0" lvl="0" indent="0">
              <a:lnSpc>
                <a:spcPct val="100000"/>
              </a:lnSpc>
              <a:spcBef>
                <a:spcPct val="0"/>
              </a:spcBef>
              <a:buFontTx/>
              <a:buNone/>
            </a:pPr>
            <a:endParaRPr lang="en-GB" altLang="en-US" b="1" dirty="0">
              <a:solidFill>
                <a:schemeClr val="tx1"/>
              </a:solidFill>
            </a:endParaRPr>
          </a:p>
          <a:p>
            <a:pPr marL="0" lvl="0" indent="0">
              <a:lnSpc>
                <a:spcPct val="100000"/>
              </a:lnSpc>
              <a:spcBef>
                <a:spcPct val="0"/>
              </a:spcBef>
              <a:buFontTx/>
              <a:buNone/>
            </a:pPr>
            <a:r>
              <a:rPr lang="en-GB" altLang="en-US" b="1" dirty="0">
                <a:solidFill>
                  <a:schemeClr val="tx1"/>
                </a:solidFill>
              </a:rPr>
              <a:t>Information</a:t>
            </a:r>
            <a:r>
              <a:rPr lang="en-GB" altLang="en-US" dirty="0">
                <a:solidFill>
                  <a:schemeClr val="tx1"/>
                </a:solidFill>
              </a:rPr>
              <a:t>:</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dirty="0">
                <a:solidFill>
                  <a:schemeClr val="tx1"/>
                </a:solidFill>
              </a:rPr>
              <a:t>The Colosseum was a large arena built during the time of ancient Rome. It was the largest amphitheatre built, measuring 188 metres long, 156 metres wide and 57 metres high. </a:t>
            </a:r>
          </a:p>
        </p:txBody>
      </p:sp>
      <p:sp>
        <p:nvSpPr>
          <p:cNvPr id="7" name="TextBox 5">
            <a:extLst>
              <a:ext uri="{FF2B5EF4-FFF2-40B4-BE49-F238E27FC236}">
                <a16:creationId xmlns:a16="http://schemas.microsoft.com/office/drawing/2014/main" id="{E5CE173B-0ACB-4FC1-9CC3-CF4E109454FC}"/>
              </a:ext>
            </a:extLst>
          </p:cNvPr>
          <p:cNvSpPr txBox="1"/>
          <p:nvPr/>
        </p:nvSpPr>
        <p:spPr>
          <a:xfrm>
            <a:off x="645830" y="4675535"/>
            <a:ext cx="7831138" cy="14779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dirty="0">
                <a:solidFill>
                  <a:schemeClr val="tx1"/>
                </a:solidFill>
              </a:rPr>
              <a:t>The Colosseum was used for large spectacles, such as gladiator fights, exotic animals and the execution of prisoners. It remained in use for over 500 years and later was used as a storehouse, church, cemetery and even a castle for nobility before falling into disrepair. It is one of the </a:t>
            </a:r>
            <a:br>
              <a:rPr lang="en-GB" altLang="en-US" dirty="0">
                <a:solidFill>
                  <a:schemeClr val="tx1"/>
                </a:solidFill>
              </a:rPr>
            </a:br>
            <a:r>
              <a:rPr lang="en-GB" altLang="en-US" dirty="0">
                <a:solidFill>
                  <a:schemeClr val="tx1"/>
                </a:solidFill>
              </a:rPr>
              <a:t>Seven Wonders of the Modern World.</a:t>
            </a:r>
          </a:p>
        </p:txBody>
      </p:sp>
      <p:sp>
        <p:nvSpPr>
          <p:cNvPr id="8" name="Rectangle 7">
            <a:hlinkClick r:id="rId3" action="ppaction://hlinksldjump"/>
            <a:extLst>
              <a:ext uri="{FF2B5EF4-FFF2-40B4-BE49-F238E27FC236}">
                <a16:creationId xmlns:a16="http://schemas.microsoft.com/office/drawing/2014/main" id="{F871BC6C-5099-4DA8-BDD9-63D22C057225}"/>
              </a:ext>
            </a:extLst>
          </p:cNvPr>
          <p:cNvSpPr/>
          <p:nvPr/>
        </p:nvSpPr>
        <p:spPr>
          <a:xfrm>
            <a:off x="7383566" y="5698560"/>
            <a:ext cx="1114604" cy="555203"/>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322935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AF0C-46E2-47CC-8C75-65D7C3F97C43}"/>
              </a:ext>
            </a:extLst>
          </p:cNvPr>
          <p:cNvSpPr>
            <a:spLocks noGrp="1"/>
          </p:cNvSpPr>
          <p:nvPr>
            <p:ph type="title"/>
          </p:nvPr>
        </p:nvSpPr>
        <p:spPr/>
        <p:txBody>
          <a:bodyPr/>
          <a:lstStyle/>
          <a:p>
            <a:r>
              <a:rPr lang="en-GB" altLang="en-US" sz="4000" dirty="0">
                <a:solidFill>
                  <a:schemeClr val="tx1"/>
                </a:solidFill>
              </a:rPr>
              <a:t>Italy’s Location</a:t>
            </a:r>
            <a:endParaRPr lang="en-GB" dirty="0"/>
          </a:p>
        </p:txBody>
      </p:sp>
      <p:pic>
        <p:nvPicPr>
          <p:cNvPr id="4" name="Picture 3">
            <a:extLst>
              <a:ext uri="{FF2B5EF4-FFF2-40B4-BE49-F238E27FC236}">
                <a16:creationId xmlns:a16="http://schemas.microsoft.com/office/drawing/2014/main" id="{AC023A9A-FAF1-40E4-8190-A4FA418C95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530"/>
          <a:stretch/>
        </p:blipFill>
        <p:spPr>
          <a:xfrm>
            <a:off x="722792" y="1610686"/>
            <a:ext cx="5138114" cy="4173635"/>
          </a:xfrm>
          <a:prstGeom prst="rect">
            <a:avLst/>
          </a:prstGeom>
          <a:ln w="12700">
            <a:solidFill>
              <a:schemeClr val="tx1"/>
            </a:solidFill>
          </a:ln>
        </p:spPr>
      </p:pic>
      <p:sp>
        <p:nvSpPr>
          <p:cNvPr id="5" name="TextBox 3">
            <a:extLst>
              <a:ext uri="{FF2B5EF4-FFF2-40B4-BE49-F238E27FC236}">
                <a16:creationId xmlns:a16="http://schemas.microsoft.com/office/drawing/2014/main" id="{F8F091C8-98AF-44EB-A6D8-47DF45F5A04A}"/>
              </a:ext>
            </a:extLst>
          </p:cNvPr>
          <p:cNvSpPr txBox="1">
            <a:spLocks noChangeArrowheads="1"/>
          </p:cNvSpPr>
          <p:nvPr/>
        </p:nvSpPr>
        <p:spPr bwMode="auto">
          <a:xfrm>
            <a:off x="6083176" y="1712344"/>
            <a:ext cx="233803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Italy is located to the south of Europe and is at the north of the Mediterranean Sea. It has land borders with France, Austria, Switzerland and Slovenia. </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dirty="0">
                <a:solidFill>
                  <a:schemeClr val="tx1"/>
                </a:solidFill>
              </a:rPr>
              <a:t>San Marino and Vatican City are ‘enclaves’ of Italy (surrounded by Italian lands).</a:t>
            </a:r>
          </a:p>
        </p:txBody>
      </p:sp>
    </p:spTree>
    <p:extLst>
      <p:ext uri="{BB962C8B-B14F-4D97-AF65-F5344CB8AC3E}">
        <p14:creationId xmlns:p14="http://schemas.microsoft.com/office/powerpoint/2010/main" val="201163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452927" y="478895"/>
            <a:ext cx="8221053"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err="1">
                <a:solidFill>
                  <a:schemeClr val="tx1"/>
                </a:solidFill>
              </a:rPr>
              <a:t>Trevi</a:t>
            </a:r>
            <a:r>
              <a:rPr lang="en-GB" altLang="en-US" sz="4000" dirty="0">
                <a:solidFill>
                  <a:schemeClr val="tx1"/>
                </a:solidFill>
              </a:rPr>
              <a:t> Fountain</a:t>
            </a:r>
          </a:p>
        </p:txBody>
      </p:sp>
      <p:pic>
        <p:nvPicPr>
          <p:cNvPr id="3" name="Picture 2">
            <a:extLst>
              <a:ext uri="{FF2B5EF4-FFF2-40B4-BE49-F238E27FC236}">
                <a16:creationId xmlns:a16="http://schemas.microsoft.com/office/drawing/2014/main" id="{19EFF1ED-823D-4E89-9848-E46453B2E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6624" y="1317071"/>
            <a:ext cx="4401424" cy="3301068"/>
          </a:xfrm>
          <a:prstGeom prst="rect">
            <a:avLst/>
          </a:prstGeom>
        </p:spPr>
      </p:pic>
      <p:sp>
        <p:nvSpPr>
          <p:cNvPr id="7" name="Rectangle 6">
            <a:extLst>
              <a:ext uri="{FF2B5EF4-FFF2-40B4-BE49-F238E27FC236}">
                <a16:creationId xmlns:a16="http://schemas.microsoft.com/office/drawing/2014/main" id="{4525D604-46D5-4056-A506-CCC1CB78EA4B}"/>
              </a:ext>
            </a:extLst>
          </p:cNvPr>
          <p:cNvSpPr/>
          <p:nvPr/>
        </p:nvSpPr>
        <p:spPr>
          <a:xfrm>
            <a:off x="645952" y="1317071"/>
            <a:ext cx="3187817" cy="369331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b="1" dirty="0">
                <a:solidFill>
                  <a:schemeClr val="tx1"/>
                </a:solidFill>
              </a:rPr>
              <a:t>Location</a:t>
            </a:r>
            <a:r>
              <a:rPr lang="en-GB" altLang="en-US" dirty="0">
                <a:solidFill>
                  <a:schemeClr val="tx1"/>
                </a:solidFill>
              </a:rPr>
              <a:t>: Rome</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b="1" dirty="0">
                <a:solidFill>
                  <a:schemeClr val="tx1"/>
                </a:solidFill>
              </a:rPr>
              <a:t>Date built</a:t>
            </a:r>
            <a:r>
              <a:rPr lang="en-GB" altLang="en-US" dirty="0">
                <a:solidFill>
                  <a:schemeClr val="tx1"/>
                </a:solidFill>
              </a:rPr>
              <a:t>: 1762 AD (final completion)</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b="1" dirty="0">
                <a:solidFill>
                  <a:schemeClr val="tx1"/>
                </a:solidFill>
              </a:rPr>
              <a:t>Information</a:t>
            </a:r>
            <a:r>
              <a:rPr lang="en-GB" altLang="en-US" dirty="0">
                <a:solidFill>
                  <a:schemeClr val="tx1"/>
                </a:solidFill>
              </a:rPr>
              <a:t>:</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dirty="0">
                <a:solidFill>
                  <a:schemeClr val="tx1"/>
                </a:solidFill>
              </a:rPr>
              <a:t>The name ‘Trevi’ comes from ‘</a:t>
            </a:r>
            <a:r>
              <a:rPr lang="en-GB" altLang="en-US" dirty="0" err="1">
                <a:solidFill>
                  <a:schemeClr val="tx1"/>
                </a:solidFill>
              </a:rPr>
              <a:t>tre</a:t>
            </a:r>
            <a:r>
              <a:rPr lang="en-GB" altLang="en-US" dirty="0">
                <a:solidFill>
                  <a:schemeClr val="tx1"/>
                </a:solidFill>
              </a:rPr>
              <a:t> vie’, which means ‘three ways’, as the fountain stands at a meeting point between three streets.</a:t>
            </a:r>
          </a:p>
          <a:p>
            <a:pPr marL="0" lvl="0" indent="0">
              <a:lnSpc>
                <a:spcPct val="100000"/>
              </a:lnSpc>
              <a:spcBef>
                <a:spcPct val="0"/>
              </a:spcBef>
              <a:buFontTx/>
              <a:buNone/>
            </a:pPr>
            <a:endParaRPr lang="en-GB" altLang="en-US" dirty="0">
              <a:solidFill>
                <a:schemeClr val="tx1"/>
              </a:solidFill>
            </a:endParaRPr>
          </a:p>
        </p:txBody>
      </p:sp>
      <p:sp>
        <p:nvSpPr>
          <p:cNvPr id="8" name="TextBox 5">
            <a:extLst>
              <a:ext uri="{FF2B5EF4-FFF2-40B4-BE49-F238E27FC236}">
                <a16:creationId xmlns:a16="http://schemas.microsoft.com/office/drawing/2014/main" id="{DE273BD9-73E8-4C8D-A85C-EB09FC451CFA}"/>
              </a:ext>
            </a:extLst>
          </p:cNvPr>
          <p:cNvSpPr txBox="1"/>
          <p:nvPr/>
        </p:nvSpPr>
        <p:spPr>
          <a:xfrm>
            <a:off x="645952" y="4856240"/>
            <a:ext cx="7831137" cy="12001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dirty="0">
                <a:solidFill>
                  <a:schemeClr val="tx1"/>
                </a:solidFill>
              </a:rPr>
              <a:t>The fountain had a number of older versions in the same location before the current one was completed by Nicola Salvi and Giuseppe Pannini.</a:t>
            </a:r>
          </a:p>
          <a:p>
            <a:pPr marL="0" lvl="0" indent="0">
              <a:lnSpc>
                <a:spcPct val="100000"/>
              </a:lnSpc>
              <a:spcBef>
                <a:spcPct val="0"/>
              </a:spcBef>
              <a:buFontTx/>
              <a:buNone/>
            </a:pPr>
            <a:r>
              <a:rPr lang="en-GB" altLang="en-US" dirty="0">
                <a:solidFill>
                  <a:schemeClr val="tx1"/>
                </a:solidFill>
              </a:rPr>
              <a:t>Many people throw coins into the fountain to make wishes and, </a:t>
            </a:r>
            <a:br>
              <a:rPr lang="en-GB" altLang="en-US" dirty="0">
                <a:solidFill>
                  <a:schemeClr val="tx1"/>
                </a:solidFill>
              </a:rPr>
            </a:br>
            <a:r>
              <a:rPr lang="en-GB" altLang="en-US" dirty="0">
                <a:solidFill>
                  <a:schemeClr val="tx1"/>
                </a:solidFill>
              </a:rPr>
              <a:t>each year, the money is collected and donated to charities.</a:t>
            </a:r>
          </a:p>
        </p:txBody>
      </p:sp>
      <p:sp>
        <p:nvSpPr>
          <p:cNvPr id="9" name="Rectangle 8">
            <a:hlinkClick r:id="rId3" action="ppaction://hlinksldjump"/>
            <a:extLst>
              <a:ext uri="{FF2B5EF4-FFF2-40B4-BE49-F238E27FC236}">
                <a16:creationId xmlns:a16="http://schemas.microsoft.com/office/drawing/2014/main" id="{37EB852E-F797-4650-9886-C02962DCEE61}"/>
              </a:ext>
            </a:extLst>
          </p:cNvPr>
          <p:cNvSpPr/>
          <p:nvPr/>
        </p:nvSpPr>
        <p:spPr>
          <a:xfrm>
            <a:off x="7383566" y="5698560"/>
            <a:ext cx="1114604" cy="555203"/>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192286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452927" y="478895"/>
            <a:ext cx="8221053"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Leaning Tower of Pisa</a:t>
            </a:r>
          </a:p>
        </p:txBody>
      </p:sp>
      <p:pic>
        <p:nvPicPr>
          <p:cNvPr id="3" name="Picture 2">
            <a:extLst>
              <a:ext uri="{FF2B5EF4-FFF2-40B4-BE49-F238E27FC236}">
                <a16:creationId xmlns:a16="http://schemas.microsoft.com/office/drawing/2014/main" id="{34C9ABDC-48B8-42C6-9088-77DE5EC301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01"/>
          <a:stretch/>
        </p:blipFill>
        <p:spPr>
          <a:xfrm>
            <a:off x="5075339" y="1442905"/>
            <a:ext cx="3363986" cy="2903340"/>
          </a:xfrm>
          <a:prstGeom prst="rect">
            <a:avLst/>
          </a:prstGeom>
        </p:spPr>
      </p:pic>
      <p:sp>
        <p:nvSpPr>
          <p:cNvPr id="5" name="Rectangle 4">
            <a:extLst>
              <a:ext uri="{FF2B5EF4-FFF2-40B4-BE49-F238E27FC236}">
                <a16:creationId xmlns:a16="http://schemas.microsoft.com/office/drawing/2014/main" id="{E1FE021F-BD9C-489A-9608-3DD720842F28}"/>
              </a:ext>
            </a:extLst>
          </p:cNvPr>
          <p:cNvSpPr/>
          <p:nvPr/>
        </p:nvSpPr>
        <p:spPr>
          <a:xfrm>
            <a:off x="641444" y="1313677"/>
            <a:ext cx="4366783" cy="314007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b="1" dirty="0">
                <a:solidFill>
                  <a:schemeClr val="tx1"/>
                </a:solidFill>
              </a:rPr>
              <a:t>Location</a:t>
            </a:r>
            <a:r>
              <a:rPr lang="en-GB" altLang="en-US" dirty="0">
                <a:solidFill>
                  <a:schemeClr val="tx1"/>
                </a:solidFill>
              </a:rPr>
              <a:t>: Pisa</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b="1" dirty="0">
                <a:solidFill>
                  <a:schemeClr val="tx1"/>
                </a:solidFill>
              </a:rPr>
              <a:t>Date built</a:t>
            </a:r>
            <a:r>
              <a:rPr lang="en-GB" altLang="en-US" dirty="0">
                <a:solidFill>
                  <a:schemeClr val="tx1"/>
                </a:solidFill>
              </a:rPr>
              <a:t>: 1174 AD (construction began)</a:t>
            </a:r>
          </a:p>
          <a:p>
            <a:pPr marL="0" lvl="0" indent="0">
              <a:lnSpc>
                <a:spcPct val="100000"/>
              </a:lnSpc>
              <a:spcBef>
                <a:spcPct val="0"/>
              </a:spcBef>
              <a:buFontTx/>
              <a:buNone/>
            </a:pPr>
            <a:r>
              <a:rPr lang="en-GB" altLang="en-US" dirty="0">
                <a:solidFill>
                  <a:schemeClr val="tx1"/>
                </a:solidFill>
              </a:rPr>
              <a:t>	   1350 AD (completion)</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b="1" dirty="0">
                <a:solidFill>
                  <a:schemeClr val="tx1"/>
                </a:solidFill>
              </a:rPr>
              <a:t>Information</a:t>
            </a:r>
            <a:r>
              <a:rPr lang="en-GB" altLang="en-US" dirty="0">
                <a:solidFill>
                  <a:schemeClr val="tx1"/>
                </a:solidFill>
              </a:rPr>
              <a:t>:</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dirty="0">
                <a:solidFill>
                  <a:schemeClr val="tx1"/>
                </a:solidFill>
              </a:rPr>
              <a:t>The Leaning Tower of Pisa is the campanile tower of the Pisa cathedral and baptistery at the Piazza dei Miracoli. It stands around 56 metres tall.</a:t>
            </a:r>
          </a:p>
        </p:txBody>
      </p:sp>
      <p:sp>
        <p:nvSpPr>
          <p:cNvPr id="6" name="TextBox 5">
            <a:extLst>
              <a:ext uri="{FF2B5EF4-FFF2-40B4-BE49-F238E27FC236}">
                <a16:creationId xmlns:a16="http://schemas.microsoft.com/office/drawing/2014/main" id="{C54ABD9A-2DB5-4E43-8048-C67EB6FA5F99}"/>
              </a:ext>
            </a:extLst>
          </p:cNvPr>
          <p:cNvSpPr txBox="1"/>
          <p:nvPr/>
        </p:nvSpPr>
        <p:spPr>
          <a:xfrm>
            <a:off x="641444" y="4562442"/>
            <a:ext cx="8091496" cy="1754326"/>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dirty="0">
                <a:solidFill>
                  <a:schemeClr val="tx1"/>
                </a:solidFill>
              </a:rPr>
              <a:t>It was originally intended to stand up straight; however as the tower was built, the south side began to sink. Builders tried to compensate for this by making the columns on the south slightly taller than the ones on the north side. Despite this, the tower was still leaning. </a:t>
            </a:r>
          </a:p>
          <a:p>
            <a:pPr marL="0" lvl="0" indent="0">
              <a:lnSpc>
                <a:spcPct val="100000"/>
              </a:lnSpc>
              <a:spcBef>
                <a:spcPct val="0"/>
              </a:spcBef>
              <a:buFontTx/>
              <a:buNone/>
            </a:pPr>
            <a:r>
              <a:rPr lang="en-GB" altLang="en-US" dirty="0">
                <a:solidFill>
                  <a:schemeClr val="tx1"/>
                </a:solidFill>
              </a:rPr>
              <a:t>Today, the top of the tower is about 17 feet away from </a:t>
            </a:r>
            <a:br>
              <a:rPr lang="en-GB" altLang="en-US" dirty="0">
                <a:solidFill>
                  <a:schemeClr val="tx1"/>
                </a:solidFill>
              </a:rPr>
            </a:br>
            <a:r>
              <a:rPr lang="en-GB" altLang="en-US" dirty="0">
                <a:solidFill>
                  <a:schemeClr val="tx1"/>
                </a:solidFill>
              </a:rPr>
              <a:t>where it is at the base.</a:t>
            </a:r>
          </a:p>
        </p:txBody>
      </p:sp>
      <p:sp>
        <p:nvSpPr>
          <p:cNvPr id="7" name="Rectangle 6">
            <a:hlinkClick r:id="rId3" action="ppaction://hlinksldjump"/>
            <a:extLst>
              <a:ext uri="{FF2B5EF4-FFF2-40B4-BE49-F238E27FC236}">
                <a16:creationId xmlns:a16="http://schemas.microsoft.com/office/drawing/2014/main" id="{8D840E30-9E2C-4CED-A8F1-0C2389375046}"/>
              </a:ext>
            </a:extLst>
          </p:cNvPr>
          <p:cNvSpPr/>
          <p:nvPr/>
        </p:nvSpPr>
        <p:spPr>
          <a:xfrm>
            <a:off x="7324721" y="5610563"/>
            <a:ext cx="1114604" cy="555203"/>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90654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462117"/>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gn="ctr">
              <a:lnSpc>
                <a:spcPct val="100000"/>
              </a:lnSpc>
              <a:spcBef>
                <a:spcPct val="0"/>
              </a:spcBef>
              <a:buFontTx/>
              <a:buNone/>
            </a:pPr>
            <a:r>
              <a:rPr lang="en-GB" altLang="en-US" sz="3900" dirty="0">
                <a:solidFill>
                  <a:schemeClr val="tx1"/>
                </a:solidFill>
              </a:rPr>
              <a:t>Cathedral of Santa Maria del Fiore</a:t>
            </a:r>
          </a:p>
        </p:txBody>
      </p:sp>
      <p:pic>
        <p:nvPicPr>
          <p:cNvPr id="3" name="Picture 2">
            <a:extLst>
              <a:ext uri="{FF2B5EF4-FFF2-40B4-BE49-F238E27FC236}">
                <a16:creationId xmlns:a16="http://schemas.microsoft.com/office/drawing/2014/main" id="{7AE6BFFA-4B9A-4FAE-A411-F9E7ABD285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915" y="1392572"/>
            <a:ext cx="3501008" cy="2625756"/>
          </a:xfrm>
          <a:prstGeom prst="rect">
            <a:avLst/>
          </a:prstGeom>
        </p:spPr>
      </p:pic>
      <p:sp>
        <p:nvSpPr>
          <p:cNvPr id="5" name="Rectangle 4">
            <a:extLst>
              <a:ext uri="{FF2B5EF4-FFF2-40B4-BE49-F238E27FC236}">
                <a16:creationId xmlns:a16="http://schemas.microsoft.com/office/drawing/2014/main" id="{4B90DC7C-47EC-43B8-941C-E39517F8E3D5}"/>
              </a:ext>
            </a:extLst>
          </p:cNvPr>
          <p:cNvSpPr/>
          <p:nvPr/>
        </p:nvSpPr>
        <p:spPr>
          <a:xfrm>
            <a:off x="619001" y="1282056"/>
            <a:ext cx="4296948" cy="312393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b="1" dirty="0">
                <a:solidFill>
                  <a:schemeClr val="tx1"/>
                </a:solidFill>
              </a:rPr>
              <a:t>Location</a:t>
            </a:r>
            <a:r>
              <a:rPr lang="en-GB" altLang="en-US" dirty="0">
                <a:solidFill>
                  <a:schemeClr val="tx1"/>
                </a:solidFill>
              </a:rPr>
              <a:t>: Florence</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b="1" dirty="0">
                <a:solidFill>
                  <a:schemeClr val="tx1"/>
                </a:solidFill>
              </a:rPr>
              <a:t>Date built</a:t>
            </a:r>
            <a:r>
              <a:rPr lang="en-GB" altLang="en-US" dirty="0">
                <a:solidFill>
                  <a:schemeClr val="tx1"/>
                </a:solidFill>
              </a:rPr>
              <a:t>: </a:t>
            </a:r>
            <a:r>
              <a:rPr lang="en-GB" altLang="en-US" sz="1700" dirty="0">
                <a:solidFill>
                  <a:schemeClr val="tx1"/>
                </a:solidFill>
              </a:rPr>
              <a:t>1296 AD (construction began)</a:t>
            </a:r>
          </a:p>
          <a:p>
            <a:pPr marL="0" lvl="0" indent="0">
              <a:lnSpc>
                <a:spcPct val="100000"/>
              </a:lnSpc>
              <a:spcBef>
                <a:spcPct val="0"/>
              </a:spcBef>
              <a:buFontTx/>
              <a:buNone/>
            </a:pPr>
            <a:r>
              <a:rPr lang="en-GB" altLang="en-US" sz="1700" dirty="0">
                <a:solidFill>
                  <a:schemeClr val="tx1"/>
                </a:solidFill>
              </a:rPr>
              <a:t>	   1436 AD (completion)</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b="1" dirty="0">
                <a:solidFill>
                  <a:schemeClr val="tx1"/>
                </a:solidFill>
              </a:rPr>
              <a:t>Information</a:t>
            </a:r>
            <a:r>
              <a:rPr lang="en-GB" altLang="en-US" dirty="0">
                <a:solidFill>
                  <a:schemeClr val="tx1"/>
                </a:solidFill>
              </a:rPr>
              <a:t>:</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dirty="0">
                <a:solidFill>
                  <a:schemeClr val="tx1"/>
                </a:solidFill>
              </a:rPr>
              <a:t>The Cathedral of Santa Maria del Fiore is located in the centre of the city of Florence. At the time it was built, it was the third largest church in the world.</a:t>
            </a:r>
          </a:p>
        </p:txBody>
      </p:sp>
      <p:sp>
        <p:nvSpPr>
          <p:cNvPr id="6" name="TextBox 5">
            <a:extLst>
              <a:ext uri="{FF2B5EF4-FFF2-40B4-BE49-F238E27FC236}">
                <a16:creationId xmlns:a16="http://schemas.microsoft.com/office/drawing/2014/main" id="{D5AF2DC4-C831-43D0-910D-3AC775D20027}"/>
              </a:ext>
            </a:extLst>
          </p:cNvPr>
          <p:cNvSpPr txBox="1"/>
          <p:nvPr/>
        </p:nvSpPr>
        <p:spPr>
          <a:xfrm>
            <a:off x="619001" y="4717840"/>
            <a:ext cx="6410973" cy="147732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dirty="0">
                <a:solidFill>
                  <a:schemeClr val="tx1"/>
                </a:solidFill>
              </a:rPr>
              <a:t>The dome of the cathedral was designed and built by the architect Brunelleschi and was created using no mechanical devices. It is regarded as an architectural masterpiece. Today, it remains the largest masonry dome in the world; its base covers around half the size of a football pitch!</a:t>
            </a:r>
          </a:p>
        </p:txBody>
      </p:sp>
      <p:sp>
        <p:nvSpPr>
          <p:cNvPr id="7" name="Rectangle 6">
            <a:hlinkClick r:id="rId3" action="ppaction://hlinksldjump"/>
            <a:extLst>
              <a:ext uri="{FF2B5EF4-FFF2-40B4-BE49-F238E27FC236}">
                <a16:creationId xmlns:a16="http://schemas.microsoft.com/office/drawing/2014/main" id="{77927762-A96E-4F66-9FED-EA35CD589AC8}"/>
              </a:ext>
            </a:extLst>
          </p:cNvPr>
          <p:cNvSpPr/>
          <p:nvPr/>
        </p:nvSpPr>
        <p:spPr>
          <a:xfrm>
            <a:off x="7264319" y="5620501"/>
            <a:ext cx="1114604" cy="555203"/>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311074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462117"/>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Ruins of Pompeii</a:t>
            </a:r>
          </a:p>
        </p:txBody>
      </p:sp>
      <p:pic>
        <p:nvPicPr>
          <p:cNvPr id="3" name="Picture 2">
            <a:extLst>
              <a:ext uri="{FF2B5EF4-FFF2-40B4-BE49-F238E27FC236}">
                <a16:creationId xmlns:a16="http://schemas.microsoft.com/office/drawing/2014/main" id="{1DECD8E6-086D-4368-B672-22AFC066DF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45"/>
          <a:stretch/>
        </p:blipFill>
        <p:spPr>
          <a:xfrm>
            <a:off x="4571999" y="1456423"/>
            <a:ext cx="3848869" cy="3265477"/>
          </a:xfrm>
          <a:prstGeom prst="rect">
            <a:avLst/>
          </a:prstGeom>
        </p:spPr>
      </p:pic>
      <p:sp>
        <p:nvSpPr>
          <p:cNvPr id="5" name="Rectangle 4">
            <a:extLst>
              <a:ext uri="{FF2B5EF4-FFF2-40B4-BE49-F238E27FC236}">
                <a16:creationId xmlns:a16="http://schemas.microsoft.com/office/drawing/2014/main" id="{F99ADE6B-D477-482A-B57B-D7DB45ADC3D3}"/>
              </a:ext>
            </a:extLst>
          </p:cNvPr>
          <p:cNvSpPr/>
          <p:nvPr/>
        </p:nvSpPr>
        <p:spPr>
          <a:xfrm>
            <a:off x="546908" y="1326567"/>
            <a:ext cx="4025092" cy="3370153"/>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b="1" dirty="0">
                <a:solidFill>
                  <a:schemeClr val="tx1"/>
                </a:solidFill>
              </a:rPr>
              <a:t>Location</a:t>
            </a:r>
            <a:r>
              <a:rPr lang="en-GB" altLang="en-US" dirty="0">
                <a:solidFill>
                  <a:schemeClr val="tx1"/>
                </a:solidFill>
              </a:rPr>
              <a:t>: Pompeii, near Naples.</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b="1" dirty="0">
                <a:solidFill>
                  <a:schemeClr val="tx1"/>
                </a:solidFill>
              </a:rPr>
              <a:t>Date built</a:t>
            </a:r>
            <a:r>
              <a:rPr lang="en-GB" altLang="en-US" dirty="0">
                <a:solidFill>
                  <a:schemeClr val="tx1"/>
                </a:solidFill>
              </a:rPr>
              <a:t>: 6 - 7</a:t>
            </a:r>
            <a:r>
              <a:rPr lang="en-GB" altLang="en-US" baseline="30000" dirty="0">
                <a:solidFill>
                  <a:schemeClr val="tx1"/>
                </a:solidFill>
              </a:rPr>
              <a:t>th</a:t>
            </a:r>
            <a:r>
              <a:rPr lang="en-GB" altLang="en-US" dirty="0">
                <a:solidFill>
                  <a:schemeClr val="tx1"/>
                </a:solidFill>
              </a:rPr>
              <a:t> century (founded)</a:t>
            </a:r>
          </a:p>
          <a:p>
            <a:pPr marL="0" lvl="0" indent="0">
              <a:lnSpc>
                <a:spcPct val="100000"/>
              </a:lnSpc>
              <a:spcBef>
                <a:spcPct val="0"/>
              </a:spcBef>
              <a:buFontTx/>
              <a:buNone/>
            </a:pPr>
            <a:r>
              <a:rPr lang="en-GB" altLang="en-US" dirty="0">
                <a:solidFill>
                  <a:schemeClr val="tx1"/>
                </a:solidFill>
              </a:rPr>
              <a:t>	   79 AD (destroyed)</a:t>
            </a:r>
          </a:p>
          <a:p>
            <a:pPr marL="0" lvl="0" indent="0">
              <a:lnSpc>
                <a:spcPct val="100000"/>
              </a:lnSpc>
              <a:spcBef>
                <a:spcPct val="0"/>
              </a:spcBef>
              <a:buFontTx/>
              <a:buNone/>
            </a:pPr>
            <a:r>
              <a:rPr lang="en-GB" altLang="en-US" b="1" dirty="0">
                <a:solidFill>
                  <a:schemeClr val="tx1"/>
                </a:solidFill>
              </a:rPr>
              <a:t>Information</a:t>
            </a:r>
            <a:r>
              <a:rPr lang="en-GB" altLang="en-US" dirty="0">
                <a:solidFill>
                  <a:schemeClr val="tx1"/>
                </a:solidFill>
              </a:rPr>
              <a:t>:</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sz="1750" dirty="0">
                <a:solidFill>
                  <a:schemeClr val="tx1"/>
                </a:solidFill>
              </a:rPr>
              <a:t>Pompeii was a thriving city in ancient Roman times, home to around 11,000 people. It was destroyed after the nearby Mount Vesuvius erupted in 79 AD, burying the city in between 4 and 6 metres of volcanic ash.</a:t>
            </a:r>
          </a:p>
        </p:txBody>
      </p:sp>
      <p:sp>
        <p:nvSpPr>
          <p:cNvPr id="8" name="TextBox 4">
            <a:extLst>
              <a:ext uri="{FF2B5EF4-FFF2-40B4-BE49-F238E27FC236}">
                <a16:creationId xmlns:a16="http://schemas.microsoft.com/office/drawing/2014/main" id="{EE7115DB-DC3E-4247-9EB2-781F49AF8D84}"/>
              </a:ext>
            </a:extLst>
          </p:cNvPr>
          <p:cNvSpPr txBox="1"/>
          <p:nvPr/>
        </p:nvSpPr>
        <p:spPr>
          <a:xfrm>
            <a:off x="546907" y="4846966"/>
            <a:ext cx="6466289" cy="120032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dirty="0">
                <a:solidFill>
                  <a:schemeClr val="tx1"/>
                </a:solidFill>
              </a:rPr>
              <a:t>Today, the ruins of Pompeii are an archaeological site and have given a unique insight into ancient Roman life as many elements of the city were well preserved, including some of the people caught in the eruption.</a:t>
            </a:r>
          </a:p>
        </p:txBody>
      </p:sp>
      <p:sp>
        <p:nvSpPr>
          <p:cNvPr id="9" name="Rectangle 8">
            <a:hlinkClick r:id="rId3" action="ppaction://hlinksldjump"/>
            <a:extLst>
              <a:ext uri="{FF2B5EF4-FFF2-40B4-BE49-F238E27FC236}">
                <a16:creationId xmlns:a16="http://schemas.microsoft.com/office/drawing/2014/main" id="{52661BC9-FE3C-4FC3-8443-2CB861729D9E}"/>
              </a:ext>
            </a:extLst>
          </p:cNvPr>
          <p:cNvSpPr/>
          <p:nvPr/>
        </p:nvSpPr>
        <p:spPr>
          <a:xfrm>
            <a:off x="7306264" y="5492092"/>
            <a:ext cx="1114604" cy="555203"/>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63910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462117"/>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Grand Canal</a:t>
            </a:r>
          </a:p>
        </p:txBody>
      </p:sp>
      <p:pic>
        <p:nvPicPr>
          <p:cNvPr id="3" name="Picture 2">
            <a:extLst>
              <a:ext uri="{FF2B5EF4-FFF2-40B4-BE49-F238E27FC236}">
                <a16:creationId xmlns:a16="http://schemas.microsoft.com/office/drawing/2014/main" id="{C242D832-26CD-4760-9BAF-9BC3E143A8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49"/>
          <a:stretch/>
        </p:blipFill>
        <p:spPr>
          <a:xfrm>
            <a:off x="4966283" y="1367406"/>
            <a:ext cx="3582098" cy="3134336"/>
          </a:xfrm>
          <a:prstGeom prst="rect">
            <a:avLst/>
          </a:prstGeom>
        </p:spPr>
      </p:pic>
      <p:sp>
        <p:nvSpPr>
          <p:cNvPr id="5" name="Rectangle 4">
            <a:extLst>
              <a:ext uri="{FF2B5EF4-FFF2-40B4-BE49-F238E27FC236}">
                <a16:creationId xmlns:a16="http://schemas.microsoft.com/office/drawing/2014/main" id="{E8023743-6179-4DD3-B0B2-46CB1A2B3E75}"/>
              </a:ext>
            </a:extLst>
          </p:cNvPr>
          <p:cNvSpPr/>
          <p:nvPr/>
        </p:nvSpPr>
        <p:spPr>
          <a:xfrm>
            <a:off x="595619" y="1011493"/>
            <a:ext cx="4241800" cy="397031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b="1" dirty="0">
                <a:solidFill>
                  <a:schemeClr val="tx1"/>
                </a:solidFill>
              </a:rPr>
              <a:t>Location</a:t>
            </a:r>
            <a:r>
              <a:rPr lang="en-GB" altLang="en-US" dirty="0">
                <a:solidFill>
                  <a:schemeClr val="tx1"/>
                </a:solidFill>
              </a:rPr>
              <a:t>: Venice</a:t>
            </a:r>
          </a:p>
          <a:p>
            <a:pPr marL="0" lvl="0" indent="0">
              <a:lnSpc>
                <a:spcPct val="100000"/>
              </a:lnSpc>
              <a:spcBef>
                <a:spcPct val="0"/>
              </a:spcBef>
              <a:buFontTx/>
              <a:buNone/>
            </a:pPr>
            <a:endParaRPr lang="en-GB" altLang="en-US" b="1" dirty="0">
              <a:solidFill>
                <a:schemeClr val="tx1"/>
              </a:solidFill>
            </a:endParaRPr>
          </a:p>
          <a:p>
            <a:pPr marL="0" lvl="0" indent="0">
              <a:lnSpc>
                <a:spcPct val="100000"/>
              </a:lnSpc>
              <a:spcBef>
                <a:spcPct val="0"/>
              </a:spcBef>
              <a:buFontTx/>
              <a:buNone/>
            </a:pPr>
            <a:r>
              <a:rPr lang="en-GB" altLang="en-US" b="1" dirty="0">
                <a:solidFill>
                  <a:schemeClr val="tx1"/>
                </a:solidFill>
              </a:rPr>
              <a:t>Information</a:t>
            </a:r>
            <a:r>
              <a:rPr lang="en-GB" altLang="en-US" dirty="0">
                <a:solidFill>
                  <a:schemeClr val="tx1"/>
                </a:solidFill>
              </a:rPr>
              <a:t>:</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dirty="0">
                <a:solidFill>
                  <a:schemeClr val="tx1"/>
                </a:solidFill>
              </a:rPr>
              <a:t>The Grand Canal is the main waterway that flows through the city of Venice. It follows a natural channel which divides the city into two parts.</a:t>
            </a:r>
            <a:br>
              <a:rPr lang="en-GB" altLang="en-US" dirty="0">
                <a:solidFill>
                  <a:schemeClr val="tx1"/>
                </a:solidFill>
              </a:rPr>
            </a:br>
            <a:endParaRPr lang="en-GB" altLang="en-US" dirty="0">
              <a:solidFill>
                <a:schemeClr val="tx1"/>
              </a:solidFill>
            </a:endParaRPr>
          </a:p>
          <a:p>
            <a:pPr marL="0" lvl="0" indent="0">
              <a:lnSpc>
                <a:spcPct val="100000"/>
              </a:lnSpc>
              <a:spcBef>
                <a:spcPct val="0"/>
              </a:spcBef>
              <a:buFontTx/>
              <a:buNone/>
            </a:pPr>
            <a:r>
              <a:rPr lang="en-GB" altLang="en-US" dirty="0">
                <a:solidFill>
                  <a:schemeClr val="tx1"/>
                </a:solidFill>
              </a:rPr>
              <a:t>The Grand Canal is around 2 miles long and between 30 and 70 metres wide. It joins with many of the smaller canals which make up Venice’s waterways.</a:t>
            </a:r>
          </a:p>
          <a:p>
            <a:pPr marL="0" lvl="0" indent="0">
              <a:lnSpc>
                <a:spcPct val="100000"/>
              </a:lnSpc>
              <a:spcBef>
                <a:spcPct val="0"/>
              </a:spcBef>
              <a:buFontTx/>
              <a:buNone/>
            </a:pPr>
            <a:endParaRPr lang="en-GB" altLang="en-US" dirty="0">
              <a:solidFill>
                <a:schemeClr val="tx1"/>
              </a:solidFill>
            </a:endParaRPr>
          </a:p>
        </p:txBody>
      </p:sp>
      <p:sp>
        <p:nvSpPr>
          <p:cNvPr id="6" name="TextBox 4">
            <a:extLst>
              <a:ext uri="{FF2B5EF4-FFF2-40B4-BE49-F238E27FC236}">
                <a16:creationId xmlns:a16="http://schemas.microsoft.com/office/drawing/2014/main" id="{D480E9DE-DF00-448F-A9A7-CBF0EE4F5C26}"/>
              </a:ext>
            </a:extLst>
          </p:cNvPr>
          <p:cNvSpPr txBox="1"/>
          <p:nvPr/>
        </p:nvSpPr>
        <p:spPr>
          <a:xfrm>
            <a:off x="609369" y="4709994"/>
            <a:ext cx="7217560" cy="1477963"/>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dirty="0">
                <a:solidFill>
                  <a:schemeClr val="tx1"/>
                </a:solidFill>
              </a:rPr>
              <a:t>The canals are the main form of transportation in Venice, with water buses, gondolas, cargo barges and emergency service boats using it to access all parts of the city. There are four bridges which cross the Grand Canal, the oldest and most famous of which is the Rialto Bridge, which dates from the late 16</a:t>
            </a:r>
            <a:r>
              <a:rPr lang="en-GB" altLang="en-US" baseline="30000" dirty="0">
                <a:solidFill>
                  <a:schemeClr val="tx1"/>
                </a:solidFill>
              </a:rPr>
              <a:t>th</a:t>
            </a:r>
            <a:r>
              <a:rPr lang="en-GB" altLang="en-US" dirty="0">
                <a:solidFill>
                  <a:schemeClr val="tx1"/>
                </a:solidFill>
              </a:rPr>
              <a:t> century.</a:t>
            </a:r>
          </a:p>
        </p:txBody>
      </p:sp>
      <p:sp>
        <p:nvSpPr>
          <p:cNvPr id="7" name="Rectangle 6">
            <a:hlinkClick r:id="rId3" action="ppaction://hlinksldjump"/>
            <a:extLst>
              <a:ext uri="{FF2B5EF4-FFF2-40B4-BE49-F238E27FC236}">
                <a16:creationId xmlns:a16="http://schemas.microsoft.com/office/drawing/2014/main" id="{ADB68B0D-89F4-4D41-B4F6-1C299B17407D}"/>
              </a:ext>
            </a:extLst>
          </p:cNvPr>
          <p:cNvSpPr/>
          <p:nvPr/>
        </p:nvSpPr>
        <p:spPr>
          <a:xfrm>
            <a:off x="7420027" y="5590809"/>
            <a:ext cx="1114604" cy="555203"/>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404774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462117"/>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Food and Drink</a:t>
            </a:r>
          </a:p>
        </p:txBody>
      </p:sp>
      <p:pic>
        <p:nvPicPr>
          <p:cNvPr id="3" name="Picture 2">
            <a:extLst>
              <a:ext uri="{FF2B5EF4-FFF2-40B4-BE49-F238E27FC236}">
                <a16:creationId xmlns:a16="http://schemas.microsoft.com/office/drawing/2014/main" id="{FBBC1107-12DA-4614-B88C-93E90BFBA9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3723" y="3749879"/>
            <a:ext cx="3540154" cy="2363790"/>
          </a:xfrm>
          <a:prstGeom prst="rect">
            <a:avLst/>
          </a:prstGeom>
        </p:spPr>
      </p:pic>
      <p:pic>
        <p:nvPicPr>
          <p:cNvPr id="5" name="Picture 4">
            <a:extLst>
              <a:ext uri="{FF2B5EF4-FFF2-40B4-BE49-F238E27FC236}">
                <a16:creationId xmlns:a16="http://schemas.microsoft.com/office/drawing/2014/main" id="{DA044ABC-785D-412E-AEAD-660AE5F06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164" y="3749879"/>
            <a:ext cx="3145595" cy="2359196"/>
          </a:xfrm>
          <a:prstGeom prst="rect">
            <a:avLst/>
          </a:prstGeom>
        </p:spPr>
      </p:pic>
      <p:sp>
        <p:nvSpPr>
          <p:cNvPr id="7" name="TextBox 1">
            <a:extLst>
              <a:ext uri="{FF2B5EF4-FFF2-40B4-BE49-F238E27FC236}">
                <a16:creationId xmlns:a16="http://schemas.microsoft.com/office/drawing/2014/main" id="{C38EAF77-9388-48BC-B2A7-498C038AC1D8}"/>
              </a:ext>
            </a:extLst>
          </p:cNvPr>
          <p:cNvSpPr txBox="1"/>
          <p:nvPr/>
        </p:nvSpPr>
        <p:spPr>
          <a:xfrm>
            <a:off x="645952" y="1229970"/>
            <a:ext cx="7934325" cy="230832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dirty="0">
                <a:solidFill>
                  <a:schemeClr val="tx1"/>
                </a:solidFill>
              </a:rPr>
              <a:t>Italy is famous around the world for its cuisine which has developed over centuries. Different areas are known for their regional specialities, especially in the north and south of the country.</a:t>
            </a:r>
            <a:br>
              <a:rPr lang="en-GB" altLang="en-US" dirty="0">
                <a:solidFill>
                  <a:schemeClr val="tx1"/>
                </a:solidFill>
              </a:rPr>
            </a:br>
            <a:endParaRPr lang="en-GB" altLang="en-US" dirty="0">
              <a:solidFill>
                <a:schemeClr val="tx1"/>
              </a:solidFill>
            </a:endParaRPr>
          </a:p>
          <a:p>
            <a:pPr marL="0" lvl="0" indent="0">
              <a:lnSpc>
                <a:spcPct val="100000"/>
              </a:lnSpc>
              <a:spcBef>
                <a:spcPct val="0"/>
              </a:spcBef>
              <a:buFontTx/>
              <a:buNone/>
            </a:pPr>
            <a:r>
              <a:rPr lang="en-GB" altLang="en-US" dirty="0">
                <a:solidFill>
                  <a:schemeClr val="tx1"/>
                </a:solidFill>
              </a:rPr>
              <a:t>Italian food is generally known for its simplicity, with dishes commonly only being comprised of a few ingredients.</a:t>
            </a:r>
          </a:p>
          <a:p>
            <a:pPr marL="0" lvl="0" indent="0">
              <a:lnSpc>
                <a:spcPct val="100000"/>
              </a:lnSpc>
              <a:spcBef>
                <a:spcPct val="0"/>
              </a:spcBef>
              <a:buFontTx/>
              <a:buNone/>
            </a:pPr>
            <a:r>
              <a:rPr lang="en-GB" altLang="en-US" dirty="0">
                <a:solidFill>
                  <a:schemeClr val="tx1"/>
                </a:solidFill>
              </a:rPr>
              <a:t>Foods include pasta dishes, risotto, pizza, a variety of meats, cheeses (such as mozzarella), olives and seafood.</a:t>
            </a:r>
          </a:p>
        </p:txBody>
      </p:sp>
    </p:spTree>
    <p:extLst>
      <p:ext uri="{BB962C8B-B14F-4D97-AF65-F5344CB8AC3E}">
        <p14:creationId xmlns:p14="http://schemas.microsoft.com/office/powerpoint/2010/main" val="394952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462117"/>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Food and Drink</a:t>
            </a:r>
          </a:p>
        </p:txBody>
      </p:sp>
      <p:pic>
        <p:nvPicPr>
          <p:cNvPr id="3" name="Picture 2">
            <a:extLst>
              <a:ext uri="{FF2B5EF4-FFF2-40B4-BE49-F238E27FC236}">
                <a16:creationId xmlns:a16="http://schemas.microsoft.com/office/drawing/2014/main" id="{C5BFCAB3-E8D5-4734-9B1D-3CB83C5815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2158" y="3135385"/>
            <a:ext cx="4572000" cy="3048000"/>
          </a:xfrm>
          <a:prstGeom prst="rect">
            <a:avLst/>
          </a:prstGeom>
        </p:spPr>
      </p:pic>
      <p:sp>
        <p:nvSpPr>
          <p:cNvPr id="5" name="TextBox 4">
            <a:extLst>
              <a:ext uri="{FF2B5EF4-FFF2-40B4-BE49-F238E27FC236}">
                <a16:creationId xmlns:a16="http://schemas.microsoft.com/office/drawing/2014/main" id="{67AB498E-2285-428E-ACF9-595FD13915D2}"/>
              </a:ext>
            </a:extLst>
          </p:cNvPr>
          <p:cNvSpPr txBox="1"/>
          <p:nvPr/>
        </p:nvSpPr>
        <p:spPr>
          <a:xfrm>
            <a:off x="631029" y="1326736"/>
            <a:ext cx="8026409" cy="64611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dirty="0">
                <a:solidFill>
                  <a:schemeClr val="tx1"/>
                </a:solidFill>
              </a:rPr>
              <a:t>Italy has a proud heritage of wine making, with some of the oldest wine-producing regions in the world, and every region of the country produces it.</a:t>
            </a:r>
          </a:p>
        </p:txBody>
      </p:sp>
      <p:sp>
        <p:nvSpPr>
          <p:cNvPr id="6" name="TextBox 5">
            <a:extLst>
              <a:ext uri="{FF2B5EF4-FFF2-40B4-BE49-F238E27FC236}">
                <a16:creationId xmlns:a16="http://schemas.microsoft.com/office/drawing/2014/main" id="{84920C55-0138-426F-BAD2-F65B96EB3766}"/>
              </a:ext>
            </a:extLst>
          </p:cNvPr>
          <p:cNvSpPr txBox="1"/>
          <p:nvPr/>
        </p:nvSpPr>
        <p:spPr>
          <a:xfrm>
            <a:off x="631029" y="2044679"/>
            <a:ext cx="7805738" cy="230832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dirty="0">
                <a:solidFill>
                  <a:schemeClr val="tx1"/>
                </a:solidFill>
              </a:rPr>
              <a:t>Wine was made by the Etruscans and Greeks before the Roman Empire, but it was the Romans who increased Italy’s wine production, grew large vineyards across the country and improved storage techniques, such as barrel making and bottling.</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dirty="0">
                <a:solidFill>
                  <a:schemeClr val="tx1"/>
                </a:solidFill>
              </a:rPr>
              <a:t>Today, Italy’s wine counts </a:t>
            </a:r>
            <a:br>
              <a:rPr lang="en-GB" altLang="en-US" dirty="0">
                <a:solidFill>
                  <a:schemeClr val="tx1"/>
                </a:solidFill>
              </a:rPr>
            </a:br>
            <a:r>
              <a:rPr lang="en-GB" altLang="en-US" dirty="0">
                <a:solidFill>
                  <a:schemeClr val="tx1"/>
                </a:solidFill>
              </a:rPr>
              <a:t>for almost 20% of the </a:t>
            </a:r>
            <a:br>
              <a:rPr lang="en-GB" altLang="en-US" dirty="0">
                <a:solidFill>
                  <a:schemeClr val="tx1"/>
                </a:solidFill>
              </a:rPr>
            </a:br>
            <a:r>
              <a:rPr lang="en-GB" altLang="en-US" dirty="0">
                <a:solidFill>
                  <a:schemeClr val="tx1"/>
                </a:solidFill>
              </a:rPr>
              <a:t>entire world’s production.</a:t>
            </a:r>
          </a:p>
        </p:txBody>
      </p:sp>
    </p:spTree>
    <p:extLst>
      <p:ext uri="{BB962C8B-B14F-4D97-AF65-F5344CB8AC3E}">
        <p14:creationId xmlns:p14="http://schemas.microsoft.com/office/powerpoint/2010/main" val="66474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462117"/>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Food and Drink</a:t>
            </a:r>
          </a:p>
        </p:txBody>
      </p:sp>
      <p:pic>
        <p:nvPicPr>
          <p:cNvPr id="3" name="Picture 2">
            <a:extLst>
              <a:ext uri="{FF2B5EF4-FFF2-40B4-BE49-F238E27FC236}">
                <a16:creationId xmlns:a16="http://schemas.microsoft.com/office/drawing/2014/main" id="{4C66B4B3-F71A-4BFA-8758-4BE326E708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6223" y="2831797"/>
            <a:ext cx="3766853" cy="3347006"/>
          </a:xfrm>
          <a:prstGeom prst="rect">
            <a:avLst/>
          </a:prstGeom>
        </p:spPr>
      </p:pic>
      <p:sp>
        <p:nvSpPr>
          <p:cNvPr id="5" name="TextBox 6">
            <a:extLst>
              <a:ext uri="{FF2B5EF4-FFF2-40B4-BE49-F238E27FC236}">
                <a16:creationId xmlns:a16="http://schemas.microsoft.com/office/drawing/2014/main" id="{5FACC8E3-F898-4CC1-97B6-C61136F15CAB}"/>
              </a:ext>
            </a:extLst>
          </p:cNvPr>
          <p:cNvSpPr txBox="1"/>
          <p:nvPr/>
        </p:nvSpPr>
        <p:spPr>
          <a:xfrm>
            <a:off x="670925" y="1380972"/>
            <a:ext cx="3766854" cy="4801314"/>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dirty="0">
                <a:solidFill>
                  <a:schemeClr val="tx1"/>
                </a:solidFill>
              </a:rPr>
              <a:t>As well as wine, Italy is also well known for its coffee. Venice was one of the first European places to import coffee beans in the 16</a:t>
            </a:r>
            <a:r>
              <a:rPr lang="en-GB" altLang="en-US" baseline="30000" dirty="0">
                <a:solidFill>
                  <a:schemeClr val="tx1"/>
                </a:solidFill>
              </a:rPr>
              <a:t>th</a:t>
            </a:r>
            <a:r>
              <a:rPr lang="en-GB" altLang="en-US" dirty="0">
                <a:solidFill>
                  <a:schemeClr val="tx1"/>
                </a:solidFill>
              </a:rPr>
              <a:t> century. </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dirty="0">
                <a:solidFill>
                  <a:schemeClr val="tx1"/>
                </a:solidFill>
              </a:rPr>
              <a:t>Today, Italy is known as the ‘coffee capital’ of the world and there are numerous coffee houses spread across the country which are popular places for social gatherings. </a:t>
            </a:r>
          </a:p>
          <a:p>
            <a:pPr marL="0" lvl="0" indent="0">
              <a:lnSpc>
                <a:spcPct val="100000"/>
              </a:lnSpc>
              <a:spcBef>
                <a:spcPct val="0"/>
              </a:spcBef>
              <a:buFontTx/>
              <a:buNone/>
            </a:pPr>
            <a:endParaRPr lang="en-GB" altLang="en-US" dirty="0">
              <a:solidFill>
                <a:schemeClr val="tx1"/>
              </a:solidFill>
            </a:endParaRPr>
          </a:p>
          <a:p>
            <a:pPr marL="0" lvl="0" indent="0">
              <a:lnSpc>
                <a:spcPct val="100000"/>
              </a:lnSpc>
              <a:spcBef>
                <a:spcPct val="0"/>
              </a:spcBef>
              <a:buFontTx/>
              <a:buNone/>
            </a:pPr>
            <a:r>
              <a:rPr lang="en-GB" altLang="en-US" dirty="0">
                <a:solidFill>
                  <a:schemeClr val="tx1"/>
                </a:solidFill>
              </a:rPr>
              <a:t>Many Italian techniques, such as ‘espresso’, ‘cappuccino’ and ‘latte’, are used worldwide for different types of coffee or styles of coffee.</a:t>
            </a:r>
          </a:p>
        </p:txBody>
      </p:sp>
    </p:spTree>
    <p:extLst>
      <p:ext uri="{BB962C8B-B14F-4D97-AF65-F5344CB8AC3E}">
        <p14:creationId xmlns:p14="http://schemas.microsoft.com/office/powerpoint/2010/main" val="117206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285948"/>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Education</a:t>
            </a:r>
          </a:p>
        </p:txBody>
      </p:sp>
      <p:sp>
        <p:nvSpPr>
          <p:cNvPr id="3" name="Rounded Rectangle 3">
            <a:extLst>
              <a:ext uri="{FF2B5EF4-FFF2-40B4-BE49-F238E27FC236}">
                <a16:creationId xmlns:a16="http://schemas.microsoft.com/office/drawing/2014/main" id="{88E07221-2B16-43AC-A0A0-AF3F893EDF79}"/>
              </a:ext>
            </a:extLst>
          </p:cNvPr>
          <p:cNvSpPr/>
          <p:nvPr/>
        </p:nvSpPr>
        <p:spPr bwMode="auto">
          <a:xfrm>
            <a:off x="617950" y="1026836"/>
            <a:ext cx="6697249" cy="1549400"/>
          </a:xfrm>
          <a:prstGeom prst="roundRect">
            <a:avLst>
              <a:gd name="adj" fmla="val 6409"/>
            </a:avLst>
          </a:prstGeom>
          <a:no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lvl="0" indent="0" algn="l" defTabSz="914400" rtl="0" eaLnBrk="0" fontAlgn="base" latinLnBrk="0" hangingPunct="0">
              <a:lnSpc>
                <a:spcPct val="100000"/>
              </a:lnSpc>
              <a:spcBef>
                <a:spcPct val="0"/>
              </a:spcBef>
              <a:spcAft>
                <a:spcPct val="0"/>
              </a:spcAft>
              <a:buNone/>
              <a:defRPr b="0" i="0" u="none" kern="1200" baseline="0">
                <a:solidFill>
                  <a:schemeClr val="lt1"/>
                </a:solidFill>
                <a:latin typeface="Twinkl" pitchFamily="2"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lt1"/>
                </a:solidFill>
                <a:latin typeface="Twinkl" pitchFamily="2"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lt1"/>
                </a:solidFill>
                <a:latin typeface="Twinkl" pitchFamily="2"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lt1"/>
                </a:solidFill>
                <a:latin typeface="Twinkl" pitchFamily="2"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lt1"/>
                </a:solidFill>
                <a:latin typeface="Twinkl" pitchFamily="2"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lt1"/>
                </a:solidFill>
                <a:latin typeface="Twinkl" pitchFamily="2"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lt1"/>
                </a:solidFill>
                <a:latin typeface="Twinkl" pitchFamily="2"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lt1"/>
                </a:solidFill>
                <a:latin typeface="Twinkl" pitchFamily="2"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lt1"/>
                </a:solidFill>
                <a:latin typeface="Twinkl" pitchFamily="2" charset="0"/>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GB" altLang="en-US" b="0" i="0" u="none" strike="noStrike" kern="1200" cap="none" spc="0" normalizeH="0" baseline="0" noProof="0" dirty="0">
                <a:ln>
                  <a:noFill/>
                </a:ln>
                <a:solidFill>
                  <a:srgbClr val="1C1C1C"/>
                </a:solidFill>
                <a:effectLst/>
                <a:uLnTx/>
                <a:uFillTx/>
                <a:latin typeface="+mn-lt"/>
                <a:ea typeface="+mn-ea"/>
                <a:cs typeface="+mn-cs"/>
              </a:rPr>
              <a:t>In Italy, education is free for all those that live in the country. </a:t>
            </a:r>
          </a:p>
          <a:p>
            <a:pPr marL="0" marR="0" lvl="0" indent="0" algn="l" defTabSz="914400" rtl="0" eaLnBrk="1" fontAlgn="auto" latinLnBrk="0" hangingPunct="1">
              <a:lnSpc>
                <a:spcPct val="100000"/>
              </a:lnSpc>
              <a:spcBef>
                <a:spcPct val="0"/>
              </a:spcBef>
              <a:spcAft>
                <a:spcPts val="0"/>
              </a:spcAft>
              <a:buClrTx/>
              <a:buSzTx/>
              <a:buFontTx/>
              <a:buNone/>
              <a:defRPr/>
            </a:pPr>
            <a:endParaRPr kumimoji="0" lang="en-GB" altLang="en-US" b="0" i="0" u="none" strike="noStrike" kern="1200" cap="none" spc="0" normalizeH="0" baseline="0" noProof="0" dirty="0">
              <a:ln>
                <a:noFill/>
              </a:ln>
              <a:solidFill>
                <a:srgbClr val="1C1C1C"/>
              </a:solidFill>
              <a:effectLst/>
              <a:uLnTx/>
              <a:uFillTx/>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0" lang="en-GB" altLang="en-US" b="0" i="0" u="none" strike="noStrike" kern="1200" cap="none" spc="0" normalizeH="0" baseline="0" noProof="0" dirty="0">
                <a:ln>
                  <a:noFill/>
                </a:ln>
                <a:solidFill>
                  <a:srgbClr val="1C1C1C"/>
                </a:solidFill>
                <a:effectLst/>
                <a:uLnTx/>
                <a:uFillTx/>
                <a:latin typeface="+mn-lt"/>
                <a:ea typeface="+mn-ea"/>
                <a:cs typeface="+mn-cs"/>
              </a:rPr>
              <a:t>Many children go to a non-compulsory kindergarten before starting primary school at age six. Primary education lasts </a:t>
            </a:r>
            <a:br>
              <a:rPr kumimoji="0" lang="en-GB" altLang="en-US" b="0" i="0" u="none" strike="noStrike" kern="1200" cap="none" spc="0" normalizeH="0" baseline="0" noProof="0" dirty="0">
                <a:ln>
                  <a:noFill/>
                </a:ln>
                <a:solidFill>
                  <a:srgbClr val="1C1C1C"/>
                </a:solidFill>
                <a:effectLst/>
                <a:uLnTx/>
                <a:uFillTx/>
                <a:latin typeface="+mn-lt"/>
                <a:ea typeface="+mn-ea"/>
                <a:cs typeface="+mn-cs"/>
              </a:rPr>
            </a:br>
            <a:r>
              <a:rPr kumimoji="0" lang="en-GB" altLang="en-US" b="0" i="0" u="none" strike="noStrike" kern="1200" cap="none" spc="0" normalizeH="0" baseline="0" noProof="0" dirty="0">
                <a:ln>
                  <a:noFill/>
                </a:ln>
                <a:solidFill>
                  <a:srgbClr val="1C1C1C"/>
                </a:solidFill>
                <a:effectLst/>
                <a:uLnTx/>
                <a:uFillTx/>
                <a:latin typeface="+mn-lt"/>
                <a:ea typeface="+mn-ea"/>
                <a:cs typeface="+mn-cs"/>
              </a:rPr>
              <a:t>for five years.</a:t>
            </a:r>
          </a:p>
        </p:txBody>
      </p:sp>
      <p:sp>
        <p:nvSpPr>
          <p:cNvPr id="4" name="Rectangle 3">
            <a:extLst>
              <a:ext uri="{FF2B5EF4-FFF2-40B4-BE49-F238E27FC236}">
                <a16:creationId xmlns:a16="http://schemas.microsoft.com/office/drawing/2014/main" id="{85A72994-ABFF-4671-BE27-F8B01451D315}"/>
              </a:ext>
            </a:extLst>
          </p:cNvPr>
          <p:cNvSpPr>
            <a:spLocks noChangeArrowheads="1"/>
          </p:cNvSpPr>
          <p:nvPr/>
        </p:nvSpPr>
        <p:spPr bwMode="auto">
          <a:xfrm>
            <a:off x="617952" y="2600461"/>
            <a:ext cx="7739063" cy="372332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GB" altLang="en-US" b="0" i="0" u="none" strike="noStrike" kern="1200" cap="none" spc="0" normalizeH="0" baseline="0" noProof="0" dirty="0">
                <a:ln>
                  <a:noFill/>
                </a:ln>
                <a:solidFill>
                  <a:srgbClr val="1C1C1C"/>
                </a:solidFill>
                <a:effectLst/>
                <a:uLnTx/>
                <a:uFillTx/>
                <a:latin typeface="Twinkl" pitchFamily="2" charset="0"/>
                <a:ea typeface="Sassoon Infant Rg" panose="02000503030000020003" pitchFamily="50" charset="0"/>
                <a:cs typeface="Sassoon Infant Rg" panose="02000503030000020003" pitchFamily="50" charset="0"/>
              </a:rPr>
              <a:t>Secondary education lasts eight years and schools are separated into three different types:</a:t>
            </a:r>
          </a:p>
          <a:p>
            <a:pPr marL="0" marR="0" lvl="0" indent="0" algn="l" defTabSz="914400" rtl="0" eaLnBrk="1" fontAlgn="base" latinLnBrk="0" hangingPunct="1">
              <a:lnSpc>
                <a:spcPct val="120000"/>
              </a:lnSpc>
              <a:spcBef>
                <a:spcPct val="0"/>
              </a:spcBef>
              <a:spcAft>
                <a:spcPct val="0"/>
              </a:spcAft>
              <a:buClrTx/>
              <a:buSzTx/>
              <a:buFontTx/>
              <a:buNone/>
              <a:defRPr/>
            </a:pPr>
            <a:r>
              <a:rPr kumimoji="0" lang="en-GB" altLang="en-US" b="1" i="0" u="none" strike="noStrike" kern="1200" cap="none" spc="0" normalizeH="0" baseline="0" noProof="0" dirty="0">
                <a:ln>
                  <a:noFill/>
                </a:ln>
                <a:solidFill>
                  <a:srgbClr val="1C1C1C"/>
                </a:solidFill>
                <a:effectLst/>
                <a:uLnTx/>
                <a:uFillTx/>
                <a:latin typeface="Twinkl" pitchFamily="2" charset="0"/>
                <a:ea typeface="Sassoon Infant Rg" panose="02000503030000020003" pitchFamily="50" charset="0"/>
                <a:cs typeface="Sassoon Infant Rg" panose="02000503030000020003" pitchFamily="50" charset="0"/>
              </a:rPr>
              <a:t>Lyceum</a:t>
            </a:r>
            <a:r>
              <a:rPr kumimoji="0" lang="en-GB" altLang="en-US" b="0" i="0" u="none" strike="noStrike" kern="1200" cap="none" spc="0" normalizeH="0" baseline="0" noProof="0" dirty="0">
                <a:ln>
                  <a:noFill/>
                </a:ln>
                <a:solidFill>
                  <a:srgbClr val="1C1C1C"/>
                </a:solidFill>
                <a:effectLst/>
                <a:uLnTx/>
                <a:uFillTx/>
                <a:latin typeface="Twinkl" pitchFamily="2" charset="0"/>
                <a:ea typeface="Sassoon Infant Rg" panose="02000503030000020003" pitchFamily="50" charset="0"/>
                <a:cs typeface="Sassoon Infant Rg" panose="02000503030000020003" pitchFamily="50" charset="0"/>
              </a:rPr>
              <a:t> – These schools focus on more theoretical subjects, such as the humanities, sciences, languages or arts.</a:t>
            </a:r>
          </a:p>
          <a:p>
            <a:pPr marL="0" marR="0" lvl="0" indent="0" algn="l" defTabSz="914400" rtl="0" eaLnBrk="1" fontAlgn="base" latinLnBrk="0" hangingPunct="1">
              <a:lnSpc>
                <a:spcPct val="120000"/>
              </a:lnSpc>
              <a:spcBef>
                <a:spcPct val="0"/>
              </a:spcBef>
              <a:spcAft>
                <a:spcPct val="0"/>
              </a:spcAft>
              <a:buClrTx/>
              <a:buSzTx/>
              <a:buFontTx/>
              <a:buNone/>
              <a:defRPr/>
            </a:pPr>
            <a:r>
              <a:rPr kumimoji="0" lang="en-GB" altLang="en-US" b="1" i="0" u="none" strike="noStrike" kern="1200" cap="none" spc="0" normalizeH="0" baseline="0" noProof="0" dirty="0">
                <a:ln>
                  <a:noFill/>
                </a:ln>
                <a:solidFill>
                  <a:srgbClr val="1C1C1C"/>
                </a:solidFill>
                <a:effectLst/>
                <a:uLnTx/>
                <a:uFillTx/>
                <a:latin typeface="Twinkl" pitchFamily="2" charset="0"/>
                <a:ea typeface="Sassoon Infant Rg" panose="02000503030000020003" pitchFamily="50" charset="0"/>
                <a:cs typeface="Sassoon Infant Rg" panose="02000503030000020003" pitchFamily="50" charset="0"/>
              </a:rPr>
              <a:t>Technical Institute </a:t>
            </a:r>
            <a:r>
              <a:rPr kumimoji="0" lang="en-GB" altLang="en-US" b="0" i="0" u="none" strike="noStrike" kern="1200" cap="none" spc="0" normalizeH="0" baseline="0" noProof="0" dirty="0">
                <a:ln>
                  <a:noFill/>
                </a:ln>
                <a:solidFill>
                  <a:srgbClr val="1C1C1C"/>
                </a:solidFill>
                <a:effectLst/>
                <a:uLnTx/>
                <a:uFillTx/>
                <a:latin typeface="Twinkl" pitchFamily="2" charset="0"/>
                <a:ea typeface="Sassoon Infant Rg" panose="02000503030000020003" pitchFamily="50" charset="0"/>
                <a:cs typeface="Sassoon Infant Rg" panose="02000503030000020003" pitchFamily="50" charset="0"/>
              </a:rPr>
              <a:t>– These schools specialise in subjects such as economics and technology. Students also often complete internships during their study.</a:t>
            </a:r>
          </a:p>
          <a:p>
            <a:pPr marL="0" marR="0" lvl="0" indent="0" algn="l" defTabSz="914400" rtl="0" eaLnBrk="1" fontAlgn="base" latinLnBrk="0" hangingPunct="1">
              <a:lnSpc>
                <a:spcPct val="120000"/>
              </a:lnSpc>
              <a:spcBef>
                <a:spcPct val="0"/>
              </a:spcBef>
              <a:spcAft>
                <a:spcPct val="0"/>
              </a:spcAft>
              <a:buClrTx/>
              <a:buSzTx/>
              <a:buFontTx/>
              <a:buNone/>
              <a:defRPr/>
            </a:pPr>
            <a:r>
              <a:rPr kumimoji="0" lang="en-GB" altLang="en-US" b="1" i="0" u="none" strike="noStrike" kern="1200" cap="none" spc="0" normalizeH="0" baseline="0" noProof="0" dirty="0">
                <a:ln>
                  <a:noFill/>
                </a:ln>
                <a:solidFill>
                  <a:srgbClr val="1C1C1C"/>
                </a:solidFill>
                <a:effectLst/>
                <a:uLnTx/>
                <a:uFillTx/>
                <a:latin typeface="Twinkl" pitchFamily="2" charset="0"/>
                <a:ea typeface="Sassoon Infant Rg" panose="02000503030000020003" pitchFamily="50" charset="0"/>
                <a:cs typeface="Sassoon Infant Rg" panose="02000503030000020003" pitchFamily="50" charset="0"/>
              </a:rPr>
              <a:t>Professional </a:t>
            </a:r>
            <a:r>
              <a:rPr lang="en-GB" altLang="en-US" b="1" dirty="0"/>
              <a:t>I</a:t>
            </a:r>
            <a:r>
              <a:rPr kumimoji="0" lang="en-GB" altLang="en-US" b="1" i="0" u="none" strike="noStrike" kern="1200" cap="none" spc="0" normalizeH="0" baseline="0" noProof="0" dirty="0" err="1">
                <a:ln>
                  <a:noFill/>
                </a:ln>
                <a:solidFill>
                  <a:srgbClr val="1C1C1C"/>
                </a:solidFill>
                <a:effectLst/>
                <a:uLnTx/>
                <a:uFillTx/>
                <a:latin typeface="Twinkl" pitchFamily="2" charset="0"/>
                <a:ea typeface="Sassoon Infant Rg" panose="02000503030000020003" pitchFamily="50" charset="0"/>
                <a:cs typeface="Sassoon Infant Rg" panose="02000503030000020003" pitchFamily="50" charset="0"/>
              </a:rPr>
              <a:t>nstitute</a:t>
            </a:r>
            <a:r>
              <a:rPr kumimoji="0" lang="en-GB" altLang="en-US" b="1" i="0" u="none" strike="noStrike" kern="1200" cap="none" spc="0" normalizeH="0" baseline="0" noProof="0" dirty="0">
                <a:ln>
                  <a:noFill/>
                </a:ln>
                <a:solidFill>
                  <a:srgbClr val="1C1C1C"/>
                </a:solidFill>
                <a:effectLst/>
                <a:uLnTx/>
                <a:uFillTx/>
                <a:latin typeface="Twinkl" pitchFamily="2" charset="0"/>
                <a:ea typeface="Sassoon Infant Rg" panose="02000503030000020003" pitchFamily="50" charset="0"/>
                <a:cs typeface="Sassoon Infant Rg" panose="02000503030000020003" pitchFamily="50" charset="0"/>
              </a:rPr>
              <a:t> </a:t>
            </a:r>
            <a:r>
              <a:rPr kumimoji="0" lang="en-GB" altLang="en-US" b="0" i="0" u="none" strike="noStrike" kern="1200" cap="none" spc="0" normalizeH="0" baseline="0" noProof="0" dirty="0">
                <a:ln>
                  <a:noFill/>
                </a:ln>
                <a:solidFill>
                  <a:srgbClr val="1C1C1C"/>
                </a:solidFill>
                <a:effectLst/>
                <a:uLnTx/>
                <a:uFillTx/>
                <a:latin typeface="Twinkl" pitchFamily="2" charset="0"/>
                <a:ea typeface="Sassoon Infant Rg" panose="02000503030000020003" pitchFamily="50" charset="0"/>
                <a:cs typeface="Sassoon Infant Rg" panose="02000503030000020003" pitchFamily="50" charset="0"/>
              </a:rPr>
              <a:t>– These schools specialise in more practical subjects, such as engineering, agriculture, culinary and crafts.</a:t>
            </a:r>
          </a:p>
          <a:p>
            <a:pPr marL="0" marR="0" lvl="0" indent="0" algn="l" defTabSz="914400" rtl="0" eaLnBrk="1" fontAlgn="base" latinLnBrk="0" hangingPunct="1">
              <a:lnSpc>
                <a:spcPct val="120000"/>
              </a:lnSpc>
              <a:spcBef>
                <a:spcPct val="0"/>
              </a:spcBef>
              <a:spcAft>
                <a:spcPct val="0"/>
              </a:spcAft>
              <a:buClrTx/>
              <a:buSzTx/>
              <a:buFontTx/>
              <a:buNone/>
              <a:defRPr/>
            </a:pPr>
            <a:r>
              <a:rPr kumimoji="0" lang="en-GB" altLang="en-US" b="0" i="0" u="none" strike="noStrike" kern="1200" cap="none" spc="0" normalizeH="0" baseline="0" noProof="0" dirty="0">
                <a:ln>
                  <a:noFill/>
                </a:ln>
                <a:solidFill>
                  <a:srgbClr val="1C1C1C"/>
                </a:solidFill>
                <a:effectLst/>
                <a:uLnTx/>
                <a:uFillTx/>
                <a:latin typeface="Twinkl" pitchFamily="2" charset="0"/>
                <a:ea typeface="Sassoon Infant Rg" panose="02000503030000020003" pitchFamily="50" charset="0"/>
                <a:cs typeface="Sassoon Infant Rg" panose="02000503030000020003" pitchFamily="50" charset="0"/>
              </a:rPr>
              <a:t>After graduating high school, students have the choice of going to university or entering into employment.</a:t>
            </a:r>
          </a:p>
        </p:txBody>
      </p:sp>
      <p:pic>
        <p:nvPicPr>
          <p:cNvPr id="6" name="Picture 5">
            <a:extLst>
              <a:ext uri="{FF2B5EF4-FFF2-40B4-BE49-F238E27FC236}">
                <a16:creationId xmlns:a16="http://schemas.microsoft.com/office/drawing/2014/main" id="{FEEFC40E-0101-4000-B2EE-D2319FDF8F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7621" y="1103875"/>
            <a:ext cx="1848208" cy="1457650"/>
          </a:xfrm>
          <a:prstGeom prst="rect">
            <a:avLst/>
          </a:prstGeom>
        </p:spPr>
      </p:pic>
    </p:spTree>
    <p:extLst>
      <p:ext uri="{BB962C8B-B14F-4D97-AF65-F5344CB8AC3E}">
        <p14:creationId xmlns:p14="http://schemas.microsoft.com/office/powerpoint/2010/main" val="212823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462117"/>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Famous </a:t>
            </a:r>
            <a:r>
              <a:rPr lang="en-GB" altLang="en-US" dirty="0">
                <a:solidFill>
                  <a:schemeClr val="tx1"/>
                </a:solidFill>
              </a:rPr>
              <a:t>Italians</a:t>
            </a:r>
            <a:endParaRPr lang="en-GB" altLang="en-US" sz="4000" dirty="0">
              <a:solidFill>
                <a:schemeClr val="tx1"/>
              </a:solidFill>
            </a:endParaRPr>
          </a:p>
        </p:txBody>
      </p:sp>
      <p:pic>
        <p:nvPicPr>
          <p:cNvPr id="3" name="Picture 2">
            <a:extLst>
              <a:ext uri="{FF2B5EF4-FFF2-40B4-BE49-F238E27FC236}">
                <a16:creationId xmlns:a16="http://schemas.microsoft.com/office/drawing/2014/main" id="{423E7952-1421-418C-8BFF-7AD28EC5C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0579" y="1350627"/>
            <a:ext cx="3202839" cy="4024807"/>
          </a:xfrm>
          <a:prstGeom prst="rect">
            <a:avLst/>
          </a:prstGeom>
        </p:spPr>
      </p:pic>
      <p:sp>
        <p:nvSpPr>
          <p:cNvPr id="5" name="TextBox 2">
            <a:extLst>
              <a:ext uri="{FF2B5EF4-FFF2-40B4-BE49-F238E27FC236}">
                <a16:creationId xmlns:a16="http://schemas.microsoft.com/office/drawing/2014/main" id="{E7381224-DB2C-4773-AE8F-3877D4C523D5}"/>
              </a:ext>
            </a:extLst>
          </p:cNvPr>
          <p:cNvSpPr txBox="1"/>
          <p:nvPr/>
        </p:nvSpPr>
        <p:spPr>
          <a:xfrm>
            <a:off x="1933295" y="5375434"/>
            <a:ext cx="5277407" cy="92333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a:lnSpc>
                <a:spcPct val="100000"/>
              </a:lnSpc>
              <a:spcBef>
                <a:spcPct val="0"/>
              </a:spcBef>
              <a:buFontTx/>
              <a:buNone/>
            </a:pPr>
            <a:r>
              <a:rPr lang="en-GB" altLang="en-US" b="1" dirty="0">
                <a:solidFill>
                  <a:schemeClr val="tx1"/>
                </a:solidFill>
              </a:rPr>
              <a:t>Leonardo Da Vinci</a:t>
            </a:r>
          </a:p>
          <a:p>
            <a:pPr marL="0" lvl="0" indent="0" algn="ctr">
              <a:lnSpc>
                <a:spcPct val="100000"/>
              </a:lnSpc>
              <a:spcBef>
                <a:spcPct val="0"/>
              </a:spcBef>
              <a:buFontTx/>
              <a:buNone/>
            </a:pPr>
            <a:r>
              <a:rPr lang="en-GB" altLang="en-US" dirty="0">
                <a:solidFill>
                  <a:schemeClr val="tx1"/>
                </a:solidFill>
              </a:rPr>
              <a:t>1452 – 1519</a:t>
            </a:r>
          </a:p>
          <a:p>
            <a:pPr marL="0" lvl="0" indent="0" algn="ctr">
              <a:lnSpc>
                <a:spcPct val="100000"/>
              </a:lnSpc>
              <a:spcBef>
                <a:spcPct val="0"/>
              </a:spcBef>
              <a:buFontTx/>
              <a:buNone/>
            </a:pPr>
            <a:r>
              <a:rPr lang="en-GB" altLang="en-US" dirty="0">
                <a:solidFill>
                  <a:schemeClr val="tx1"/>
                </a:solidFill>
              </a:rPr>
              <a:t>Painter, sculptor, scientist, inventor and engineer.</a:t>
            </a:r>
          </a:p>
        </p:txBody>
      </p:sp>
    </p:spTree>
    <p:extLst>
      <p:ext uri="{BB962C8B-B14F-4D97-AF65-F5344CB8AC3E}">
        <p14:creationId xmlns:p14="http://schemas.microsoft.com/office/powerpoint/2010/main" val="393841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AF0C-46E2-47CC-8C75-65D7C3F97C43}"/>
              </a:ext>
            </a:extLst>
          </p:cNvPr>
          <p:cNvSpPr>
            <a:spLocks noGrp="1"/>
          </p:cNvSpPr>
          <p:nvPr>
            <p:ph type="title"/>
          </p:nvPr>
        </p:nvSpPr>
        <p:spPr/>
        <p:txBody>
          <a:bodyPr/>
          <a:lstStyle/>
          <a:p>
            <a:pPr>
              <a:lnSpc>
                <a:spcPct val="100000"/>
              </a:lnSpc>
              <a:spcBef>
                <a:spcPct val="0"/>
              </a:spcBef>
              <a:buFontTx/>
              <a:buNone/>
            </a:pPr>
            <a:r>
              <a:rPr lang="en-GB" altLang="en-US" sz="4000" dirty="0">
                <a:solidFill>
                  <a:schemeClr val="tx1"/>
                </a:solidFill>
              </a:rPr>
              <a:t>Facts About Italy</a:t>
            </a:r>
          </a:p>
        </p:txBody>
      </p:sp>
      <p:sp>
        <p:nvSpPr>
          <p:cNvPr id="5" name="TextBox 3">
            <a:extLst>
              <a:ext uri="{FF2B5EF4-FFF2-40B4-BE49-F238E27FC236}">
                <a16:creationId xmlns:a16="http://schemas.microsoft.com/office/drawing/2014/main" id="{F8F091C8-98AF-44EB-A6D8-47DF45F5A04A}"/>
              </a:ext>
            </a:extLst>
          </p:cNvPr>
          <p:cNvSpPr txBox="1">
            <a:spLocks noChangeArrowheads="1"/>
          </p:cNvSpPr>
          <p:nvPr/>
        </p:nvSpPr>
        <p:spPr bwMode="auto">
          <a:xfrm>
            <a:off x="637283" y="1535778"/>
            <a:ext cx="450373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b="1" dirty="0">
                <a:solidFill>
                  <a:schemeClr val="tx1"/>
                </a:solidFill>
              </a:rPr>
              <a:t>Continent:</a:t>
            </a:r>
            <a:r>
              <a:rPr lang="en-GB" altLang="en-US" dirty="0">
                <a:solidFill>
                  <a:schemeClr val="tx1"/>
                </a:solidFill>
              </a:rPr>
              <a:t> Europe</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b="1" dirty="0">
                <a:solidFill>
                  <a:schemeClr val="tx1"/>
                </a:solidFill>
              </a:rPr>
              <a:t>Main Cities:</a:t>
            </a:r>
            <a:r>
              <a:rPr lang="en-GB" altLang="en-US" dirty="0">
                <a:solidFill>
                  <a:schemeClr val="tx1"/>
                </a:solidFill>
              </a:rPr>
              <a:t> Rome (Capital), Milan, Venice, Naples, Florence.</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b="1" dirty="0">
                <a:solidFill>
                  <a:schemeClr val="tx1"/>
                </a:solidFill>
              </a:rPr>
              <a:t>Population:</a:t>
            </a:r>
            <a:r>
              <a:rPr lang="en-GB" altLang="en-US" dirty="0">
                <a:solidFill>
                  <a:schemeClr val="tx1"/>
                </a:solidFill>
              </a:rPr>
              <a:t> 60.4 million</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b="1" dirty="0">
                <a:solidFill>
                  <a:schemeClr val="tx1"/>
                </a:solidFill>
              </a:rPr>
              <a:t>Official Language:</a:t>
            </a:r>
            <a:r>
              <a:rPr lang="en-GB" altLang="en-US" dirty="0">
                <a:solidFill>
                  <a:schemeClr val="tx1"/>
                </a:solidFill>
              </a:rPr>
              <a:t> Italian</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b="1" dirty="0">
                <a:solidFill>
                  <a:schemeClr val="tx1"/>
                </a:solidFill>
              </a:rPr>
              <a:t>Major Religion:</a:t>
            </a:r>
            <a:r>
              <a:rPr lang="en-GB" altLang="en-US" dirty="0">
                <a:solidFill>
                  <a:schemeClr val="tx1"/>
                </a:solidFill>
              </a:rPr>
              <a:t> Roman Catholic</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b="1" dirty="0">
                <a:solidFill>
                  <a:schemeClr val="tx1"/>
                </a:solidFill>
              </a:rPr>
              <a:t>Currency</a:t>
            </a:r>
            <a:r>
              <a:rPr lang="en-GB" altLang="en-US" dirty="0">
                <a:solidFill>
                  <a:schemeClr val="tx1"/>
                </a:solidFill>
              </a:rPr>
              <a:t>: Euro (€)</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b="1" dirty="0">
                <a:solidFill>
                  <a:schemeClr val="tx1"/>
                </a:solidFill>
              </a:rPr>
              <a:t>Landmarks:</a:t>
            </a:r>
            <a:r>
              <a:rPr lang="en-GB" altLang="en-US" dirty="0">
                <a:solidFill>
                  <a:schemeClr val="tx1"/>
                </a:solidFill>
              </a:rPr>
              <a:t> Colosseum, Leaning Tower of Pisa, Cinque Terre, Cathedral of Santa Maria del Fiore, Pantheon, </a:t>
            </a:r>
            <a:r>
              <a:rPr lang="en-GB" altLang="en-US" dirty="0" err="1">
                <a:solidFill>
                  <a:schemeClr val="tx1"/>
                </a:solidFill>
              </a:rPr>
              <a:t>Trevi</a:t>
            </a:r>
            <a:r>
              <a:rPr lang="en-GB" altLang="en-US" dirty="0">
                <a:solidFill>
                  <a:schemeClr val="tx1"/>
                </a:solidFill>
              </a:rPr>
              <a:t> Fountain.</a:t>
            </a:r>
          </a:p>
        </p:txBody>
      </p:sp>
      <p:pic>
        <p:nvPicPr>
          <p:cNvPr id="6" name="Picture 5">
            <a:extLst>
              <a:ext uri="{FF2B5EF4-FFF2-40B4-BE49-F238E27FC236}">
                <a16:creationId xmlns:a16="http://schemas.microsoft.com/office/drawing/2014/main" id="{C93EEB3A-CDD4-4237-BF61-DDE322F440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3626" y="1585162"/>
            <a:ext cx="3129374" cy="4425549"/>
          </a:xfrm>
          <a:prstGeom prst="rect">
            <a:avLst/>
          </a:prstGeom>
          <a:ln w="12700">
            <a:solidFill>
              <a:schemeClr val="tx1"/>
            </a:solidFill>
          </a:ln>
        </p:spPr>
      </p:pic>
    </p:spTree>
    <p:extLst>
      <p:ext uri="{BB962C8B-B14F-4D97-AF65-F5344CB8AC3E}">
        <p14:creationId xmlns:p14="http://schemas.microsoft.com/office/powerpoint/2010/main" val="169535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462117"/>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Famous </a:t>
            </a:r>
            <a:r>
              <a:rPr lang="en-GB" altLang="en-US" dirty="0">
                <a:solidFill>
                  <a:schemeClr val="tx1"/>
                </a:solidFill>
              </a:rPr>
              <a:t>Italians</a:t>
            </a:r>
            <a:endParaRPr lang="en-GB" altLang="en-US" sz="4000" dirty="0">
              <a:solidFill>
                <a:schemeClr val="tx1"/>
              </a:solidFill>
            </a:endParaRPr>
          </a:p>
        </p:txBody>
      </p:sp>
      <p:pic>
        <p:nvPicPr>
          <p:cNvPr id="3" name="Picture 2">
            <a:extLst>
              <a:ext uri="{FF2B5EF4-FFF2-40B4-BE49-F238E27FC236}">
                <a16:creationId xmlns:a16="http://schemas.microsoft.com/office/drawing/2014/main" id="{A92154E9-0A98-42B4-891D-AC83D88BC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501" y="1538163"/>
            <a:ext cx="2770996" cy="3280125"/>
          </a:xfrm>
          <a:prstGeom prst="rect">
            <a:avLst/>
          </a:prstGeom>
        </p:spPr>
      </p:pic>
      <p:sp>
        <p:nvSpPr>
          <p:cNvPr id="5" name="TextBox 2">
            <a:extLst>
              <a:ext uri="{FF2B5EF4-FFF2-40B4-BE49-F238E27FC236}">
                <a16:creationId xmlns:a16="http://schemas.microsoft.com/office/drawing/2014/main" id="{DE0DA359-4C79-485C-BF0B-D640D7D87C41}"/>
              </a:ext>
            </a:extLst>
          </p:cNvPr>
          <p:cNvSpPr txBox="1"/>
          <p:nvPr/>
        </p:nvSpPr>
        <p:spPr>
          <a:xfrm>
            <a:off x="2511424" y="4900028"/>
            <a:ext cx="4121150" cy="92392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a:lnSpc>
                <a:spcPct val="100000"/>
              </a:lnSpc>
              <a:spcBef>
                <a:spcPct val="0"/>
              </a:spcBef>
              <a:buFontTx/>
              <a:buNone/>
            </a:pPr>
            <a:r>
              <a:rPr lang="en-GB" altLang="en-US" b="1" dirty="0">
                <a:solidFill>
                  <a:schemeClr val="tx1"/>
                </a:solidFill>
              </a:rPr>
              <a:t>Enzo Ferrari</a:t>
            </a:r>
          </a:p>
          <a:p>
            <a:pPr marL="0" lvl="0" indent="0" algn="ctr">
              <a:lnSpc>
                <a:spcPct val="100000"/>
              </a:lnSpc>
              <a:spcBef>
                <a:spcPct val="0"/>
              </a:spcBef>
              <a:buFontTx/>
              <a:buNone/>
            </a:pPr>
            <a:r>
              <a:rPr lang="en-GB" altLang="en-US" dirty="0">
                <a:solidFill>
                  <a:schemeClr val="tx1"/>
                </a:solidFill>
              </a:rPr>
              <a:t>1898 - 1988</a:t>
            </a:r>
          </a:p>
          <a:p>
            <a:pPr marL="0" lvl="0" indent="0" algn="ctr">
              <a:lnSpc>
                <a:spcPct val="100000"/>
              </a:lnSpc>
              <a:spcBef>
                <a:spcPct val="0"/>
              </a:spcBef>
              <a:buFontTx/>
              <a:buNone/>
            </a:pPr>
            <a:r>
              <a:rPr lang="en-GB" altLang="en-US" dirty="0">
                <a:solidFill>
                  <a:schemeClr val="tx1"/>
                </a:solidFill>
              </a:rPr>
              <a:t>Race car driver and founder of Ferrari.</a:t>
            </a:r>
          </a:p>
        </p:txBody>
      </p:sp>
    </p:spTree>
    <p:extLst>
      <p:ext uri="{BB962C8B-B14F-4D97-AF65-F5344CB8AC3E}">
        <p14:creationId xmlns:p14="http://schemas.microsoft.com/office/powerpoint/2010/main" val="259740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462117"/>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Famous </a:t>
            </a:r>
            <a:r>
              <a:rPr lang="en-GB" altLang="en-US" dirty="0">
                <a:solidFill>
                  <a:schemeClr val="tx1"/>
                </a:solidFill>
              </a:rPr>
              <a:t>Italians</a:t>
            </a:r>
            <a:endParaRPr lang="en-GB" altLang="en-US" sz="4000" dirty="0">
              <a:solidFill>
                <a:schemeClr val="tx1"/>
              </a:solidFill>
            </a:endParaRPr>
          </a:p>
        </p:txBody>
      </p:sp>
      <p:pic>
        <p:nvPicPr>
          <p:cNvPr id="3" name="Picture 2">
            <a:extLst>
              <a:ext uri="{FF2B5EF4-FFF2-40B4-BE49-F238E27FC236}">
                <a16:creationId xmlns:a16="http://schemas.microsoft.com/office/drawing/2014/main" id="{1436405C-AAFD-4F4F-B30E-22A0A605B7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3287" y="1370090"/>
            <a:ext cx="2877424" cy="3654328"/>
          </a:xfrm>
          <a:prstGeom prst="rect">
            <a:avLst/>
          </a:prstGeom>
        </p:spPr>
      </p:pic>
      <p:sp>
        <p:nvSpPr>
          <p:cNvPr id="5" name="TextBox 2">
            <a:extLst>
              <a:ext uri="{FF2B5EF4-FFF2-40B4-BE49-F238E27FC236}">
                <a16:creationId xmlns:a16="http://schemas.microsoft.com/office/drawing/2014/main" id="{A4731E20-FAC8-4840-8878-7F64E5DA9BAD}"/>
              </a:ext>
            </a:extLst>
          </p:cNvPr>
          <p:cNvSpPr txBox="1"/>
          <p:nvPr/>
        </p:nvSpPr>
        <p:spPr>
          <a:xfrm>
            <a:off x="2649536" y="5025947"/>
            <a:ext cx="3844925" cy="92392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a:lnSpc>
                <a:spcPct val="100000"/>
              </a:lnSpc>
              <a:spcBef>
                <a:spcPct val="0"/>
              </a:spcBef>
              <a:buFontTx/>
              <a:buNone/>
            </a:pPr>
            <a:r>
              <a:rPr lang="en-GB" altLang="en-US" b="1" dirty="0">
                <a:solidFill>
                  <a:schemeClr val="tx1"/>
                </a:solidFill>
              </a:rPr>
              <a:t>Galileo Galilei</a:t>
            </a:r>
          </a:p>
          <a:p>
            <a:pPr marL="0" lvl="0" indent="0" algn="ctr">
              <a:lnSpc>
                <a:spcPct val="100000"/>
              </a:lnSpc>
              <a:spcBef>
                <a:spcPct val="0"/>
              </a:spcBef>
              <a:buFontTx/>
              <a:buNone/>
            </a:pPr>
            <a:r>
              <a:rPr lang="en-GB" altLang="en-US" dirty="0">
                <a:solidFill>
                  <a:schemeClr val="tx1"/>
                </a:solidFill>
              </a:rPr>
              <a:t>1564 - 1642</a:t>
            </a:r>
          </a:p>
          <a:p>
            <a:pPr marL="0" lvl="0" indent="0" algn="ctr">
              <a:lnSpc>
                <a:spcPct val="100000"/>
              </a:lnSpc>
              <a:spcBef>
                <a:spcPct val="0"/>
              </a:spcBef>
              <a:buFontTx/>
              <a:buNone/>
            </a:pPr>
            <a:r>
              <a:rPr lang="en-GB" altLang="en-US" dirty="0">
                <a:solidFill>
                  <a:schemeClr val="tx1"/>
                </a:solidFill>
              </a:rPr>
              <a:t>Astronomer, physicist and engineer.</a:t>
            </a:r>
          </a:p>
        </p:txBody>
      </p:sp>
    </p:spTree>
    <p:extLst>
      <p:ext uri="{BB962C8B-B14F-4D97-AF65-F5344CB8AC3E}">
        <p14:creationId xmlns:p14="http://schemas.microsoft.com/office/powerpoint/2010/main" val="109274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462117"/>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Famous </a:t>
            </a:r>
            <a:r>
              <a:rPr lang="en-GB" altLang="en-US" dirty="0">
                <a:solidFill>
                  <a:schemeClr val="tx1"/>
                </a:solidFill>
              </a:rPr>
              <a:t>Italians</a:t>
            </a:r>
            <a:endParaRPr lang="en-GB" altLang="en-US" sz="4000" dirty="0">
              <a:solidFill>
                <a:schemeClr val="tx1"/>
              </a:solidFill>
            </a:endParaRPr>
          </a:p>
        </p:txBody>
      </p:sp>
      <p:pic>
        <p:nvPicPr>
          <p:cNvPr id="3" name="Picture 2">
            <a:extLst>
              <a:ext uri="{FF2B5EF4-FFF2-40B4-BE49-F238E27FC236}">
                <a16:creationId xmlns:a16="http://schemas.microsoft.com/office/drawing/2014/main" id="{8EEB0096-D6B4-4E2E-BBD8-4A674862E2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7940" y="1456423"/>
            <a:ext cx="2868117" cy="3603072"/>
          </a:xfrm>
          <a:prstGeom prst="rect">
            <a:avLst/>
          </a:prstGeom>
        </p:spPr>
      </p:pic>
      <p:sp>
        <p:nvSpPr>
          <p:cNvPr id="5" name="TextBox 2">
            <a:extLst>
              <a:ext uri="{FF2B5EF4-FFF2-40B4-BE49-F238E27FC236}">
                <a16:creationId xmlns:a16="http://schemas.microsoft.com/office/drawing/2014/main" id="{E95EB846-15B9-4066-8609-214FFE81A9BD}"/>
              </a:ext>
            </a:extLst>
          </p:cNvPr>
          <p:cNvSpPr txBox="1"/>
          <p:nvPr/>
        </p:nvSpPr>
        <p:spPr>
          <a:xfrm>
            <a:off x="2919410" y="5129876"/>
            <a:ext cx="3305175" cy="92392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a:lnSpc>
                <a:spcPct val="100000"/>
              </a:lnSpc>
              <a:spcBef>
                <a:spcPct val="0"/>
              </a:spcBef>
              <a:buFontTx/>
              <a:buNone/>
            </a:pPr>
            <a:r>
              <a:rPr lang="en-GB" altLang="en-US" b="1" dirty="0">
                <a:solidFill>
                  <a:schemeClr val="tx1"/>
                </a:solidFill>
              </a:rPr>
              <a:t>Marco Polo</a:t>
            </a:r>
          </a:p>
          <a:p>
            <a:pPr marL="0" lvl="0" indent="0" algn="ctr">
              <a:lnSpc>
                <a:spcPct val="100000"/>
              </a:lnSpc>
              <a:spcBef>
                <a:spcPct val="0"/>
              </a:spcBef>
              <a:buFontTx/>
              <a:buNone/>
            </a:pPr>
            <a:r>
              <a:rPr lang="en-GB" altLang="en-US" dirty="0">
                <a:solidFill>
                  <a:schemeClr val="tx1"/>
                </a:solidFill>
              </a:rPr>
              <a:t>1254 - 1324</a:t>
            </a:r>
          </a:p>
          <a:p>
            <a:pPr marL="0" lvl="0" indent="0" algn="ctr">
              <a:lnSpc>
                <a:spcPct val="100000"/>
              </a:lnSpc>
              <a:spcBef>
                <a:spcPct val="0"/>
              </a:spcBef>
              <a:buFontTx/>
              <a:buNone/>
            </a:pPr>
            <a:r>
              <a:rPr lang="en-GB" altLang="en-US" dirty="0">
                <a:solidFill>
                  <a:schemeClr val="tx1"/>
                </a:solidFill>
              </a:rPr>
              <a:t>Merchant, explorer and writer.</a:t>
            </a:r>
          </a:p>
        </p:txBody>
      </p:sp>
    </p:spTree>
    <p:extLst>
      <p:ext uri="{BB962C8B-B14F-4D97-AF65-F5344CB8AC3E}">
        <p14:creationId xmlns:p14="http://schemas.microsoft.com/office/powerpoint/2010/main" val="167100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462117"/>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Famous </a:t>
            </a:r>
            <a:r>
              <a:rPr lang="en-GB" altLang="en-US" dirty="0">
                <a:solidFill>
                  <a:schemeClr val="tx1"/>
                </a:solidFill>
              </a:rPr>
              <a:t>Italians</a:t>
            </a:r>
            <a:endParaRPr lang="en-GB" altLang="en-US" sz="4000" dirty="0">
              <a:solidFill>
                <a:schemeClr val="tx1"/>
              </a:solidFill>
            </a:endParaRPr>
          </a:p>
        </p:txBody>
      </p:sp>
      <p:pic>
        <p:nvPicPr>
          <p:cNvPr id="3" name="Picture 2">
            <a:extLst>
              <a:ext uri="{FF2B5EF4-FFF2-40B4-BE49-F238E27FC236}">
                <a16:creationId xmlns:a16="http://schemas.microsoft.com/office/drawing/2014/main" id="{3E2C1141-E823-417F-BCFA-7E2B7E92F3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6387" y="1353037"/>
            <a:ext cx="2771223" cy="3969777"/>
          </a:xfrm>
          <a:prstGeom prst="rect">
            <a:avLst/>
          </a:prstGeom>
        </p:spPr>
      </p:pic>
      <p:sp>
        <p:nvSpPr>
          <p:cNvPr id="5" name="TextBox 2">
            <a:extLst>
              <a:ext uri="{FF2B5EF4-FFF2-40B4-BE49-F238E27FC236}">
                <a16:creationId xmlns:a16="http://schemas.microsoft.com/office/drawing/2014/main" id="{62ED3927-97D6-4E25-9720-D84E182FED9D}"/>
              </a:ext>
            </a:extLst>
          </p:cNvPr>
          <p:cNvSpPr txBox="1"/>
          <p:nvPr/>
        </p:nvSpPr>
        <p:spPr>
          <a:xfrm>
            <a:off x="2693985" y="5322814"/>
            <a:ext cx="3756025" cy="92392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a:lnSpc>
                <a:spcPct val="100000"/>
              </a:lnSpc>
              <a:spcBef>
                <a:spcPct val="0"/>
              </a:spcBef>
              <a:buFontTx/>
              <a:buNone/>
            </a:pPr>
            <a:r>
              <a:rPr lang="en-GB" altLang="en-US" b="1" dirty="0">
                <a:solidFill>
                  <a:schemeClr val="tx1"/>
                </a:solidFill>
              </a:rPr>
              <a:t>Catherine de’ Medici</a:t>
            </a:r>
          </a:p>
          <a:p>
            <a:pPr marL="0" lvl="0" indent="0" algn="ctr">
              <a:lnSpc>
                <a:spcPct val="100000"/>
              </a:lnSpc>
              <a:spcBef>
                <a:spcPct val="0"/>
              </a:spcBef>
              <a:buFontTx/>
              <a:buNone/>
            </a:pPr>
            <a:r>
              <a:rPr lang="en-GB" altLang="en-US" dirty="0">
                <a:solidFill>
                  <a:schemeClr val="tx1"/>
                </a:solidFill>
              </a:rPr>
              <a:t>1519 - 1589</a:t>
            </a:r>
          </a:p>
          <a:p>
            <a:pPr marL="0" lvl="0" indent="0" algn="ctr">
              <a:lnSpc>
                <a:spcPct val="100000"/>
              </a:lnSpc>
              <a:spcBef>
                <a:spcPct val="0"/>
              </a:spcBef>
              <a:buFontTx/>
              <a:buNone/>
            </a:pPr>
            <a:r>
              <a:rPr lang="en-GB" altLang="en-US" dirty="0">
                <a:solidFill>
                  <a:schemeClr val="tx1"/>
                </a:solidFill>
              </a:rPr>
              <a:t>Noblewoman and Queen of France.</a:t>
            </a:r>
          </a:p>
        </p:txBody>
      </p:sp>
    </p:spTree>
    <p:extLst>
      <p:ext uri="{BB962C8B-B14F-4D97-AF65-F5344CB8AC3E}">
        <p14:creationId xmlns:p14="http://schemas.microsoft.com/office/powerpoint/2010/main" val="302124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462117"/>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Famous </a:t>
            </a:r>
            <a:r>
              <a:rPr lang="en-GB" altLang="en-US" dirty="0">
                <a:solidFill>
                  <a:schemeClr val="tx1"/>
                </a:solidFill>
              </a:rPr>
              <a:t>Italians</a:t>
            </a:r>
            <a:endParaRPr lang="en-GB" altLang="en-US" sz="4000" dirty="0">
              <a:solidFill>
                <a:schemeClr val="tx1"/>
              </a:solidFill>
            </a:endParaRPr>
          </a:p>
        </p:txBody>
      </p:sp>
      <p:pic>
        <p:nvPicPr>
          <p:cNvPr id="3" name="Picture 2">
            <a:extLst>
              <a:ext uri="{FF2B5EF4-FFF2-40B4-BE49-F238E27FC236}">
                <a16:creationId xmlns:a16="http://schemas.microsoft.com/office/drawing/2014/main" id="{B722E595-45B1-4F92-9EE7-091E53F0E2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6525" y="1456423"/>
            <a:ext cx="2570947" cy="3429000"/>
          </a:xfrm>
          <a:prstGeom prst="rect">
            <a:avLst/>
          </a:prstGeom>
        </p:spPr>
      </p:pic>
      <p:sp>
        <p:nvSpPr>
          <p:cNvPr id="5" name="TextBox 2">
            <a:extLst>
              <a:ext uri="{FF2B5EF4-FFF2-40B4-BE49-F238E27FC236}">
                <a16:creationId xmlns:a16="http://schemas.microsoft.com/office/drawing/2014/main" id="{2D6CEF94-7509-4602-B0E8-A30BC587732D}"/>
              </a:ext>
            </a:extLst>
          </p:cNvPr>
          <p:cNvSpPr txBox="1"/>
          <p:nvPr/>
        </p:nvSpPr>
        <p:spPr>
          <a:xfrm>
            <a:off x="3244848" y="5055896"/>
            <a:ext cx="2654300" cy="92392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a:lnSpc>
                <a:spcPct val="100000"/>
              </a:lnSpc>
              <a:spcBef>
                <a:spcPct val="0"/>
              </a:spcBef>
              <a:buFontTx/>
              <a:buNone/>
            </a:pPr>
            <a:r>
              <a:rPr lang="en-GB" altLang="en-US" b="1" dirty="0">
                <a:solidFill>
                  <a:schemeClr val="tx1"/>
                </a:solidFill>
              </a:rPr>
              <a:t>Maria Montessori</a:t>
            </a:r>
          </a:p>
          <a:p>
            <a:pPr marL="0" lvl="0" indent="0" algn="ctr">
              <a:lnSpc>
                <a:spcPct val="100000"/>
              </a:lnSpc>
              <a:spcBef>
                <a:spcPct val="0"/>
              </a:spcBef>
              <a:buFontTx/>
              <a:buNone/>
            </a:pPr>
            <a:r>
              <a:rPr lang="en-GB" altLang="en-US" dirty="0">
                <a:solidFill>
                  <a:schemeClr val="tx1"/>
                </a:solidFill>
              </a:rPr>
              <a:t>1870 - 1952</a:t>
            </a:r>
          </a:p>
          <a:p>
            <a:pPr marL="0" lvl="0" indent="0" algn="ctr">
              <a:lnSpc>
                <a:spcPct val="100000"/>
              </a:lnSpc>
              <a:spcBef>
                <a:spcPct val="0"/>
              </a:spcBef>
              <a:buFontTx/>
              <a:buNone/>
            </a:pPr>
            <a:r>
              <a:rPr lang="en-GB" altLang="en-US" dirty="0">
                <a:solidFill>
                  <a:schemeClr val="tx1"/>
                </a:solidFill>
              </a:rPr>
              <a:t>Physician and educator.</a:t>
            </a:r>
          </a:p>
        </p:txBody>
      </p:sp>
    </p:spTree>
    <p:extLst>
      <p:ext uri="{BB962C8B-B14F-4D97-AF65-F5344CB8AC3E}">
        <p14:creationId xmlns:p14="http://schemas.microsoft.com/office/powerpoint/2010/main" val="253627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B8F5E4-41F9-4E1A-A9F7-729DED431A15}"/>
              </a:ext>
            </a:extLst>
          </p:cNvPr>
          <p:cNvSpPr txBox="1">
            <a:spLocks/>
          </p:cNvSpPr>
          <p:nvPr/>
        </p:nvSpPr>
        <p:spPr>
          <a:xfrm>
            <a:off x="130147" y="462117"/>
            <a:ext cx="888370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lvl="0" indent="0">
              <a:lnSpc>
                <a:spcPct val="100000"/>
              </a:lnSpc>
              <a:spcBef>
                <a:spcPct val="0"/>
              </a:spcBef>
              <a:buFontTx/>
              <a:buNone/>
            </a:pPr>
            <a:r>
              <a:rPr lang="en-GB" altLang="en-US" sz="4000" dirty="0">
                <a:solidFill>
                  <a:schemeClr val="tx1"/>
                </a:solidFill>
              </a:rPr>
              <a:t>Famous </a:t>
            </a:r>
            <a:r>
              <a:rPr lang="en-GB" altLang="en-US" dirty="0">
                <a:solidFill>
                  <a:schemeClr val="tx1"/>
                </a:solidFill>
              </a:rPr>
              <a:t>Italians</a:t>
            </a:r>
            <a:endParaRPr lang="en-GB" altLang="en-US" sz="4000" dirty="0">
              <a:solidFill>
                <a:schemeClr val="tx1"/>
              </a:solidFill>
            </a:endParaRPr>
          </a:p>
        </p:txBody>
      </p:sp>
      <p:sp>
        <p:nvSpPr>
          <p:cNvPr id="4" name="TextBox 3">
            <a:extLst>
              <a:ext uri="{FF2B5EF4-FFF2-40B4-BE49-F238E27FC236}">
                <a16:creationId xmlns:a16="http://schemas.microsoft.com/office/drawing/2014/main" id="{BDB8D61C-EC19-4759-BFCF-0867192670D9}"/>
              </a:ext>
            </a:extLst>
          </p:cNvPr>
          <p:cNvSpPr txBox="1"/>
          <p:nvPr/>
        </p:nvSpPr>
        <p:spPr>
          <a:xfrm>
            <a:off x="482367" y="6180439"/>
            <a:ext cx="7168393" cy="215444"/>
          </a:xfrm>
          <a:prstGeom prst="rect">
            <a:avLst/>
          </a:prstGeom>
          <a:noFill/>
        </p:spPr>
        <p:txBody>
          <a:bodyPr wrap="square">
            <a:spAutoFit/>
          </a:bodyPr>
          <a:lstStyle/>
          <a:p>
            <a:r>
              <a:rPr lang="en-GB" sz="800" b="0" i="0" dirty="0">
                <a:solidFill>
                  <a:srgbClr val="202122"/>
                </a:solidFill>
                <a:effectLst/>
                <a:latin typeface="Arial" panose="020B0604020202020204" pitchFamily="34" charset="0"/>
              </a:rPr>
              <a:t>This file was produced by </a:t>
            </a:r>
            <a:r>
              <a:rPr lang="en-GB" sz="800" b="0" i="0" u="none" strike="noStrike" dirty="0" err="1">
                <a:solidFill>
                  <a:srgbClr val="3366BB"/>
                </a:solidFill>
                <a:effectLst/>
                <a:latin typeface="Arial" panose="020B0604020202020204" pitchFamily="34" charset="0"/>
                <a:hlinkClick r:id="rId2" tooltip="wikipedia:Ayuntamiento of Madrid"/>
              </a:rPr>
              <a:t>Ayuntamiento</a:t>
            </a:r>
            <a:r>
              <a:rPr lang="en-GB" sz="800" b="0" i="0" u="none" strike="noStrike" dirty="0">
                <a:solidFill>
                  <a:srgbClr val="3366BB"/>
                </a:solidFill>
                <a:effectLst/>
                <a:latin typeface="Arial" panose="020B0604020202020204" pitchFamily="34" charset="0"/>
                <a:hlinkClick r:id="rId2" tooltip="wikipedia:Ayuntamiento of Madrid"/>
              </a:rPr>
              <a:t> of Madrid</a:t>
            </a:r>
            <a:r>
              <a:rPr lang="en-GB" sz="800" b="0" i="0" dirty="0">
                <a:solidFill>
                  <a:srgbClr val="202122"/>
                </a:solidFill>
                <a:effectLst/>
                <a:latin typeface="Arial" panose="020B0604020202020204" pitchFamily="34" charset="0"/>
              </a:rPr>
              <a:t>, the City Council of Madrid, and provided through </a:t>
            </a:r>
            <a:r>
              <a:rPr lang="en-GB" sz="800" b="1" i="0" u="none" strike="noStrike" dirty="0" err="1">
                <a:solidFill>
                  <a:srgbClr val="3366BB"/>
                </a:solidFill>
                <a:effectLst/>
                <a:latin typeface="Arial" panose="020B0604020202020204" pitchFamily="34" charset="0"/>
                <a:hlinkClick r:id="rId3"/>
              </a:rPr>
              <a:t>Diario</a:t>
            </a:r>
            <a:r>
              <a:rPr lang="en-GB" sz="800" b="1" i="0" u="none" strike="noStrike" dirty="0">
                <a:solidFill>
                  <a:srgbClr val="3366BB"/>
                </a:solidFill>
                <a:effectLst/>
                <a:latin typeface="Arial" panose="020B0604020202020204" pitchFamily="34" charset="0"/>
                <a:hlinkClick r:id="rId3"/>
              </a:rPr>
              <a:t> de Madrid</a:t>
            </a:r>
            <a:r>
              <a:rPr lang="en-GB" sz="800" b="0" i="0" dirty="0">
                <a:solidFill>
                  <a:srgbClr val="202122"/>
                </a:solidFill>
                <a:effectLst/>
                <a:latin typeface="Arial" panose="020B0604020202020204" pitchFamily="34" charset="0"/>
              </a:rPr>
              <a:t>.</a:t>
            </a:r>
            <a:endParaRPr lang="en-GB" sz="800" dirty="0"/>
          </a:p>
        </p:txBody>
      </p:sp>
      <p:pic>
        <p:nvPicPr>
          <p:cNvPr id="5" name="Picture 4">
            <a:extLst>
              <a:ext uri="{FF2B5EF4-FFF2-40B4-BE49-F238E27FC236}">
                <a16:creationId xmlns:a16="http://schemas.microsoft.com/office/drawing/2014/main" id="{2C2ECB2E-4EAA-4D75-8F76-53070EBDA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2975" y="1402578"/>
            <a:ext cx="3646286" cy="3865708"/>
          </a:xfrm>
          <a:prstGeom prst="rect">
            <a:avLst/>
          </a:prstGeom>
        </p:spPr>
      </p:pic>
      <p:sp>
        <p:nvSpPr>
          <p:cNvPr id="7" name="TextBox 2">
            <a:extLst>
              <a:ext uri="{FF2B5EF4-FFF2-40B4-BE49-F238E27FC236}">
                <a16:creationId xmlns:a16="http://schemas.microsoft.com/office/drawing/2014/main" id="{556594A1-DFB1-4F37-94A9-09A3C1F9209C}"/>
              </a:ext>
            </a:extLst>
          </p:cNvPr>
          <p:cNvSpPr txBox="1"/>
          <p:nvPr/>
        </p:nvSpPr>
        <p:spPr>
          <a:xfrm>
            <a:off x="3274218" y="5256514"/>
            <a:ext cx="2595562" cy="92392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a:lnSpc>
                <a:spcPct val="100000"/>
              </a:lnSpc>
              <a:spcBef>
                <a:spcPct val="0"/>
              </a:spcBef>
              <a:buFontTx/>
              <a:buNone/>
            </a:pPr>
            <a:r>
              <a:rPr lang="en-GB" altLang="en-US" b="1" dirty="0">
                <a:solidFill>
                  <a:schemeClr val="tx1"/>
                </a:solidFill>
              </a:rPr>
              <a:t>Rita Levi Montalcini</a:t>
            </a:r>
          </a:p>
          <a:p>
            <a:pPr marL="0" lvl="0" indent="0" algn="ctr">
              <a:lnSpc>
                <a:spcPct val="100000"/>
              </a:lnSpc>
              <a:spcBef>
                <a:spcPct val="0"/>
              </a:spcBef>
              <a:buFontTx/>
              <a:buNone/>
            </a:pPr>
            <a:r>
              <a:rPr lang="en-GB" altLang="en-US" dirty="0">
                <a:solidFill>
                  <a:schemeClr val="tx1"/>
                </a:solidFill>
              </a:rPr>
              <a:t>1909 - 2012</a:t>
            </a:r>
          </a:p>
          <a:p>
            <a:pPr marL="0" lvl="0" indent="0" algn="ctr">
              <a:lnSpc>
                <a:spcPct val="100000"/>
              </a:lnSpc>
              <a:spcBef>
                <a:spcPct val="0"/>
              </a:spcBef>
              <a:buFontTx/>
              <a:buNone/>
            </a:pPr>
            <a:r>
              <a:rPr lang="en-GB" altLang="en-US" dirty="0">
                <a:solidFill>
                  <a:schemeClr val="tx1"/>
                </a:solidFill>
              </a:rPr>
              <a:t>Scientist and politician.</a:t>
            </a:r>
          </a:p>
        </p:txBody>
      </p:sp>
    </p:spTree>
    <p:extLst>
      <p:ext uri="{BB962C8B-B14F-4D97-AF65-F5344CB8AC3E}">
        <p14:creationId xmlns:p14="http://schemas.microsoft.com/office/powerpoint/2010/main" val="51374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04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AF0C-46E2-47CC-8C75-65D7C3F97C43}"/>
              </a:ext>
            </a:extLst>
          </p:cNvPr>
          <p:cNvSpPr>
            <a:spLocks noGrp="1"/>
          </p:cNvSpPr>
          <p:nvPr>
            <p:ph type="title"/>
          </p:nvPr>
        </p:nvSpPr>
        <p:spPr/>
        <p:txBody>
          <a:bodyPr/>
          <a:lstStyle/>
          <a:p>
            <a:pPr>
              <a:lnSpc>
                <a:spcPct val="100000"/>
              </a:lnSpc>
              <a:spcBef>
                <a:spcPct val="0"/>
              </a:spcBef>
              <a:buFontTx/>
              <a:buNone/>
            </a:pPr>
            <a:r>
              <a:rPr lang="en-GB" altLang="en-US" sz="4000" dirty="0">
                <a:solidFill>
                  <a:schemeClr val="tx1"/>
                </a:solidFill>
              </a:rPr>
              <a:t>Flag</a:t>
            </a:r>
          </a:p>
        </p:txBody>
      </p:sp>
      <p:pic>
        <p:nvPicPr>
          <p:cNvPr id="4" name="Picture 3">
            <a:extLst>
              <a:ext uri="{FF2B5EF4-FFF2-40B4-BE49-F238E27FC236}">
                <a16:creationId xmlns:a16="http://schemas.microsoft.com/office/drawing/2014/main" id="{EE3B4B34-FD00-4A67-BB52-33FDBFDD31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7292" y="3836114"/>
            <a:ext cx="2819884" cy="1875417"/>
          </a:xfrm>
          <a:prstGeom prst="rect">
            <a:avLst/>
          </a:prstGeom>
          <a:ln w="12700">
            <a:solidFill>
              <a:schemeClr val="tx1"/>
            </a:solidFill>
          </a:ln>
        </p:spPr>
      </p:pic>
      <p:sp>
        <p:nvSpPr>
          <p:cNvPr id="8" name="TextBox 7">
            <a:extLst>
              <a:ext uri="{FF2B5EF4-FFF2-40B4-BE49-F238E27FC236}">
                <a16:creationId xmlns:a16="http://schemas.microsoft.com/office/drawing/2014/main" id="{3B755E70-D70C-4823-A7D5-0201299F0162}"/>
              </a:ext>
            </a:extLst>
          </p:cNvPr>
          <p:cNvSpPr txBox="1"/>
          <p:nvPr/>
        </p:nvSpPr>
        <p:spPr>
          <a:xfrm>
            <a:off x="710395" y="1397675"/>
            <a:ext cx="7812820" cy="1754326"/>
          </a:xfrm>
          <a:prstGeom prst="rect">
            <a:avLst/>
          </a:prstGeom>
          <a:noFill/>
        </p:spPr>
        <p:txBody>
          <a:bodyPr wrap="square">
            <a:spAutoFit/>
          </a:bodyPr>
          <a:lstStyle/>
          <a:p>
            <a:pPr eaLnBrk="1" hangingPunct="1">
              <a:lnSpc>
                <a:spcPct val="100000"/>
              </a:lnSpc>
              <a:spcBef>
                <a:spcPct val="0"/>
              </a:spcBef>
              <a:buFontTx/>
              <a:buNone/>
            </a:pPr>
            <a:r>
              <a:rPr lang="en-GB" altLang="en-US" dirty="0">
                <a:solidFill>
                  <a:schemeClr val="tx1"/>
                </a:solidFill>
              </a:rPr>
              <a:t>The national flag of Italy is called ‘il </a:t>
            </a:r>
            <a:r>
              <a:rPr lang="en-GB" altLang="en-US" dirty="0" err="1">
                <a:solidFill>
                  <a:schemeClr val="tx1"/>
                </a:solidFill>
              </a:rPr>
              <a:t>Tricolore</a:t>
            </a:r>
            <a:r>
              <a:rPr lang="en-GB" altLang="en-US" dirty="0">
                <a:solidFill>
                  <a:schemeClr val="tx1"/>
                </a:solidFill>
              </a:rPr>
              <a:t>’.</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It is made up of a three vertical lines of colour; green, white and red.</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Each colour represents a different aspect of Italy, though there are two different interpretations:</a:t>
            </a:r>
          </a:p>
        </p:txBody>
      </p:sp>
      <p:sp>
        <p:nvSpPr>
          <p:cNvPr id="9" name="TextBox 8">
            <a:extLst>
              <a:ext uri="{FF2B5EF4-FFF2-40B4-BE49-F238E27FC236}">
                <a16:creationId xmlns:a16="http://schemas.microsoft.com/office/drawing/2014/main" id="{F39D43F8-F620-4018-9B1C-D7942CC9C27B}"/>
              </a:ext>
            </a:extLst>
          </p:cNvPr>
          <p:cNvSpPr txBox="1"/>
          <p:nvPr/>
        </p:nvSpPr>
        <p:spPr>
          <a:xfrm>
            <a:off x="1750621" y="3543854"/>
            <a:ext cx="838899" cy="369332"/>
          </a:xfrm>
          <a:prstGeom prst="rect">
            <a:avLst/>
          </a:prstGeom>
          <a:noFill/>
        </p:spPr>
        <p:txBody>
          <a:bodyPr wrap="square" rtlCol="0">
            <a:spAutoFit/>
          </a:bodyPr>
          <a:lstStyle/>
          <a:p>
            <a:pPr algn="ctr"/>
            <a:r>
              <a:rPr lang="en-GB" b="1" dirty="0">
                <a:solidFill>
                  <a:srgbClr val="009640"/>
                </a:solidFill>
              </a:rPr>
              <a:t>hope</a:t>
            </a:r>
          </a:p>
        </p:txBody>
      </p:sp>
      <p:sp>
        <p:nvSpPr>
          <p:cNvPr id="13" name="TextBox 12">
            <a:extLst>
              <a:ext uri="{FF2B5EF4-FFF2-40B4-BE49-F238E27FC236}">
                <a16:creationId xmlns:a16="http://schemas.microsoft.com/office/drawing/2014/main" id="{172CFC18-D355-469F-AE05-292BB3FE3160}"/>
              </a:ext>
            </a:extLst>
          </p:cNvPr>
          <p:cNvSpPr txBox="1"/>
          <p:nvPr/>
        </p:nvSpPr>
        <p:spPr>
          <a:xfrm>
            <a:off x="4147785" y="3267022"/>
            <a:ext cx="838899" cy="369332"/>
          </a:xfrm>
          <a:prstGeom prst="rect">
            <a:avLst/>
          </a:prstGeom>
          <a:noFill/>
        </p:spPr>
        <p:txBody>
          <a:bodyPr wrap="square" rtlCol="0">
            <a:spAutoFit/>
          </a:bodyPr>
          <a:lstStyle/>
          <a:p>
            <a:pPr algn="ctr"/>
            <a:r>
              <a:rPr lang="en-GB" b="1" dirty="0"/>
              <a:t>faith</a:t>
            </a:r>
          </a:p>
        </p:txBody>
      </p:sp>
      <p:sp>
        <p:nvSpPr>
          <p:cNvPr id="14" name="TextBox 13">
            <a:extLst>
              <a:ext uri="{FF2B5EF4-FFF2-40B4-BE49-F238E27FC236}">
                <a16:creationId xmlns:a16="http://schemas.microsoft.com/office/drawing/2014/main" id="{57E18C78-6F01-4E33-BC12-6422AC982D74}"/>
              </a:ext>
            </a:extLst>
          </p:cNvPr>
          <p:cNvSpPr txBox="1"/>
          <p:nvPr/>
        </p:nvSpPr>
        <p:spPr>
          <a:xfrm>
            <a:off x="6354099" y="3560632"/>
            <a:ext cx="1064447" cy="369332"/>
          </a:xfrm>
          <a:prstGeom prst="rect">
            <a:avLst/>
          </a:prstGeom>
          <a:noFill/>
        </p:spPr>
        <p:txBody>
          <a:bodyPr wrap="square" rtlCol="0">
            <a:spAutoFit/>
          </a:bodyPr>
          <a:lstStyle/>
          <a:p>
            <a:pPr algn="ctr"/>
            <a:r>
              <a:rPr lang="en-GB" b="1" dirty="0">
                <a:solidFill>
                  <a:srgbClr val="EE0000"/>
                </a:solidFill>
              </a:rPr>
              <a:t>charity</a:t>
            </a:r>
          </a:p>
        </p:txBody>
      </p:sp>
      <p:sp>
        <p:nvSpPr>
          <p:cNvPr id="15" name="TextBox 14">
            <a:extLst>
              <a:ext uri="{FF2B5EF4-FFF2-40B4-BE49-F238E27FC236}">
                <a16:creationId xmlns:a16="http://schemas.microsoft.com/office/drawing/2014/main" id="{DF5FF901-ED33-4416-99AF-C29491BDB9F2}"/>
              </a:ext>
            </a:extLst>
          </p:cNvPr>
          <p:cNvSpPr txBox="1"/>
          <p:nvPr/>
        </p:nvSpPr>
        <p:spPr>
          <a:xfrm>
            <a:off x="808375" y="5588125"/>
            <a:ext cx="2348917" cy="646331"/>
          </a:xfrm>
          <a:prstGeom prst="rect">
            <a:avLst/>
          </a:prstGeom>
          <a:noFill/>
        </p:spPr>
        <p:txBody>
          <a:bodyPr wrap="square" rtlCol="0">
            <a:spAutoFit/>
          </a:bodyPr>
          <a:lstStyle/>
          <a:p>
            <a:pPr algn="ctr"/>
            <a:r>
              <a:rPr lang="en-GB" b="1" dirty="0">
                <a:solidFill>
                  <a:srgbClr val="009640"/>
                </a:solidFill>
              </a:rPr>
              <a:t>Mediterranean Landscape</a:t>
            </a:r>
          </a:p>
        </p:txBody>
      </p:sp>
      <p:sp>
        <p:nvSpPr>
          <p:cNvPr id="16" name="TextBox 15">
            <a:extLst>
              <a:ext uri="{FF2B5EF4-FFF2-40B4-BE49-F238E27FC236}">
                <a16:creationId xmlns:a16="http://schemas.microsoft.com/office/drawing/2014/main" id="{097B8040-8045-43E5-B2DB-513BDFB0B8E6}"/>
              </a:ext>
            </a:extLst>
          </p:cNvPr>
          <p:cNvSpPr txBox="1"/>
          <p:nvPr/>
        </p:nvSpPr>
        <p:spPr>
          <a:xfrm>
            <a:off x="3523474" y="5911290"/>
            <a:ext cx="2068457" cy="369332"/>
          </a:xfrm>
          <a:prstGeom prst="rect">
            <a:avLst/>
          </a:prstGeom>
          <a:noFill/>
        </p:spPr>
        <p:txBody>
          <a:bodyPr wrap="square" rtlCol="0">
            <a:spAutoFit/>
          </a:bodyPr>
          <a:lstStyle/>
          <a:p>
            <a:pPr algn="ctr"/>
            <a:r>
              <a:rPr lang="en-GB" b="1" dirty="0"/>
              <a:t>snow-capped Alps</a:t>
            </a:r>
          </a:p>
        </p:txBody>
      </p:sp>
      <p:cxnSp>
        <p:nvCxnSpPr>
          <p:cNvPr id="23" name="Connector: Curved 22">
            <a:extLst>
              <a:ext uri="{FF2B5EF4-FFF2-40B4-BE49-F238E27FC236}">
                <a16:creationId xmlns:a16="http://schemas.microsoft.com/office/drawing/2014/main" id="{D8150FCB-80D4-463F-A886-66DEB9086F45}"/>
              </a:ext>
            </a:extLst>
          </p:cNvPr>
          <p:cNvCxnSpPr>
            <a:cxnSpLocks/>
          </p:cNvCxnSpPr>
          <p:nvPr/>
        </p:nvCxnSpPr>
        <p:spPr>
          <a:xfrm rot="16200000" flipH="1">
            <a:off x="2659930" y="3482050"/>
            <a:ext cx="197419" cy="1093246"/>
          </a:xfrm>
          <a:prstGeom prst="curved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7BD7B824-5473-4A7B-8D9C-E9D0C9907389}"/>
              </a:ext>
            </a:extLst>
          </p:cNvPr>
          <p:cNvCxnSpPr>
            <a:cxnSpLocks/>
            <a:stCxn id="15" idx="0"/>
          </p:cNvCxnSpPr>
          <p:nvPr/>
        </p:nvCxnSpPr>
        <p:spPr>
          <a:xfrm rot="5400000" flipH="1" flipV="1">
            <a:off x="2521085" y="4803948"/>
            <a:ext cx="245926" cy="1322429"/>
          </a:xfrm>
          <a:prstGeom prst="curved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449A249-58C0-46C7-A085-AE6B74CC6AED}"/>
              </a:ext>
            </a:extLst>
          </p:cNvPr>
          <p:cNvCxnSpPr>
            <a:stCxn id="16" idx="0"/>
          </p:cNvCxnSpPr>
          <p:nvPr/>
        </p:nvCxnSpPr>
        <p:spPr>
          <a:xfrm flipH="1" flipV="1">
            <a:off x="4557702" y="5342199"/>
            <a:ext cx="1" cy="5690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629F1BE-1C20-478D-9A6F-57681E172676}"/>
              </a:ext>
            </a:extLst>
          </p:cNvPr>
          <p:cNvCxnSpPr>
            <a:cxnSpLocks/>
          </p:cNvCxnSpPr>
          <p:nvPr/>
        </p:nvCxnSpPr>
        <p:spPr>
          <a:xfrm>
            <a:off x="4557702" y="3645417"/>
            <a:ext cx="0" cy="5690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0DCE9C54-DBD6-40D3-9906-CCE588F1E0D4}"/>
              </a:ext>
            </a:extLst>
          </p:cNvPr>
          <p:cNvCxnSpPr>
            <a:cxnSpLocks/>
            <a:stCxn id="14" idx="2"/>
          </p:cNvCxnSpPr>
          <p:nvPr/>
        </p:nvCxnSpPr>
        <p:spPr>
          <a:xfrm rot="5400000">
            <a:off x="6249524" y="3490583"/>
            <a:ext cx="197419" cy="1076181"/>
          </a:xfrm>
          <a:prstGeom prst="curved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29010D3-5E6E-4DE0-9390-6FDEF52E2237}"/>
              </a:ext>
            </a:extLst>
          </p:cNvPr>
          <p:cNvSpPr txBox="1"/>
          <p:nvPr/>
        </p:nvSpPr>
        <p:spPr>
          <a:xfrm>
            <a:off x="5958113" y="5588124"/>
            <a:ext cx="2377506" cy="646331"/>
          </a:xfrm>
          <a:prstGeom prst="rect">
            <a:avLst/>
          </a:prstGeom>
          <a:noFill/>
        </p:spPr>
        <p:txBody>
          <a:bodyPr wrap="square" rtlCol="0">
            <a:spAutoFit/>
          </a:bodyPr>
          <a:lstStyle/>
          <a:p>
            <a:pPr algn="ctr"/>
            <a:r>
              <a:rPr lang="en-GB" b="1" dirty="0">
                <a:solidFill>
                  <a:srgbClr val="EE0000"/>
                </a:solidFill>
              </a:rPr>
              <a:t>blood spilled for Italian independence</a:t>
            </a:r>
          </a:p>
        </p:txBody>
      </p:sp>
      <p:cxnSp>
        <p:nvCxnSpPr>
          <p:cNvPr id="40" name="Connector: Curved 39">
            <a:extLst>
              <a:ext uri="{FF2B5EF4-FFF2-40B4-BE49-F238E27FC236}">
                <a16:creationId xmlns:a16="http://schemas.microsoft.com/office/drawing/2014/main" id="{FA6DF4DD-59DE-4ABE-98C6-404E52285909}"/>
              </a:ext>
            </a:extLst>
          </p:cNvPr>
          <p:cNvCxnSpPr>
            <a:cxnSpLocks/>
            <a:stCxn id="38" idx="0"/>
          </p:cNvCxnSpPr>
          <p:nvPr/>
        </p:nvCxnSpPr>
        <p:spPr>
          <a:xfrm rot="16200000" flipV="1">
            <a:off x="6355542" y="4796800"/>
            <a:ext cx="245925" cy="1336724"/>
          </a:xfrm>
          <a:prstGeom prst="curved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84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AF0C-46E2-47CC-8C75-65D7C3F97C43}"/>
              </a:ext>
            </a:extLst>
          </p:cNvPr>
          <p:cNvSpPr>
            <a:spLocks noGrp="1"/>
          </p:cNvSpPr>
          <p:nvPr>
            <p:ph type="title"/>
          </p:nvPr>
        </p:nvSpPr>
        <p:spPr/>
        <p:txBody>
          <a:bodyPr/>
          <a:lstStyle/>
          <a:p>
            <a:pPr>
              <a:lnSpc>
                <a:spcPct val="100000"/>
              </a:lnSpc>
              <a:spcBef>
                <a:spcPct val="0"/>
              </a:spcBef>
              <a:buFontTx/>
              <a:buNone/>
            </a:pPr>
            <a:r>
              <a:rPr lang="en-GB" altLang="en-US" sz="4000" dirty="0">
                <a:solidFill>
                  <a:schemeClr val="tx1"/>
                </a:solidFill>
              </a:rPr>
              <a:t>Geography</a:t>
            </a:r>
          </a:p>
        </p:txBody>
      </p:sp>
      <p:sp>
        <p:nvSpPr>
          <p:cNvPr id="5" name="TextBox 3">
            <a:extLst>
              <a:ext uri="{FF2B5EF4-FFF2-40B4-BE49-F238E27FC236}">
                <a16:creationId xmlns:a16="http://schemas.microsoft.com/office/drawing/2014/main" id="{F8F091C8-98AF-44EB-A6D8-47DF45F5A04A}"/>
              </a:ext>
            </a:extLst>
          </p:cNvPr>
          <p:cNvSpPr txBox="1">
            <a:spLocks noChangeArrowheads="1"/>
          </p:cNvSpPr>
          <p:nvPr/>
        </p:nvSpPr>
        <p:spPr bwMode="auto">
          <a:xfrm>
            <a:off x="637282" y="1552560"/>
            <a:ext cx="5188611"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Italy is a </a:t>
            </a:r>
            <a:r>
              <a:rPr lang="en-GB" altLang="en-US" b="1" dirty="0">
                <a:solidFill>
                  <a:schemeClr val="tx1"/>
                </a:solidFill>
              </a:rPr>
              <a:t>peninsula </a:t>
            </a:r>
            <a:r>
              <a:rPr lang="en-GB" altLang="en-US" dirty="0">
                <a:solidFill>
                  <a:schemeClr val="tx1"/>
                </a:solidFill>
              </a:rPr>
              <a:t>which is said to have a shape that represents a boot. It</a:t>
            </a:r>
            <a:r>
              <a:rPr lang="en-GB" altLang="en-US" b="1" dirty="0">
                <a:solidFill>
                  <a:schemeClr val="tx1"/>
                </a:solidFill>
              </a:rPr>
              <a:t> </a:t>
            </a:r>
            <a:r>
              <a:rPr lang="en-GB" altLang="en-US" dirty="0">
                <a:solidFill>
                  <a:schemeClr val="tx1"/>
                </a:solidFill>
              </a:rPr>
              <a:t>is connected to mainland Europe to the north and sticks out into the Adriatic Sea and Mediterranean Sea, among other waters.</a:t>
            </a:r>
          </a:p>
          <a:p>
            <a:pPr>
              <a:lnSpc>
                <a:spcPct val="100000"/>
              </a:lnSpc>
              <a:spcBef>
                <a:spcPct val="0"/>
              </a:spcBef>
              <a:buFontTx/>
              <a:buNone/>
            </a:pPr>
            <a:endParaRPr lang="en-GB" altLang="en-US" dirty="0">
              <a:solidFill>
                <a:schemeClr val="tx1"/>
              </a:solidFill>
            </a:endParaRPr>
          </a:p>
          <a:p>
            <a:pPr>
              <a:lnSpc>
                <a:spcPct val="100000"/>
              </a:lnSpc>
              <a:spcBef>
                <a:spcPct val="0"/>
              </a:spcBef>
              <a:buNone/>
            </a:pPr>
            <a:r>
              <a:rPr lang="en-GB" altLang="en-US" dirty="0">
                <a:solidFill>
                  <a:schemeClr val="tx1"/>
                </a:solidFill>
              </a:rPr>
              <a:t>At the north of Italy are the Alps, a mountain range which crosses over many other countries, including Austria, Switzerland and France. The largest mountain in the Italian area of the Alps is the Matterhorn, which straddles the border with Switzerland and is 4,478 metres high.</a:t>
            </a:r>
          </a:p>
          <a:p>
            <a:pPr>
              <a:lnSpc>
                <a:spcPct val="100000"/>
              </a:lnSpc>
              <a:spcBef>
                <a:spcPct val="0"/>
              </a:spcBef>
              <a:buFontTx/>
              <a:buNone/>
            </a:pPr>
            <a:endParaRPr lang="en-GB" altLang="en-US" dirty="0">
              <a:solidFill>
                <a:schemeClr val="tx1"/>
              </a:solidFill>
            </a:endParaRPr>
          </a:p>
        </p:txBody>
      </p:sp>
      <p:pic>
        <p:nvPicPr>
          <p:cNvPr id="10" name="Picture 9">
            <a:extLst>
              <a:ext uri="{FF2B5EF4-FFF2-40B4-BE49-F238E27FC236}">
                <a16:creationId xmlns:a16="http://schemas.microsoft.com/office/drawing/2014/main" id="{5CAFACF2-85EA-494C-9C5B-6D741C2D41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35185">
            <a:off x="5823921" y="1801901"/>
            <a:ext cx="2486433" cy="2928740"/>
          </a:xfrm>
          <a:prstGeom prst="rect">
            <a:avLst/>
          </a:prstGeom>
        </p:spPr>
      </p:pic>
      <p:sp>
        <p:nvSpPr>
          <p:cNvPr id="11" name="Rectangle 10">
            <a:extLst>
              <a:ext uri="{FF2B5EF4-FFF2-40B4-BE49-F238E27FC236}">
                <a16:creationId xmlns:a16="http://schemas.microsoft.com/office/drawing/2014/main" id="{D9A3ACAF-97CE-4B22-A262-CD788CCA738C}"/>
              </a:ext>
            </a:extLst>
          </p:cNvPr>
          <p:cNvSpPr/>
          <p:nvPr/>
        </p:nvSpPr>
        <p:spPr>
          <a:xfrm>
            <a:off x="746620" y="5394121"/>
            <a:ext cx="7660929" cy="788565"/>
          </a:xfrm>
          <a:prstGeom prst="rect">
            <a:avLst/>
          </a:prstGeom>
          <a:solidFill>
            <a:srgbClr val="25B7BC"/>
          </a:solidFill>
          <a:ln w="28575">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b="1" dirty="0">
                <a:solidFill>
                  <a:schemeClr val="tx1"/>
                </a:solidFill>
              </a:rPr>
              <a:t>Peninsula</a:t>
            </a:r>
            <a:r>
              <a:rPr lang="en-GB" altLang="en-US" dirty="0">
                <a:solidFill>
                  <a:schemeClr val="tx1"/>
                </a:solidFill>
              </a:rPr>
              <a:t> – A piece of land almost surrounded by water or sticking out into a body of water.</a:t>
            </a:r>
          </a:p>
        </p:txBody>
      </p:sp>
    </p:spTree>
    <p:extLst>
      <p:ext uri="{BB962C8B-B14F-4D97-AF65-F5344CB8AC3E}">
        <p14:creationId xmlns:p14="http://schemas.microsoft.com/office/powerpoint/2010/main" val="96929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AF0C-46E2-47CC-8C75-65D7C3F97C43}"/>
              </a:ext>
            </a:extLst>
          </p:cNvPr>
          <p:cNvSpPr>
            <a:spLocks noGrp="1"/>
          </p:cNvSpPr>
          <p:nvPr>
            <p:ph type="title"/>
          </p:nvPr>
        </p:nvSpPr>
        <p:spPr/>
        <p:txBody>
          <a:bodyPr/>
          <a:lstStyle/>
          <a:p>
            <a:pPr>
              <a:lnSpc>
                <a:spcPct val="100000"/>
              </a:lnSpc>
              <a:spcBef>
                <a:spcPct val="0"/>
              </a:spcBef>
              <a:buFontTx/>
              <a:buNone/>
            </a:pPr>
            <a:r>
              <a:rPr lang="en-GB" altLang="en-US" sz="4000" dirty="0">
                <a:solidFill>
                  <a:schemeClr val="tx1"/>
                </a:solidFill>
              </a:rPr>
              <a:t>Geography</a:t>
            </a:r>
          </a:p>
        </p:txBody>
      </p:sp>
      <p:sp>
        <p:nvSpPr>
          <p:cNvPr id="5" name="TextBox 3">
            <a:extLst>
              <a:ext uri="{FF2B5EF4-FFF2-40B4-BE49-F238E27FC236}">
                <a16:creationId xmlns:a16="http://schemas.microsoft.com/office/drawing/2014/main" id="{F8F091C8-98AF-44EB-A6D8-47DF45F5A04A}"/>
              </a:ext>
            </a:extLst>
          </p:cNvPr>
          <p:cNvSpPr txBox="1">
            <a:spLocks noChangeArrowheads="1"/>
          </p:cNvSpPr>
          <p:nvPr/>
        </p:nvSpPr>
        <p:spPr bwMode="auto">
          <a:xfrm>
            <a:off x="637282" y="1552560"/>
            <a:ext cx="515164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Italy has a Mediterranean climate, which means </a:t>
            </a:r>
            <a:br>
              <a:rPr lang="en-GB" altLang="en-US" dirty="0">
                <a:solidFill>
                  <a:schemeClr val="tx1"/>
                </a:solidFill>
              </a:rPr>
            </a:br>
            <a:r>
              <a:rPr lang="en-GB" altLang="en-US" dirty="0">
                <a:solidFill>
                  <a:schemeClr val="tx1"/>
                </a:solidFill>
              </a:rPr>
              <a:t>it has hot, dry summers and cool, wet winters. </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dirty="0">
                <a:solidFill>
                  <a:schemeClr val="tx1"/>
                </a:solidFill>
              </a:rPr>
              <a:t>There are numerous rivers that flow through </a:t>
            </a:r>
            <a:br>
              <a:rPr lang="en-GB" altLang="en-US" dirty="0">
                <a:solidFill>
                  <a:schemeClr val="tx1"/>
                </a:solidFill>
              </a:rPr>
            </a:br>
            <a:r>
              <a:rPr lang="en-GB" altLang="en-US" dirty="0">
                <a:solidFill>
                  <a:schemeClr val="tx1"/>
                </a:solidFill>
              </a:rPr>
              <a:t>Italy, the longest of which is the Po, which </a:t>
            </a:r>
            <a:br>
              <a:rPr lang="en-GB" altLang="en-US" dirty="0">
                <a:solidFill>
                  <a:schemeClr val="tx1"/>
                </a:solidFill>
              </a:rPr>
            </a:br>
            <a:r>
              <a:rPr lang="en-GB" altLang="en-US" dirty="0">
                <a:solidFill>
                  <a:schemeClr val="tx1"/>
                </a:solidFill>
              </a:rPr>
              <a:t>is 405 miles long. </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dirty="0">
                <a:solidFill>
                  <a:schemeClr val="tx1"/>
                </a:solidFill>
              </a:rPr>
              <a:t>There are many picturesque </a:t>
            </a:r>
            <a:br>
              <a:rPr lang="en-GB" altLang="en-US" dirty="0">
                <a:solidFill>
                  <a:schemeClr val="tx1"/>
                </a:solidFill>
              </a:rPr>
            </a:br>
            <a:r>
              <a:rPr lang="en-GB" altLang="en-US" dirty="0">
                <a:solidFill>
                  <a:schemeClr val="tx1"/>
                </a:solidFill>
              </a:rPr>
              <a:t>lakes which are popular tourist </a:t>
            </a:r>
            <a:br>
              <a:rPr lang="en-GB" altLang="en-US" dirty="0">
                <a:solidFill>
                  <a:schemeClr val="tx1"/>
                </a:solidFill>
              </a:rPr>
            </a:br>
            <a:r>
              <a:rPr lang="en-GB" altLang="en-US" dirty="0">
                <a:solidFill>
                  <a:schemeClr val="tx1"/>
                </a:solidFill>
              </a:rPr>
              <a:t>destinations, including Lake </a:t>
            </a:r>
            <a:br>
              <a:rPr lang="en-GB" altLang="en-US" dirty="0">
                <a:solidFill>
                  <a:schemeClr val="tx1"/>
                </a:solidFill>
              </a:rPr>
            </a:br>
            <a:r>
              <a:rPr lang="en-GB" altLang="en-US" dirty="0">
                <a:solidFill>
                  <a:schemeClr val="tx1"/>
                </a:solidFill>
              </a:rPr>
              <a:t>Garda and Lake Como.</a:t>
            </a:r>
          </a:p>
        </p:txBody>
      </p:sp>
      <p:pic>
        <p:nvPicPr>
          <p:cNvPr id="7" name="Picture 6">
            <a:extLst>
              <a:ext uri="{FF2B5EF4-FFF2-40B4-BE49-F238E27FC236}">
                <a16:creationId xmlns:a16="http://schemas.microsoft.com/office/drawing/2014/main" id="{A3FA569B-FF85-4EF2-AEA7-DE187DB9AB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515">
            <a:off x="5939610" y="1469919"/>
            <a:ext cx="2480823" cy="2922133"/>
          </a:xfrm>
          <a:prstGeom prst="rect">
            <a:avLst/>
          </a:prstGeom>
        </p:spPr>
      </p:pic>
      <p:pic>
        <p:nvPicPr>
          <p:cNvPr id="4" name="Picture 3">
            <a:extLst>
              <a:ext uri="{FF2B5EF4-FFF2-40B4-BE49-F238E27FC236}">
                <a16:creationId xmlns:a16="http://schemas.microsoft.com/office/drawing/2014/main" id="{AFD54575-D81A-42CC-8D0A-3206F82629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3565">
            <a:off x="4170742" y="3101859"/>
            <a:ext cx="2568867" cy="3025839"/>
          </a:xfrm>
          <a:prstGeom prst="rect">
            <a:avLst/>
          </a:prstGeom>
        </p:spPr>
      </p:pic>
    </p:spTree>
    <p:extLst>
      <p:ext uri="{BB962C8B-B14F-4D97-AF65-F5344CB8AC3E}">
        <p14:creationId xmlns:p14="http://schemas.microsoft.com/office/powerpoint/2010/main" val="187778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AF0C-46E2-47CC-8C75-65D7C3F97C43}"/>
              </a:ext>
            </a:extLst>
          </p:cNvPr>
          <p:cNvSpPr>
            <a:spLocks noGrp="1"/>
          </p:cNvSpPr>
          <p:nvPr>
            <p:ph type="title"/>
          </p:nvPr>
        </p:nvSpPr>
        <p:spPr/>
        <p:txBody>
          <a:bodyPr/>
          <a:lstStyle/>
          <a:p>
            <a:pPr>
              <a:lnSpc>
                <a:spcPct val="100000"/>
              </a:lnSpc>
              <a:spcBef>
                <a:spcPct val="0"/>
              </a:spcBef>
              <a:buFontTx/>
              <a:buNone/>
            </a:pPr>
            <a:r>
              <a:rPr lang="en-GB" altLang="en-US" sz="4000" dirty="0">
                <a:solidFill>
                  <a:schemeClr val="tx1"/>
                </a:solidFill>
              </a:rPr>
              <a:t>Plants</a:t>
            </a:r>
          </a:p>
        </p:txBody>
      </p:sp>
      <p:sp>
        <p:nvSpPr>
          <p:cNvPr id="5" name="TextBox 3">
            <a:extLst>
              <a:ext uri="{FF2B5EF4-FFF2-40B4-BE49-F238E27FC236}">
                <a16:creationId xmlns:a16="http://schemas.microsoft.com/office/drawing/2014/main" id="{F8F091C8-98AF-44EB-A6D8-47DF45F5A04A}"/>
              </a:ext>
            </a:extLst>
          </p:cNvPr>
          <p:cNvSpPr txBox="1">
            <a:spLocks noChangeArrowheads="1"/>
          </p:cNvSpPr>
          <p:nvPr/>
        </p:nvSpPr>
        <p:spPr bwMode="auto">
          <a:xfrm>
            <a:off x="637282" y="1552560"/>
            <a:ext cx="781882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b="0" i="0" dirty="0">
                <a:solidFill>
                  <a:srgbClr val="333333"/>
                </a:solidFill>
                <a:effectLst/>
                <a:latin typeface="+mn-lt"/>
              </a:rPr>
              <a:t>Italian plants are varied across the country. Some plants, such as rhododendrons, are more suited to the alpine terrain whereas others, such as bay trees, thrive better in the hotter southern areas of the country.</a:t>
            </a:r>
            <a:br>
              <a:rPr lang="en-GB" b="0" i="0" dirty="0">
                <a:solidFill>
                  <a:srgbClr val="333333"/>
                </a:solidFill>
                <a:effectLst/>
                <a:latin typeface="+mn-lt"/>
              </a:rPr>
            </a:br>
            <a:endParaRPr lang="en-GB" altLang="en-US" dirty="0">
              <a:solidFill>
                <a:schemeClr val="tx1"/>
              </a:solidFill>
              <a:latin typeface="+mn-lt"/>
            </a:endParaRPr>
          </a:p>
          <a:p>
            <a:pPr>
              <a:lnSpc>
                <a:spcPct val="100000"/>
              </a:lnSpc>
              <a:spcBef>
                <a:spcPct val="0"/>
              </a:spcBef>
              <a:buFontTx/>
              <a:buNone/>
            </a:pPr>
            <a:r>
              <a:rPr lang="en-GB" altLang="en-US" dirty="0">
                <a:solidFill>
                  <a:schemeClr val="tx1"/>
                </a:solidFill>
                <a:latin typeface="+mn-lt"/>
              </a:rPr>
              <a:t>Many fruits and vegetables, such as olives, grapes and broccoli, originate from Italy.</a:t>
            </a:r>
          </a:p>
        </p:txBody>
      </p:sp>
      <p:sp>
        <p:nvSpPr>
          <p:cNvPr id="8" name="TextBox 7">
            <a:extLst>
              <a:ext uri="{FF2B5EF4-FFF2-40B4-BE49-F238E27FC236}">
                <a16:creationId xmlns:a16="http://schemas.microsoft.com/office/drawing/2014/main" id="{5D7DBB24-7763-4BC1-8976-66072D27D50B}"/>
              </a:ext>
            </a:extLst>
          </p:cNvPr>
          <p:cNvSpPr txBox="1"/>
          <p:nvPr/>
        </p:nvSpPr>
        <p:spPr>
          <a:xfrm>
            <a:off x="4708610" y="3538634"/>
            <a:ext cx="3657723" cy="1477328"/>
          </a:xfrm>
          <a:prstGeom prst="rect">
            <a:avLst/>
          </a:prstGeom>
          <a:noFill/>
        </p:spPr>
        <p:txBody>
          <a:bodyPr wrap="square">
            <a:spAutoFit/>
          </a:bodyPr>
          <a:lstStyle/>
          <a:p>
            <a:pPr>
              <a:lnSpc>
                <a:spcPct val="100000"/>
              </a:lnSpc>
              <a:spcBef>
                <a:spcPct val="0"/>
              </a:spcBef>
              <a:buFontTx/>
              <a:buNone/>
            </a:pPr>
            <a:r>
              <a:rPr lang="en-GB" altLang="en-US" dirty="0">
                <a:solidFill>
                  <a:schemeClr val="tx1"/>
                </a:solidFill>
              </a:rPr>
              <a:t>The national tree of Italy is the strawberry tree as the red berries, white flowers and green leaves resemble the colours of the Italian flag. </a:t>
            </a:r>
          </a:p>
        </p:txBody>
      </p:sp>
      <p:pic>
        <p:nvPicPr>
          <p:cNvPr id="9" name="Picture 8">
            <a:extLst>
              <a:ext uri="{FF2B5EF4-FFF2-40B4-BE49-F238E27FC236}">
                <a16:creationId xmlns:a16="http://schemas.microsoft.com/office/drawing/2014/main" id="{29EE9832-EA09-4C24-867B-B4BAA8033F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297" y="3551115"/>
            <a:ext cx="3718095" cy="2478730"/>
          </a:xfrm>
          <a:prstGeom prst="rect">
            <a:avLst/>
          </a:prstGeom>
          <a:ln w="12700">
            <a:solidFill>
              <a:schemeClr val="tx1"/>
            </a:solidFill>
          </a:ln>
        </p:spPr>
      </p:pic>
    </p:spTree>
    <p:extLst>
      <p:ext uri="{BB962C8B-B14F-4D97-AF65-F5344CB8AC3E}">
        <p14:creationId xmlns:p14="http://schemas.microsoft.com/office/powerpoint/2010/main" val="324294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14E8-AE74-49F5-AA05-49EF8EAB4915}"/>
              </a:ext>
            </a:extLst>
          </p:cNvPr>
          <p:cNvSpPr>
            <a:spLocks noGrp="1"/>
          </p:cNvSpPr>
          <p:nvPr>
            <p:ph type="title"/>
          </p:nvPr>
        </p:nvSpPr>
        <p:spPr/>
        <p:txBody>
          <a:bodyPr/>
          <a:lstStyle/>
          <a:p>
            <a:r>
              <a:rPr lang="en-GB" dirty="0"/>
              <a:t>Animals</a:t>
            </a:r>
          </a:p>
        </p:txBody>
      </p:sp>
      <p:sp>
        <p:nvSpPr>
          <p:cNvPr id="5" name="TextBox 3">
            <a:extLst>
              <a:ext uri="{FF2B5EF4-FFF2-40B4-BE49-F238E27FC236}">
                <a16:creationId xmlns:a16="http://schemas.microsoft.com/office/drawing/2014/main" id="{D8A40B3D-5C50-4835-930E-240CADE0227C}"/>
              </a:ext>
            </a:extLst>
          </p:cNvPr>
          <p:cNvSpPr txBox="1">
            <a:spLocks noChangeArrowheads="1"/>
          </p:cNvSpPr>
          <p:nvPr/>
        </p:nvSpPr>
        <p:spPr bwMode="auto">
          <a:xfrm>
            <a:off x="822777" y="1552560"/>
            <a:ext cx="2646167"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Italy is home to a wide range of creatures.</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dirty="0">
                <a:solidFill>
                  <a:schemeClr val="tx1"/>
                </a:solidFill>
              </a:rPr>
              <a:t>There are over 100 mammal species, including the Eurasian lynx, alpine marmot, Sardinian long-eared bat and the Corsican hare.</a:t>
            </a:r>
          </a:p>
          <a:p>
            <a:pPr>
              <a:lnSpc>
                <a:spcPct val="100000"/>
              </a:lnSpc>
              <a:spcBef>
                <a:spcPct val="0"/>
              </a:spcBef>
              <a:buFontTx/>
              <a:buNone/>
            </a:pPr>
            <a:endParaRPr lang="en-GB" altLang="en-US" dirty="0">
              <a:solidFill>
                <a:schemeClr val="tx1"/>
              </a:solidFill>
            </a:endParaRPr>
          </a:p>
          <a:p>
            <a:pPr>
              <a:lnSpc>
                <a:spcPct val="100000"/>
              </a:lnSpc>
              <a:spcBef>
                <a:spcPct val="0"/>
              </a:spcBef>
              <a:buFontTx/>
              <a:buNone/>
            </a:pPr>
            <a:r>
              <a:rPr lang="en-GB" altLang="en-US" dirty="0">
                <a:solidFill>
                  <a:schemeClr val="tx1"/>
                </a:solidFill>
              </a:rPr>
              <a:t>Alongside these, Italy has hundreds of birds, reptiles, amphibians and insects.</a:t>
            </a:r>
          </a:p>
        </p:txBody>
      </p:sp>
      <p:sp>
        <p:nvSpPr>
          <p:cNvPr id="6" name="Oval 5">
            <a:extLst>
              <a:ext uri="{FF2B5EF4-FFF2-40B4-BE49-F238E27FC236}">
                <a16:creationId xmlns:a16="http://schemas.microsoft.com/office/drawing/2014/main" id="{3327F1F0-86C1-4CCA-8AAD-F9FC19C18FFA}"/>
              </a:ext>
            </a:extLst>
          </p:cNvPr>
          <p:cNvSpPr/>
          <p:nvPr/>
        </p:nvSpPr>
        <p:spPr>
          <a:xfrm>
            <a:off x="3629348" y="2379162"/>
            <a:ext cx="2146158" cy="2144628"/>
          </a:xfrm>
          <a:prstGeom prst="ellipse">
            <a:avLst/>
          </a:prstGeom>
          <a:blipFill>
            <a:blip r:embed="rId2"/>
            <a:stretch>
              <a:fillRect l="-41247" t="-23422" r="-5446" b="-232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5C56ECB-0268-411A-AE0D-21AAB0708E52}"/>
              </a:ext>
            </a:extLst>
          </p:cNvPr>
          <p:cNvSpPr/>
          <p:nvPr/>
        </p:nvSpPr>
        <p:spPr>
          <a:xfrm>
            <a:off x="5990295" y="4035839"/>
            <a:ext cx="1992807" cy="1992807"/>
          </a:xfrm>
          <a:prstGeom prst="ellipse">
            <a:avLst/>
          </a:prstGeom>
          <a:blipFill>
            <a:blip r:embed="rId3"/>
            <a:stretch>
              <a:fillRect l="-25257" t="107" r="-23514" b="-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2E56AB7-8BB9-47B8-BCDD-0FF1F3114003}"/>
              </a:ext>
            </a:extLst>
          </p:cNvPr>
          <p:cNvSpPr/>
          <p:nvPr/>
        </p:nvSpPr>
        <p:spPr>
          <a:xfrm>
            <a:off x="6129160" y="1024069"/>
            <a:ext cx="2362071" cy="2362071"/>
          </a:xfrm>
          <a:prstGeom prst="ellipse">
            <a:avLst/>
          </a:prstGeom>
          <a:blipFill>
            <a:blip r:embed="rId4"/>
            <a:stretch>
              <a:fillRect l="-6250" t="-1148" r="-44265" b="-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C72B179-D55F-4C01-AFB5-9BD1CB436F50}"/>
              </a:ext>
            </a:extLst>
          </p:cNvPr>
          <p:cNvSpPr/>
          <p:nvPr/>
        </p:nvSpPr>
        <p:spPr>
          <a:xfrm>
            <a:off x="3462140" y="1871529"/>
            <a:ext cx="2484231" cy="2713320"/>
          </a:xfrm>
          <a:prstGeom prst="rect">
            <a:avLst/>
          </a:prstGeom>
          <a:noFill/>
        </p:spPr>
        <p:txBody>
          <a:bodyPr wrap="square" lIns="91440" tIns="45720" rIns="91440" bIns="45720">
            <a:prstTxWarp prst="textArchDown">
              <a:avLst/>
            </a:prstTxWarp>
            <a:spAutoFit/>
          </a:bodyPr>
          <a:lstStyle/>
          <a:p>
            <a:pPr algn="ctr"/>
            <a:r>
              <a:rPr lang="en-US" sz="500" b="1" cap="none" spc="0" dirty="0">
                <a:ln w="0"/>
                <a:solidFill>
                  <a:schemeClr val="tx1"/>
                </a:solidFill>
                <a:latin typeface="Roboto" panose="02000000000000000000" pitchFamily="2" charset="0"/>
                <a:ea typeface="Roboto" panose="02000000000000000000" pitchFamily="2" charset="0"/>
              </a:rPr>
              <a:t>“Italian Sparrow” </a:t>
            </a:r>
            <a:r>
              <a:rPr lang="en-US" sz="500" dirty="0">
                <a:ln w="0"/>
                <a:latin typeface="Roboto" panose="02000000000000000000" pitchFamily="2" charset="0"/>
                <a:ea typeface="Roboto" panose="02000000000000000000" pitchFamily="2" charset="0"/>
              </a:rPr>
              <a:t>by [</a:t>
            </a:r>
            <a:r>
              <a:rPr lang="en-US" sz="500" b="1" dirty="0">
                <a:ln w="0"/>
                <a:latin typeface="Roboto" panose="02000000000000000000" pitchFamily="2" charset="0"/>
                <a:ea typeface="Roboto" panose="02000000000000000000" pitchFamily="2" charset="0"/>
              </a:rPr>
              <a:t>Mike Prince</a:t>
            </a:r>
            <a:r>
              <a:rPr lang="en-US" sz="500" dirty="0">
                <a:ln w="0"/>
                <a:latin typeface="Roboto" panose="02000000000000000000" pitchFamily="2" charset="0"/>
                <a:ea typeface="Roboto" panose="02000000000000000000" pitchFamily="2" charset="0"/>
              </a:rPr>
              <a:t>]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5"/>
              </a:rPr>
              <a:t>CC BY 2.0</a:t>
            </a:r>
            <a:endParaRPr lang="en-US" sz="500" cap="none" spc="0" dirty="0">
              <a:ln w="0"/>
              <a:solidFill>
                <a:schemeClr val="tx1"/>
              </a:solidFill>
              <a:latin typeface="Roboto" panose="02000000000000000000" pitchFamily="2" charset="0"/>
              <a:ea typeface="Roboto" panose="02000000000000000000" pitchFamily="2" charset="0"/>
            </a:endParaRPr>
          </a:p>
        </p:txBody>
      </p:sp>
      <p:sp>
        <p:nvSpPr>
          <p:cNvPr id="12" name="Rectangle 11">
            <a:extLst>
              <a:ext uri="{FF2B5EF4-FFF2-40B4-BE49-F238E27FC236}">
                <a16:creationId xmlns:a16="http://schemas.microsoft.com/office/drawing/2014/main" id="{5C91EE5E-42F2-41BF-B5C9-5D5A67D4FC91}"/>
              </a:ext>
            </a:extLst>
          </p:cNvPr>
          <p:cNvSpPr/>
          <p:nvPr/>
        </p:nvSpPr>
        <p:spPr>
          <a:xfrm>
            <a:off x="5943117" y="332412"/>
            <a:ext cx="2734156" cy="3120194"/>
          </a:xfrm>
          <a:prstGeom prst="rect">
            <a:avLst/>
          </a:prstGeom>
          <a:noFill/>
        </p:spPr>
        <p:txBody>
          <a:bodyPr wrap="square" lIns="91440" tIns="45720" rIns="91440" bIns="45720">
            <a:prstTxWarp prst="textArchDown">
              <a:avLst/>
            </a:prstTxWarp>
            <a:spAutoFit/>
          </a:bodyPr>
          <a:lstStyle/>
          <a:p>
            <a:pPr algn="ctr"/>
            <a:r>
              <a:rPr lang="en-US" sz="500" b="1" cap="none" spc="0" dirty="0">
                <a:ln w="0"/>
                <a:solidFill>
                  <a:schemeClr val="tx1"/>
                </a:solidFill>
                <a:latin typeface="Roboto" panose="02000000000000000000" pitchFamily="2" charset="0"/>
                <a:ea typeface="Roboto" panose="02000000000000000000" pitchFamily="2" charset="0"/>
              </a:rPr>
              <a:t>“</a:t>
            </a:r>
            <a:r>
              <a:rPr lang="fr-FR" sz="500" b="1" cap="none" spc="0" dirty="0">
                <a:ln w="0"/>
                <a:solidFill>
                  <a:schemeClr val="tx1"/>
                </a:solidFill>
                <a:latin typeface="Roboto" panose="02000000000000000000" pitchFamily="2" charset="0"/>
                <a:ea typeface="Roboto" panose="02000000000000000000" pitchFamily="2" charset="0"/>
              </a:rPr>
              <a:t>BOREON (06): ALPHA " Le temps du loup"</a:t>
            </a:r>
            <a:r>
              <a:rPr lang="en-US" sz="500" b="1" cap="none" spc="0" dirty="0">
                <a:ln w="0"/>
                <a:solidFill>
                  <a:schemeClr val="tx1"/>
                </a:solidFill>
                <a:latin typeface="Roboto" panose="02000000000000000000" pitchFamily="2" charset="0"/>
                <a:ea typeface="Roboto" panose="02000000000000000000" pitchFamily="2" charset="0"/>
              </a:rPr>
              <a:t>” </a:t>
            </a:r>
            <a:r>
              <a:rPr lang="en-US" sz="500" dirty="0">
                <a:ln w="0"/>
                <a:latin typeface="Roboto" panose="02000000000000000000" pitchFamily="2" charset="0"/>
                <a:ea typeface="Roboto" panose="02000000000000000000" pitchFamily="2" charset="0"/>
              </a:rPr>
              <a:t>by [</a:t>
            </a:r>
            <a:r>
              <a:rPr lang="en-US" sz="500" b="1" dirty="0">
                <a:ln w="0"/>
                <a:latin typeface="Roboto" panose="02000000000000000000" pitchFamily="2" charset="0"/>
                <a:ea typeface="Roboto" panose="02000000000000000000" pitchFamily="2" charset="0"/>
              </a:rPr>
              <a:t>Giles PRETET</a:t>
            </a:r>
            <a:r>
              <a:rPr lang="en-US" sz="500" dirty="0">
                <a:ln w="0"/>
                <a:latin typeface="Roboto" panose="02000000000000000000" pitchFamily="2" charset="0"/>
                <a:ea typeface="Roboto" panose="02000000000000000000" pitchFamily="2" charset="0"/>
              </a:rPr>
              <a:t>]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5"/>
              </a:rPr>
              <a:t>CC BY 2.0</a:t>
            </a:r>
            <a:endParaRPr lang="en-US" sz="500" cap="none" spc="0" dirty="0">
              <a:ln w="0"/>
              <a:solidFill>
                <a:schemeClr val="tx1"/>
              </a:solidFill>
              <a:latin typeface="Roboto" panose="02000000000000000000" pitchFamily="2" charset="0"/>
              <a:ea typeface="Roboto" panose="02000000000000000000" pitchFamily="2" charset="0"/>
            </a:endParaRPr>
          </a:p>
        </p:txBody>
      </p:sp>
      <p:sp>
        <p:nvSpPr>
          <p:cNvPr id="13" name="Rectangle 12">
            <a:extLst>
              <a:ext uri="{FF2B5EF4-FFF2-40B4-BE49-F238E27FC236}">
                <a16:creationId xmlns:a16="http://schemas.microsoft.com/office/drawing/2014/main" id="{DC02B30D-DFA0-4680-9D81-0109C40E6142}"/>
              </a:ext>
            </a:extLst>
          </p:cNvPr>
          <p:cNvSpPr/>
          <p:nvPr/>
        </p:nvSpPr>
        <p:spPr>
          <a:xfrm>
            <a:off x="5836782" y="3515530"/>
            <a:ext cx="2306724" cy="2571649"/>
          </a:xfrm>
          <a:prstGeom prst="rect">
            <a:avLst/>
          </a:prstGeom>
          <a:noFill/>
        </p:spPr>
        <p:txBody>
          <a:bodyPr wrap="square" lIns="91440" tIns="45720" rIns="91440" bIns="45720">
            <a:prstTxWarp prst="textArchDown">
              <a:avLst/>
            </a:prstTxWarp>
            <a:spAutoFit/>
          </a:bodyPr>
          <a:lstStyle/>
          <a:p>
            <a:pPr algn="ctr"/>
            <a:r>
              <a:rPr lang="en-US" sz="500" b="1" cap="none" spc="0" dirty="0">
                <a:ln w="0"/>
                <a:solidFill>
                  <a:schemeClr val="tx1"/>
                </a:solidFill>
                <a:latin typeface="Roboto" panose="02000000000000000000" pitchFamily="2" charset="0"/>
                <a:ea typeface="Roboto" panose="02000000000000000000" pitchFamily="2" charset="0"/>
              </a:rPr>
              <a:t>“</a:t>
            </a:r>
            <a:r>
              <a:rPr lang="en-US" sz="500" b="1" cap="none" spc="0" dirty="0" err="1">
                <a:ln w="0"/>
                <a:solidFill>
                  <a:schemeClr val="tx1"/>
                </a:solidFill>
                <a:latin typeface="Roboto" panose="02000000000000000000" pitchFamily="2" charset="0"/>
                <a:ea typeface="Roboto" panose="02000000000000000000" pitchFamily="2" charset="0"/>
              </a:rPr>
              <a:t>Plecotus</a:t>
            </a:r>
            <a:r>
              <a:rPr lang="en-US" sz="500" b="1" cap="none" spc="0" dirty="0">
                <a:ln w="0"/>
                <a:solidFill>
                  <a:schemeClr val="tx1"/>
                </a:solidFill>
                <a:latin typeface="Roboto" panose="02000000000000000000" pitchFamily="2" charset="0"/>
                <a:ea typeface="Roboto" panose="02000000000000000000" pitchFamily="2" charset="0"/>
              </a:rPr>
              <a:t> </a:t>
            </a:r>
            <a:r>
              <a:rPr lang="en-US" sz="500" b="1" cap="none" spc="0" dirty="0" err="1">
                <a:ln w="0"/>
                <a:solidFill>
                  <a:schemeClr val="tx1"/>
                </a:solidFill>
                <a:latin typeface="Roboto" panose="02000000000000000000" pitchFamily="2" charset="0"/>
                <a:ea typeface="Roboto" panose="02000000000000000000" pitchFamily="2" charset="0"/>
              </a:rPr>
              <a:t>sardus</a:t>
            </a:r>
            <a:r>
              <a:rPr lang="en-US" sz="500" b="1" cap="none" spc="0" dirty="0">
                <a:ln w="0"/>
                <a:solidFill>
                  <a:schemeClr val="tx1"/>
                </a:solidFill>
                <a:latin typeface="Roboto" panose="02000000000000000000" pitchFamily="2" charset="0"/>
                <a:ea typeface="Roboto" panose="02000000000000000000" pitchFamily="2" charset="0"/>
              </a:rPr>
              <a:t>” </a:t>
            </a:r>
            <a:r>
              <a:rPr lang="en-US" sz="500" dirty="0">
                <a:ln w="0"/>
                <a:latin typeface="Roboto" panose="02000000000000000000" pitchFamily="2" charset="0"/>
                <a:ea typeface="Roboto" panose="02000000000000000000" pitchFamily="2" charset="0"/>
              </a:rPr>
              <a:t>by [</a:t>
            </a:r>
            <a:r>
              <a:rPr lang="en-US" sz="500" b="1" dirty="0">
                <a:ln w="0"/>
                <a:latin typeface="Roboto" panose="02000000000000000000" pitchFamily="2" charset="0"/>
                <a:ea typeface="Roboto" panose="02000000000000000000" pitchFamily="2" charset="0"/>
              </a:rPr>
              <a:t>Mauro </a:t>
            </a:r>
            <a:r>
              <a:rPr lang="en-US" sz="500" b="1" dirty="0" err="1">
                <a:ln w="0"/>
                <a:latin typeface="Roboto" panose="02000000000000000000" pitchFamily="2" charset="0"/>
                <a:ea typeface="Roboto" panose="02000000000000000000" pitchFamily="2" charset="0"/>
              </a:rPr>
              <a:t>Mucedda</a:t>
            </a:r>
            <a:r>
              <a:rPr lang="en-US" sz="500" dirty="0">
                <a:ln w="0"/>
                <a:latin typeface="Roboto" panose="02000000000000000000" pitchFamily="2" charset="0"/>
                <a:ea typeface="Roboto" panose="02000000000000000000" pitchFamily="2" charset="0"/>
              </a:rPr>
              <a:t>]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5"/>
              </a:rPr>
              <a:t>CC BY 2.0</a:t>
            </a:r>
            <a:endParaRPr lang="en-US" sz="500" cap="none" spc="0" dirty="0">
              <a:ln w="0"/>
              <a:solidFill>
                <a:schemeClr val="tx1"/>
              </a:solidFill>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id="{436DEA97-75CE-486E-896B-467BA622B16F}"/>
              </a:ext>
            </a:extLst>
          </p:cNvPr>
          <p:cNvSpPr/>
          <p:nvPr/>
        </p:nvSpPr>
        <p:spPr>
          <a:xfrm>
            <a:off x="3443854" y="2245813"/>
            <a:ext cx="2502609" cy="2713319"/>
          </a:xfrm>
          <a:prstGeom prst="rect">
            <a:avLst/>
          </a:prstGeom>
          <a:noFill/>
        </p:spPr>
        <p:txBody>
          <a:bodyPr wrap="none" lIns="91440" tIns="45720" rIns="91440" bIns="45720">
            <a:prstTxWarp prst="textArchUp">
              <a:avLst/>
            </a:prstTxWarp>
            <a:spAutoFit/>
          </a:bodyPr>
          <a:lstStyle/>
          <a:p>
            <a:pPr algn="ctr"/>
            <a:r>
              <a:rPr lang="en-US" sz="2000" b="1" dirty="0">
                <a:ln w="0"/>
                <a:solidFill>
                  <a:srgbClr val="6CA1CC"/>
                </a:solidFill>
              </a:rPr>
              <a:t>Italian sparrow</a:t>
            </a:r>
            <a:endParaRPr lang="en-US" sz="2000" b="1" cap="none" spc="0" dirty="0">
              <a:ln w="0"/>
              <a:solidFill>
                <a:srgbClr val="6CA1CC"/>
              </a:solidFill>
            </a:endParaRPr>
          </a:p>
        </p:txBody>
      </p:sp>
      <p:sp>
        <p:nvSpPr>
          <p:cNvPr id="17" name="Rectangle 16">
            <a:extLst>
              <a:ext uri="{FF2B5EF4-FFF2-40B4-BE49-F238E27FC236}">
                <a16:creationId xmlns:a16="http://schemas.microsoft.com/office/drawing/2014/main" id="{3A915239-3376-4794-9287-7A1011E8179B}"/>
              </a:ext>
            </a:extLst>
          </p:cNvPr>
          <p:cNvSpPr/>
          <p:nvPr/>
        </p:nvSpPr>
        <p:spPr>
          <a:xfrm>
            <a:off x="6052017" y="864827"/>
            <a:ext cx="2502609" cy="2680116"/>
          </a:xfrm>
          <a:prstGeom prst="rect">
            <a:avLst/>
          </a:prstGeom>
          <a:noFill/>
        </p:spPr>
        <p:txBody>
          <a:bodyPr wrap="none" lIns="91440" tIns="45720" rIns="91440" bIns="45720">
            <a:prstTxWarp prst="textArchUp">
              <a:avLst/>
            </a:prstTxWarp>
            <a:spAutoFit/>
          </a:bodyPr>
          <a:lstStyle/>
          <a:p>
            <a:pPr algn="ctr"/>
            <a:r>
              <a:rPr lang="en-US" sz="2200" b="1" dirty="0">
                <a:ln w="0"/>
                <a:solidFill>
                  <a:srgbClr val="4F7733"/>
                </a:solidFill>
              </a:rPr>
              <a:t>Italian wolf</a:t>
            </a:r>
            <a:endParaRPr lang="en-US" sz="2200" b="1" cap="none" spc="0" dirty="0">
              <a:ln w="0"/>
              <a:solidFill>
                <a:srgbClr val="4F7733"/>
              </a:solidFill>
            </a:endParaRPr>
          </a:p>
        </p:txBody>
      </p:sp>
      <p:sp>
        <p:nvSpPr>
          <p:cNvPr id="18" name="Rectangle 17">
            <a:extLst>
              <a:ext uri="{FF2B5EF4-FFF2-40B4-BE49-F238E27FC236}">
                <a16:creationId xmlns:a16="http://schemas.microsoft.com/office/drawing/2014/main" id="{1E2AF291-8912-4D99-8586-57287C316512}"/>
              </a:ext>
            </a:extLst>
          </p:cNvPr>
          <p:cNvSpPr/>
          <p:nvPr/>
        </p:nvSpPr>
        <p:spPr>
          <a:xfrm>
            <a:off x="5726847" y="3919227"/>
            <a:ext cx="2502609" cy="3153296"/>
          </a:xfrm>
          <a:prstGeom prst="rect">
            <a:avLst/>
          </a:prstGeom>
          <a:noFill/>
        </p:spPr>
        <p:txBody>
          <a:bodyPr wrap="none" lIns="91440" tIns="45720" rIns="91440" bIns="45720">
            <a:prstTxWarp prst="textArchUp">
              <a:avLst/>
            </a:prstTxWarp>
            <a:spAutoFit/>
          </a:bodyPr>
          <a:lstStyle/>
          <a:p>
            <a:pPr algn="ctr"/>
            <a:r>
              <a:rPr lang="en-US" sz="1700" b="1" dirty="0">
                <a:ln w="0"/>
                <a:solidFill>
                  <a:srgbClr val="817673"/>
                </a:solidFill>
              </a:rPr>
              <a:t>Sardinian long-eared bat</a:t>
            </a:r>
            <a:endParaRPr lang="en-US" sz="1700" b="1" cap="none" spc="0" dirty="0">
              <a:ln w="0"/>
              <a:solidFill>
                <a:srgbClr val="817673"/>
              </a:solidFill>
            </a:endParaRPr>
          </a:p>
        </p:txBody>
      </p:sp>
    </p:spTree>
    <p:extLst>
      <p:ext uri="{BB962C8B-B14F-4D97-AF65-F5344CB8AC3E}">
        <p14:creationId xmlns:p14="http://schemas.microsoft.com/office/powerpoint/2010/main" val="88962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2" grpId="0"/>
      <p:bldP spid="13"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14E8-AE74-49F5-AA05-49EF8EAB4915}"/>
              </a:ext>
            </a:extLst>
          </p:cNvPr>
          <p:cNvSpPr>
            <a:spLocks noGrp="1"/>
          </p:cNvSpPr>
          <p:nvPr>
            <p:ph type="title"/>
          </p:nvPr>
        </p:nvSpPr>
        <p:spPr/>
        <p:txBody>
          <a:bodyPr/>
          <a:lstStyle/>
          <a:p>
            <a:r>
              <a:rPr lang="en-GB" dirty="0"/>
              <a:t>Italian History</a:t>
            </a:r>
          </a:p>
        </p:txBody>
      </p:sp>
      <p:sp>
        <p:nvSpPr>
          <p:cNvPr id="5" name="TextBox 3">
            <a:extLst>
              <a:ext uri="{FF2B5EF4-FFF2-40B4-BE49-F238E27FC236}">
                <a16:creationId xmlns:a16="http://schemas.microsoft.com/office/drawing/2014/main" id="{D8A40B3D-5C50-4835-930E-240CADE0227C}"/>
              </a:ext>
            </a:extLst>
          </p:cNvPr>
          <p:cNvSpPr txBox="1">
            <a:spLocks noChangeArrowheads="1"/>
          </p:cNvSpPr>
          <p:nvPr/>
        </p:nvSpPr>
        <p:spPr bwMode="auto">
          <a:xfrm>
            <a:off x="637282" y="1552560"/>
            <a:ext cx="78401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Click on each period of history to find out more about what was happening in Italy at that time.</a:t>
            </a:r>
          </a:p>
        </p:txBody>
      </p:sp>
      <p:sp>
        <p:nvSpPr>
          <p:cNvPr id="3" name="Rectangle 2">
            <a:hlinkClick r:id="rId2" action="ppaction://hlinksldjump"/>
            <a:extLst>
              <a:ext uri="{FF2B5EF4-FFF2-40B4-BE49-F238E27FC236}">
                <a16:creationId xmlns:a16="http://schemas.microsoft.com/office/drawing/2014/main" id="{65C9C2F4-5C59-4AC1-A289-411466401C68}"/>
              </a:ext>
            </a:extLst>
          </p:cNvPr>
          <p:cNvSpPr/>
          <p:nvPr/>
        </p:nvSpPr>
        <p:spPr>
          <a:xfrm>
            <a:off x="2341055" y="3478137"/>
            <a:ext cx="4452359" cy="452927"/>
          </a:xfrm>
          <a:prstGeom prst="rect">
            <a:avLst/>
          </a:prstGeom>
          <a:solidFill>
            <a:srgbClr val="109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Middle Ages</a:t>
            </a:r>
          </a:p>
        </p:txBody>
      </p:sp>
      <p:sp>
        <p:nvSpPr>
          <p:cNvPr id="14" name="Rectangle 13">
            <a:hlinkClick r:id="rId3" action="ppaction://hlinksldjump"/>
            <a:extLst>
              <a:ext uri="{FF2B5EF4-FFF2-40B4-BE49-F238E27FC236}">
                <a16:creationId xmlns:a16="http://schemas.microsoft.com/office/drawing/2014/main" id="{41092C49-A676-4D48-8E4D-75D6F8DEA4A8}"/>
              </a:ext>
            </a:extLst>
          </p:cNvPr>
          <p:cNvSpPr/>
          <p:nvPr/>
        </p:nvSpPr>
        <p:spPr>
          <a:xfrm>
            <a:off x="2341055" y="4027204"/>
            <a:ext cx="4452359" cy="452927"/>
          </a:xfrm>
          <a:prstGeom prst="rect">
            <a:avLst/>
          </a:prstGeom>
          <a:solidFill>
            <a:srgbClr val="6A6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Renaissance</a:t>
            </a:r>
          </a:p>
        </p:txBody>
      </p:sp>
      <p:sp>
        <p:nvSpPr>
          <p:cNvPr id="15" name="Rectangle 14">
            <a:hlinkClick r:id="rId4" action="ppaction://hlinksldjump"/>
            <a:extLst>
              <a:ext uri="{FF2B5EF4-FFF2-40B4-BE49-F238E27FC236}">
                <a16:creationId xmlns:a16="http://schemas.microsoft.com/office/drawing/2014/main" id="{AC746D3F-CF25-454E-BC35-68095EC94893}"/>
              </a:ext>
            </a:extLst>
          </p:cNvPr>
          <p:cNvSpPr/>
          <p:nvPr/>
        </p:nvSpPr>
        <p:spPr>
          <a:xfrm>
            <a:off x="2341055" y="2380003"/>
            <a:ext cx="4452359" cy="452927"/>
          </a:xfrm>
          <a:prstGeom prst="rect">
            <a:avLst/>
          </a:prstGeom>
          <a:solidFill>
            <a:srgbClr val="D9A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Early History</a:t>
            </a:r>
          </a:p>
        </p:txBody>
      </p:sp>
      <p:sp>
        <p:nvSpPr>
          <p:cNvPr id="16" name="Rectangle 15">
            <a:hlinkClick r:id="rId5" action="ppaction://hlinksldjump"/>
            <a:extLst>
              <a:ext uri="{FF2B5EF4-FFF2-40B4-BE49-F238E27FC236}">
                <a16:creationId xmlns:a16="http://schemas.microsoft.com/office/drawing/2014/main" id="{C13FF0BF-4628-451E-AB73-C2E27741E061}"/>
              </a:ext>
            </a:extLst>
          </p:cNvPr>
          <p:cNvSpPr/>
          <p:nvPr/>
        </p:nvSpPr>
        <p:spPr>
          <a:xfrm>
            <a:off x="2341055" y="2929070"/>
            <a:ext cx="4452359" cy="452927"/>
          </a:xfrm>
          <a:prstGeom prst="rect">
            <a:avLst/>
          </a:prstGeom>
          <a:solidFill>
            <a:srgbClr val="6E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Roman Empire</a:t>
            </a:r>
          </a:p>
        </p:txBody>
      </p:sp>
      <p:sp>
        <p:nvSpPr>
          <p:cNvPr id="17" name="Rectangle 16">
            <a:hlinkClick r:id="rId6" action="ppaction://hlinksldjump"/>
            <a:extLst>
              <a:ext uri="{FF2B5EF4-FFF2-40B4-BE49-F238E27FC236}">
                <a16:creationId xmlns:a16="http://schemas.microsoft.com/office/drawing/2014/main" id="{F8F26180-3D42-4F20-B6F0-262E2B086FED}"/>
              </a:ext>
            </a:extLst>
          </p:cNvPr>
          <p:cNvSpPr/>
          <p:nvPr/>
        </p:nvSpPr>
        <p:spPr>
          <a:xfrm>
            <a:off x="2345820" y="5125338"/>
            <a:ext cx="4452359" cy="452927"/>
          </a:xfrm>
          <a:prstGeom prst="rect">
            <a:avLst/>
          </a:prstGeom>
          <a:solidFill>
            <a:srgbClr val="62A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World Wars</a:t>
            </a:r>
          </a:p>
        </p:txBody>
      </p:sp>
      <p:sp>
        <p:nvSpPr>
          <p:cNvPr id="18" name="Rectangle 17">
            <a:hlinkClick r:id="rId7" action="ppaction://hlinksldjump"/>
            <a:extLst>
              <a:ext uri="{FF2B5EF4-FFF2-40B4-BE49-F238E27FC236}">
                <a16:creationId xmlns:a16="http://schemas.microsoft.com/office/drawing/2014/main" id="{62F5B852-4043-48D0-9AF1-69FF2577ED9E}"/>
              </a:ext>
            </a:extLst>
          </p:cNvPr>
          <p:cNvSpPr/>
          <p:nvPr/>
        </p:nvSpPr>
        <p:spPr>
          <a:xfrm>
            <a:off x="2345820" y="5674405"/>
            <a:ext cx="4452359" cy="452927"/>
          </a:xfrm>
          <a:prstGeom prst="rect">
            <a:avLst/>
          </a:prstGeom>
          <a:solidFill>
            <a:srgbClr val="886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Post-War Italy</a:t>
            </a:r>
          </a:p>
        </p:txBody>
      </p:sp>
      <p:sp>
        <p:nvSpPr>
          <p:cNvPr id="19" name="Rectangle 18">
            <a:hlinkClick r:id="rId8" action="ppaction://hlinksldjump"/>
            <a:extLst>
              <a:ext uri="{FF2B5EF4-FFF2-40B4-BE49-F238E27FC236}">
                <a16:creationId xmlns:a16="http://schemas.microsoft.com/office/drawing/2014/main" id="{F7748FE6-9FED-4421-AB72-D89D5A14E7B8}"/>
              </a:ext>
            </a:extLst>
          </p:cNvPr>
          <p:cNvSpPr/>
          <p:nvPr/>
        </p:nvSpPr>
        <p:spPr>
          <a:xfrm>
            <a:off x="2345820" y="4576271"/>
            <a:ext cx="4452359" cy="452927"/>
          </a:xfrm>
          <a:prstGeom prst="rect">
            <a:avLst/>
          </a:prstGeom>
          <a:solidFill>
            <a:srgbClr val="3D3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19</a:t>
            </a:r>
            <a:r>
              <a:rPr lang="en-GB" b="1" baseline="30000" dirty="0"/>
              <a:t>th</a:t>
            </a:r>
            <a:r>
              <a:rPr lang="en-GB" b="1" dirty="0"/>
              <a:t> Century</a:t>
            </a:r>
          </a:p>
        </p:txBody>
      </p:sp>
      <p:sp>
        <p:nvSpPr>
          <p:cNvPr id="11" name="Rectangle 10">
            <a:hlinkClick r:id="rId9" action="ppaction://hlinksldjump"/>
            <a:extLst>
              <a:ext uri="{FF2B5EF4-FFF2-40B4-BE49-F238E27FC236}">
                <a16:creationId xmlns:a16="http://schemas.microsoft.com/office/drawing/2014/main" id="{7CE3D9CA-1A6A-4D28-9614-320A32B9E7B4}"/>
              </a:ext>
            </a:extLst>
          </p:cNvPr>
          <p:cNvSpPr/>
          <p:nvPr/>
        </p:nvSpPr>
        <p:spPr>
          <a:xfrm>
            <a:off x="7565615" y="5627402"/>
            <a:ext cx="1047787" cy="546931"/>
          </a:xfrm>
          <a:prstGeom prst="rect">
            <a:avLst/>
          </a:prstGeom>
          <a:solidFill>
            <a:srgbClr val="B4A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167216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397</TotalTime>
  <Words>2878</Words>
  <Application>Microsoft Office PowerPoint</Application>
  <PresentationFormat>On-screen Show (4:3)</PresentationFormat>
  <Paragraphs>242</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Twinkl</vt:lpstr>
      <vt:lpstr>Roboto</vt:lpstr>
      <vt:lpstr>Sassoon Infant Rg</vt:lpstr>
      <vt:lpstr>Arial</vt:lpstr>
      <vt:lpstr>Calibri</vt:lpstr>
      <vt:lpstr>Office Theme</vt:lpstr>
      <vt:lpstr>PowerPoint Presentation</vt:lpstr>
      <vt:lpstr>Italy’s Location</vt:lpstr>
      <vt:lpstr>Facts About Italy</vt:lpstr>
      <vt:lpstr>Flag</vt:lpstr>
      <vt:lpstr>Geography</vt:lpstr>
      <vt:lpstr>Geography</vt:lpstr>
      <vt:lpstr>Plants</vt:lpstr>
      <vt:lpstr>Animals</vt:lpstr>
      <vt:lpstr>Italian History</vt:lpstr>
      <vt:lpstr>Early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James Machin</dc:creator>
  <cp:lastModifiedBy>Pete Collins</cp:lastModifiedBy>
  <cp:revision>35</cp:revision>
  <dcterms:created xsi:type="dcterms:W3CDTF">2021-04-21T08:07:59Z</dcterms:created>
  <dcterms:modified xsi:type="dcterms:W3CDTF">2021-07-07T12:56:36Z</dcterms:modified>
</cp:coreProperties>
</file>