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6"/>
  </p:notesMasterIdLst>
  <p:sldIdLst>
    <p:sldId id="296" r:id="rId11"/>
    <p:sldId id="297" r:id="rId12"/>
    <p:sldId id="298" r:id="rId13"/>
    <p:sldId id="306" r:id="rId14"/>
    <p:sldId id="299" r:id="rId15"/>
    <p:sldId id="300" r:id="rId16"/>
    <p:sldId id="304" r:id="rId17"/>
    <p:sldId id="311" r:id="rId18"/>
    <p:sldId id="310" r:id="rId19"/>
    <p:sldId id="307" r:id="rId20"/>
    <p:sldId id="301" r:id="rId21"/>
    <p:sldId id="309" r:id="rId22"/>
    <p:sldId id="312" r:id="rId23"/>
    <p:sldId id="313" r:id="rId24"/>
    <p:sldId id="30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1E84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27/05/2021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27/05/2021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5" Type="http://schemas.openxmlformats.org/officeDocument/2006/relationships/image" Target="../media/image28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30.png"/><Relationship Id="rId5" Type="http://schemas.openxmlformats.org/officeDocument/2006/relationships/image" Target="../media/image13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31.png"/><Relationship Id="rId11" Type="http://schemas.openxmlformats.org/officeDocument/2006/relationships/image" Target="../media/image40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11" Type="http://schemas.openxmlformats.org/officeDocument/2006/relationships/image" Target="../media/image13.png"/><Relationship Id="rId10" Type="http://schemas.openxmlformats.org/officeDocument/2006/relationships/image" Target="../media/image27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1311"/>
            <a:ext cx="5950212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60" y="1652866"/>
            <a:ext cx="3816427" cy="3005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2851608" y="2550748"/>
            <a:ext cx="11359" cy="6103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2385600" y="3155660"/>
            <a:ext cx="477368" cy="4861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5583320" y="4664669"/>
            <a:ext cx="1" cy="5378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12" y="247679"/>
            <a:ext cx="1418522" cy="15489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79581" y="1772794"/>
            <a:ext cx="3258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What is the mass of the apples?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679581" y="2820589"/>
            <a:ext cx="3258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50000"/>
                  </a:schemeClr>
                </a:solidFill>
              </a:rPr>
              <a:t>T</a:t>
            </a:r>
            <a:r>
              <a:rPr lang="en-GB" sz="2800" dirty="0" smtClean="0">
                <a:solidFill>
                  <a:schemeClr val="accent5">
                    <a:lumMod val="50000"/>
                  </a:schemeClr>
                </a:solidFill>
              </a:rPr>
              <a:t>he mass of the apples is 750 g</a:t>
            </a:r>
            <a:endParaRPr lang="en-GB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42036" y="5240636"/>
            <a:ext cx="7200000" cy="755312"/>
            <a:chOff x="972000" y="3051344"/>
            <a:chExt cx="7200000" cy="75531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000" y="3051344"/>
              <a:ext cx="7200000" cy="755312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972000" y="3463195"/>
              <a:ext cx="6777590" cy="198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1880734" y="3205894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2518909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3161847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804784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447721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090659" y="3217972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709784" y="3217972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6333672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6957559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7590971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551397" y="5562240"/>
            <a:ext cx="585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0 g</a:t>
            </a:r>
            <a:endParaRPr lang="en-GB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1109313" y="5583428"/>
            <a:ext cx="785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100 g</a:t>
            </a:r>
            <a:endParaRPr lang="en-GB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1786136" y="5582242"/>
            <a:ext cx="810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200 g</a:t>
            </a:r>
            <a:endParaRPr lang="en-GB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2416399" y="5575701"/>
            <a:ext cx="758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300 g</a:t>
            </a:r>
            <a:endParaRPr lang="en-GB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3056246" y="5567596"/>
            <a:ext cx="895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400 g</a:t>
            </a:r>
            <a:endParaRPr lang="en-GB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3738479" y="5563173"/>
            <a:ext cx="8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500 g</a:t>
            </a:r>
            <a:endParaRPr lang="en-GB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4364017" y="5556078"/>
            <a:ext cx="861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600 g</a:t>
            </a:r>
            <a:endParaRPr lang="en-GB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4995023" y="5549537"/>
            <a:ext cx="828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700 g</a:t>
            </a:r>
            <a:endParaRPr lang="en-GB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5653958" y="5553872"/>
            <a:ext cx="926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800 g</a:t>
            </a:r>
            <a:endParaRPr lang="en-GB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6246867" y="5547664"/>
            <a:ext cx="761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900 g</a:t>
            </a:r>
            <a:endParaRPr lang="en-GB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6847919" y="5548399"/>
            <a:ext cx="993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1,000 g</a:t>
            </a:r>
            <a:endParaRPr lang="en-GB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2988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4" grpId="0"/>
      <p:bldP spid="15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questions 1 and 2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48" y="1847544"/>
            <a:ext cx="3822523" cy="3005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2851608" y="2720567"/>
            <a:ext cx="11359" cy="6103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2612571" y="3330900"/>
            <a:ext cx="250397" cy="783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4968117" y="4702806"/>
            <a:ext cx="1" cy="5378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79581" y="1772794"/>
            <a:ext cx="3258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What is the mass of the pumpkin?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679581" y="2820589"/>
            <a:ext cx="3258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50000"/>
                  </a:schemeClr>
                </a:solidFill>
              </a:rPr>
              <a:t>T</a:t>
            </a:r>
            <a:r>
              <a:rPr lang="en-GB" sz="2800" dirty="0" smtClean="0">
                <a:solidFill>
                  <a:schemeClr val="accent5">
                    <a:lumMod val="50000"/>
                  </a:schemeClr>
                </a:solidFill>
              </a:rPr>
              <a:t>he mass of the pumpkin is 13 kg</a:t>
            </a:r>
            <a:endParaRPr lang="en-GB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Picture 2" descr="Pumpkin Cartoon Orange - Free vector graphic on Pixab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721" y="349697"/>
            <a:ext cx="1698655" cy="165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542036" y="5240636"/>
            <a:ext cx="7200000" cy="755312"/>
            <a:chOff x="972000" y="3051344"/>
            <a:chExt cx="7200000" cy="75531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000" y="3051344"/>
              <a:ext cx="7200000" cy="755312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972000" y="3463195"/>
              <a:ext cx="6777590" cy="198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/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1880734" y="3205894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518909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161847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3804784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4447721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5090659" y="3217972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5709784" y="3217972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6333672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6957559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7590971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665440" y="5569215"/>
            <a:ext cx="585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0 </a:t>
            </a:r>
            <a:endParaRPr lang="en-GB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1286156" y="5569215"/>
            <a:ext cx="785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2</a:t>
            </a:r>
            <a:endParaRPr lang="en-GB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1925058" y="5569215"/>
            <a:ext cx="810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4</a:t>
            </a:r>
            <a:endParaRPr lang="en-GB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2554212" y="5569215"/>
            <a:ext cx="758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31671" y="5569215"/>
            <a:ext cx="443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8</a:t>
            </a:r>
            <a:endParaRPr lang="en-GB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3738479" y="5569215"/>
            <a:ext cx="8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10</a:t>
            </a:r>
            <a:endParaRPr lang="en-GB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4413692" y="5569215"/>
            <a:ext cx="615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12</a:t>
            </a:r>
            <a:endParaRPr lang="en-GB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4995023" y="5569215"/>
            <a:ext cx="828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14</a:t>
            </a:r>
            <a:endParaRPr lang="en-GB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5653958" y="5569215"/>
            <a:ext cx="926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16</a:t>
            </a:r>
            <a:endParaRPr lang="en-GB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6246867" y="5569215"/>
            <a:ext cx="761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18</a:t>
            </a:r>
            <a:endParaRPr lang="en-GB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6922846" y="5569215"/>
            <a:ext cx="993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20</a:t>
            </a:r>
            <a:endParaRPr lang="en-GB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5708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4" grpId="0"/>
      <p:bldP spid="15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667512" y="4896465"/>
            <a:ext cx="7200000" cy="755312"/>
            <a:chOff x="972000" y="3051344"/>
            <a:chExt cx="7200000" cy="755312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000" y="3051344"/>
              <a:ext cx="7200000" cy="755312"/>
            </a:xfrm>
            <a:prstGeom prst="rect">
              <a:avLst/>
            </a:prstGeom>
          </p:spPr>
        </p:pic>
        <p:sp>
          <p:nvSpPr>
            <p:cNvPr id="52" name="Rectangle 51"/>
            <p:cNvSpPr/>
            <p:nvPr/>
          </p:nvSpPr>
          <p:spPr>
            <a:xfrm>
              <a:off x="972000" y="3463195"/>
              <a:ext cx="6777590" cy="198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/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1880734" y="3205894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2518909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3161847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3804784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4447721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5090659" y="3217972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5709784" y="3217972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6333672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6957559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7590971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244" y="1838604"/>
            <a:ext cx="3542726" cy="2785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2907763" y="2635802"/>
            <a:ext cx="11359" cy="6103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2902332" y="3213078"/>
            <a:ext cx="481123" cy="499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79581" y="1772794"/>
            <a:ext cx="3258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What is the mass of the suitcase?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679581" y="2820589"/>
            <a:ext cx="3258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50000"/>
                  </a:schemeClr>
                </a:solidFill>
              </a:rPr>
              <a:t>T</a:t>
            </a:r>
            <a:r>
              <a:rPr lang="en-GB" sz="2800" dirty="0" smtClean="0">
                <a:solidFill>
                  <a:schemeClr val="accent5">
                    <a:lumMod val="50000"/>
                  </a:schemeClr>
                </a:solidFill>
              </a:rPr>
              <a:t>he mass of the suitcase is 18 kg</a:t>
            </a:r>
            <a:endParaRPr lang="en-GB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075" y="328292"/>
            <a:ext cx="2325065" cy="1892897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2528582" y="5759616"/>
            <a:ext cx="160697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67250" y="5745606"/>
            <a:ext cx="632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14421" y="4638202"/>
                <a:ext cx="18368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10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5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2</a:t>
                </a:r>
                <a:endParaRPr lang="en-GB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421" y="4638202"/>
                <a:ext cx="1836824" cy="400110"/>
              </a:xfrm>
              <a:prstGeom prst="rect">
                <a:avLst/>
              </a:prstGeom>
              <a:blipFill>
                <a:blip r:embed="rId9"/>
                <a:stretch>
                  <a:fillRect l="-3311"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620617" y="5390982"/>
            <a:ext cx="458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34355" y="5390982"/>
            <a:ext cx="458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37803" y="5390982"/>
            <a:ext cx="769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16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77038" y="5390982"/>
            <a:ext cx="458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8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3812238" y="4513185"/>
            <a:ext cx="1" cy="5378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52622" y="5209766"/>
            <a:ext cx="36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0</a:t>
            </a:r>
            <a:endParaRPr lang="en-GB" sz="2000" dirty="0"/>
          </a:p>
        </p:txBody>
      </p:sp>
      <p:sp>
        <p:nvSpPr>
          <p:cNvPr id="68" name="TextBox 67"/>
          <p:cNvSpPr txBox="1"/>
          <p:nvPr/>
        </p:nvSpPr>
        <p:spPr>
          <a:xfrm>
            <a:off x="2304524" y="5213942"/>
            <a:ext cx="487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10</a:t>
            </a:r>
            <a:endParaRPr lang="en-GB" sz="2000" dirty="0"/>
          </a:p>
        </p:txBody>
      </p:sp>
      <p:sp>
        <p:nvSpPr>
          <p:cNvPr id="69" name="TextBox 68"/>
          <p:cNvSpPr txBox="1"/>
          <p:nvPr/>
        </p:nvSpPr>
        <p:spPr>
          <a:xfrm>
            <a:off x="3908292" y="5173737"/>
            <a:ext cx="468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</a:t>
            </a:r>
            <a:r>
              <a:rPr lang="en-GB" sz="2000" dirty="0" smtClean="0"/>
              <a:t>0</a:t>
            </a:r>
            <a:endParaRPr lang="en-GB" sz="2000" dirty="0"/>
          </a:p>
        </p:txBody>
      </p:sp>
      <p:sp>
        <p:nvSpPr>
          <p:cNvPr id="70" name="TextBox 69"/>
          <p:cNvSpPr txBox="1"/>
          <p:nvPr/>
        </p:nvSpPr>
        <p:spPr>
          <a:xfrm>
            <a:off x="5469498" y="5177578"/>
            <a:ext cx="468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3</a:t>
            </a:r>
            <a:r>
              <a:rPr lang="en-GB" sz="2000" dirty="0" smtClean="0"/>
              <a:t>0</a:t>
            </a:r>
            <a:endParaRPr lang="en-GB" sz="2000" dirty="0"/>
          </a:p>
        </p:txBody>
      </p:sp>
      <p:sp>
        <p:nvSpPr>
          <p:cNvPr id="71" name="TextBox 70"/>
          <p:cNvSpPr txBox="1"/>
          <p:nvPr/>
        </p:nvSpPr>
        <p:spPr>
          <a:xfrm>
            <a:off x="7061017" y="5183469"/>
            <a:ext cx="474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40</a:t>
            </a:r>
            <a:endParaRPr lang="en-GB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5998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4" grpId="0"/>
      <p:bldP spid="15" grpId="0"/>
      <p:bldP spid="21" grpId="0"/>
      <p:bldP spid="22" grpId="0"/>
      <p:bldP spid="23" grpId="0"/>
      <p:bldP spid="24" grpId="0"/>
      <p:bldP spid="25" grpId="0"/>
      <p:bldP spid="26" grpId="0"/>
      <p:bldP spid="67" grpId="0"/>
      <p:bldP spid="68" grpId="0"/>
      <p:bldP spid="69" grpId="0"/>
      <p:bldP spid="70" grpId="0"/>
      <p:bldP spid="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743" y="3137336"/>
            <a:ext cx="3278785" cy="2578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6430" y="736721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79274" y="87941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 flipV="1">
            <a:off x="2679324" y="3875132"/>
            <a:ext cx="336831" cy="5642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0268" y="3137336"/>
            <a:ext cx="3273556" cy="2578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75624">
            <a:off x="5199958" y="1973150"/>
            <a:ext cx="1583152" cy="162095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133675" y="439525"/>
            <a:ext cx="3476050" cy="846829"/>
            <a:chOff x="3630743" y="535036"/>
            <a:chExt cx="3143398" cy="846829"/>
          </a:xfrm>
        </p:grpSpPr>
        <p:sp>
          <p:nvSpPr>
            <p:cNvPr id="20" name="Rounded Rectangular Callout 19"/>
            <p:cNvSpPr/>
            <p:nvPr/>
          </p:nvSpPr>
          <p:spPr>
            <a:xfrm>
              <a:off x="3751768" y="535036"/>
              <a:ext cx="2901350" cy="846829"/>
            </a:xfrm>
            <a:prstGeom prst="wedgeRoundRectCallout">
              <a:avLst>
                <a:gd name="adj1" fmla="val -62320"/>
                <a:gd name="adj2" fmla="val 35066"/>
                <a:gd name="adj3" fmla="val 16667"/>
              </a:avLst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30743" y="535036"/>
              <a:ext cx="31433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The grapes are heavier than the potatoes.</a:t>
              </a:r>
              <a:endParaRPr lang="en-GB" sz="2400" dirty="0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512" y="378914"/>
            <a:ext cx="1566724" cy="1098893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V="1">
            <a:off x="6126480" y="4098201"/>
            <a:ext cx="600362" cy="3302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078" y="1399126"/>
            <a:ext cx="1752612" cy="247600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50648" y="1589200"/>
            <a:ext cx="6415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Is Tiny correct?  Can you explain why?</a:t>
            </a:r>
            <a:endParaRPr lang="en-GB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2267508" y="5589336"/>
            <a:ext cx="2361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GB" sz="2800" dirty="0" smtClean="0">
                <a:solidFill>
                  <a:schemeClr val="accent5">
                    <a:lumMod val="50000"/>
                  </a:schemeClr>
                </a:solidFill>
              </a:rPr>
              <a:t> kg</a:t>
            </a:r>
            <a:endParaRPr lang="en-GB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89449" y="5568518"/>
            <a:ext cx="2361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5">
                    <a:lumMod val="50000"/>
                  </a:schemeClr>
                </a:solidFill>
              </a:rPr>
              <a:t>200 g</a:t>
            </a:r>
            <a:endParaRPr lang="en-GB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956310" y="5589336"/>
                <a:ext cx="23610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2000 g</a:t>
                </a:r>
                <a:endParaRPr lang="en-GB" sz="28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310" y="5589336"/>
                <a:ext cx="2361062" cy="523220"/>
              </a:xfrm>
              <a:prstGeom prst="rect">
                <a:avLst/>
              </a:prstGeom>
              <a:blipFill>
                <a:blip r:embed="rId11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86440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7" grpId="0"/>
      <p:bldP spid="28" grpId="0"/>
      <p:bldP spid="32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525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1)	 How many grams are there in 1 kilogram?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 startAt="2"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Continue the sequence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 100, 150, 200, 250, ____,  ____, ____, ____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	 What number is indicated by each arrow?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683130" y="4730995"/>
            <a:ext cx="0" cy="5443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5069678" y="3306960"/>
            <a:ext cx="0" cy="5443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392368"/>
              </p:ext>
            </p:extLst>
          </p:nvPr>
        </p:nvGraphicFramePr>
        <p:xfrm>
          <a:off x="1017185" y="3954237"/>
          <a:ext cx="6746850" cy="4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85">
                  <a:extLst>
                    <a:ext uri="{9D8B030D-6E8A-4147-A177-3AD203B41FA5}">
                      <a16:colId xmlns:a16="http://schemas.microsoft.com/office/drawing/2014/main" val="965214392"/>
                    </a:ext>
                  </a:extLst>
                </a:gridCol>
                <a:gridCol w="674685">
                  <a:extLst>
                    <a:ext uri="{9D8B030D-6E8A-4147-A177-3AD203B41FA5}">
                      <a16:colId xmlns:a16="http://schemas.microsoft.com/office/drawing/2014/main" val="1138395627"/>
                    </a:ext>
                  </a:extLst>
                </a:gridCol>
                <a:gridCol w="674685">
                  <a:extLst>
                    <a:ext uri="{9D8B030D-6E8A-4147-A177-3AD203B41FA5}">
                      <a16:colId xmlns:a16="http://schemas.microsoft.com/office/drawing/2014/main" val="3562248181"/>
                    </a:ext>
                  </a:extLst>
                </a:gridCol>
                <a:gridCol w="674685">
                  <a:extLst>
                    <a:ext uri="{9D8B030D-6E8A-4147-A177-3AD203B41FA5}">
                      <a16:colId xmlns:a16="http://schemas.microsoft.com/office/drawing/2014/main" val="115505409"/>
                    </a:ext>
                  </a:extLst>
                </a:gridCol>
                <a:gridCol w="674685">
                  <a:extLst>
                    <a:ext uri="{9D8B030D-6E8A-4147-A177-3AD203B41FA5}">
                      <a16:colId xmlns:a16="http://schemas.microsoft.com/office/drawing/2014/main" val="2626612694"/>
                    </a:ext>
                  </a:extLst>
                </a:gridCol>
                <a:gridCol w="674685">
                  <a:extLst>
                    <a:ext uri="{9D8B030D-6E8A-4147-A177-3AD203B41FA5}">
                      <a16:colId xmlns:a16="http://schemas.microsoft.com/office/drawing/2014/main" val="2647883041"/>
                    </a:ext>
                  </a:extLst>
                </a:gridCol>
                <a:gridCol w="674685">
                  <a:extLst>
                    <a:ext uri="{9D8B030D-6E8A-4147-A177-3AD203B41FA5}">
                      <a16:colId xmlns:a16="http://schemas.microsoft.com/office/drawing/2014/main" val="1182470552"/>
                    </a:ext>
                  </a:extLst>
                </a:gridCol>
                <a:gridCol w="674685">
                  <a:extLst>
                    <a:ext uri="{9D8B030D-6E8A-4147-A177-3AD203B41FA5}">
                      <a16:colId xmlns:a16="http://schemas.microsoft.com/office/drawing/2014/main" val="1222514290"/>
                    </a:ext>
                  </a:extLst>
                </a:gridCol>
                <a:gridCol w="674685">
                  <a:extLst>
                    <a:ext uri="{9D8B030D-6E8A-4147-A177-3AD203B41FA5}">
                      <a16:colId xmlns:a16="http://schemas.microsoft.com/office/drawing/2014/main" val="3512228322"/>
                    </a:ext>
                  </a:extLst>
                </a:gridCol>
                <a:gridCol w="674685">
                  <a:extLst>
                    <a:ext uri="{9D8B030D-6E8A-4147-A177-3AD203B41FA5}">
                      <a16:colId xmlns:a16="http://schemas.microsoft.com/office/drawing/2014/main" val="1027883608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25444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01176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65383" y="4310839"/>
            <a:ext cx="76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0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503031" y="4310839"/>
            <a:ext cx="76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08411" y="4310839"/>
            <a:ext cx="76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4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880059" y="4310839"/>
            <a:ext cx="76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6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551707" y="4310839"/>
            <a:ext cx="76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8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149947" y="4310839"/>
            <a:ext cx="76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10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821595" y="4310839"/>
            <a:ext cx="76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12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515677" y="4310839"/>
            <a:ext cx="76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14</a:t>
            </a:r>
            <a:endParaRPr lang="en-GB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238299" y="4310839"/>
            <a:ext cx="76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16</a:t>
            </a:r>
            <a:endParaRPr lang="en-GB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909947" y="4310839"/>
            <a:ext cx="76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18</a:t>
            </a:r>
            <a:endParaRPr lang="en-GB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581595" y="4310839"/>
            <a:ext cx="76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20</a:t>
            </a:r>
            <a:endParaRPr lang="en-GB" sz="24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080195"/>
              </p:ext>
            </p:extLst>
          </p:nvPr>
        </p:nvGraphicFramePr>
        <p:xfrm>
          <a:off x="968246" y="5275360"/>
          <a:ext cx="6746850" cy="4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85">
                  <a:extLst>
                    <a:ext uri="{9D8B030D-6E8A-4147-A177-3AD203B41FA5}">
                      <a16:colId xmlns:a16="http://schemas.microsoft.com/office/drawing/2014/main" val="965214392"/>
                    </a:ext>
                  </a:extLst>
                </a:gridCol>
                <a:gridCol w="674685">
                  <a:extLst>
                    <a:ext uri="{9D8B030D-6E8A-4147-A177-3AD203B41FA5}">
                      <a16:colId xmlns:a16="http://schemas.microsoft.com/office/drawing/2014/main" val="1138395627"/>
                    </a:ext>
                  </a:extLst>
                </a:gridCol>
                <a:gridCol w="674685">
                  <a:extLst>
                    <a:ext uri="{9D8B030D-6E8A-4147-A177-3AD203B41FA5}">
                      <a16:colId xmlns:a16="http://schemas.microsoft.com/office/drawing/2014/main" val="3562248181"/>
                    </a:ext>
                  </a:extLst>
                </a:gridCol>
                <a:gridCol w="674685">
                  <a:extLst>
                    <a:ext uri="{9D8B030D-6E8A-4147-A177-3AD203B41FA5}">
                      <a16:colId xmlns:a16="http://schemas.microsoft.com/office/drawing/2014/main" val="115505409"/>
                    </a:ext>
                  </a:extLst>
                </a:gridCol>
                <a:gridCol w="674685">
                  <a:extLst>
                    <a:ext uri="{9D8B030D-6E8A-4147-A177-3AD203B41FA5}">
                      <a16:colId xmlns:a16="http://schemas.microsoft.com/office/drawing/2014/main" val="2626612694"/>
                    </a:ext>
                  </a:extLst>
                </a:gridCol>
                <a:gridCol w="674685">
                  <a:extLst>
                    <a:ext uri="{9D8B030D-6E8A-4147-A177-3AD203B41FA5}">
                      <a16:colId xmlns:a16="http://schemas.microsoft.com/office/drawing/2014/main" val="2647883041"/>
                    </a:ext>
                  </a:extLst>
                </a:gridCol>
                <a:gridCol w="674685">
                  <a:extLst>
                    <a:ext uri="{9D8B030D-6E8A-4147-A177-3AD203B41FA5}">
                      <a16:colId xmlns:a16="http://schemas.microsoft.com/office/drawing/2014/main" val="1182470552"/>
                    </a:ext>
                  </a:extLst>
                </a:gridCol>
                <a:gridCol w="674685">
                  <a:extLst>
                    <a:ext uri="{9D8B030D-6E8A-4147-A177-3AD203B41FA5}">
                      <a16:colId xmlns:a16="http://schemas.microsoft.com/office/drawing/2014/main" val="1222514290"/>
                    </a:ext>
                  </a:extLst>
                </a:gridCol>
                <a:gridCol w="674685">
                  <a:extLst>
                    <a:ext uri="{9D8B030D-6E8A-4147-A177-3AD203B41FA5}">
                      <a16:colId xmlns:a16="http://schemas.microsoft.com/office/drawing/2014/main" val="3512228322"/>
                    </a:ext>
                  </a:extLst>
                </a:gridCol>
                <a:gridCol w="674685">
                  <a:extLst>
                    <a:ext uri="{9D8B030D-6E8A-4147-A177-3AD203B41FA5}">
                      <a16:colId xmlns:a16="http://schemas.microsoft.com/office/drawing/2014/main" val="1027883608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25444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011768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816444" y="5631962"/>
            <a:ext cx="76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0</a:t>
            </a:r>
            <a:endParaRPr lang="en-GB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358250" y="5627481"/>
            <a:ext cx="76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10</a:t>
            </a:r>
            <a:endParaRPr lang="en-GB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2063630" y="5627481"/>
            <a:ext cx="76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20</a:t>
            </a:r>
            <a:endParaRPr lang="en-GB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735278" y="5627481"/>
            <a:ext cx="76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30</a:t>
            </a:r>
            <a:endParaRPr lang="en-GB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3406926" y="5627481"/>
            <a:ext cx="76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40</a:t>
            </a:r>
            <a:endParaRPr lang="en-GB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4081001" y="5627481"/>
            <a:ext cx="76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</a:t>
            </a:r>
            <a:r>
              <a:rPr lang="en-GB" sz="2400" dirty="0" smtClean="0"/>
              <a:t>0</a:t>
            </a:r>
            <a:endParaRPr lang="en-GB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4752649" y="5627481"/>
            <a:ext cx="76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60</a:t>
            </a:r>
            <a:endParaRPr lang="en-GB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5408321" y="5627481"/>
            <a:ext cx="76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70</a:t>
            </a:r>
            <a:endParaRPr lang="en-GB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6127890" y="5627481"/>
            <a:ext cx="76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80</a:t>
            </a:r>
            <a:endParaRPr lang="en-GB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6765166" y="5627481"/>
            <a:ext cx="76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90</a:t>
            </a:r>
            <a:endParaRPr lang="en-GB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7436814" y="5627481"/>
            <a:ext cx="76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100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1)	 How many grams are there in 1 kilogram?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 startAt="2"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Continue the sequence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 100, 150, 200, 250, ____,  ____, ____, ____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	 What number is indicated by each arrow?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</a:p>
          <a:p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44461" y="792635"/>
                <a:ext cx="56369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>
                        <a:lumMod val="75000"/>
                      </a:schemeClr>
                    </a:solidFill>
                  </a:rPr>
                  <a:t>k</a:t>
                </a:r>
                <a:r>
                  <a:rPr lang="en-GB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ilo means 1000     so 1 kg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1000 g</a:t>
                </a:r>
                <a:endParaRPr lang="en-GB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461" y="792635"/>
                <a:ext cx="5636951" cy="523220"/>
              </a:xfrm>
              <a:prstGeom prst="rect">
                <a:avLst/>
              </a:prstGeom>
              <a:blipFill>
                <a:blip r:embed="rId5"/>
                <a:stretch>
                  <a:fillRect l="-2273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151794" y="2013681"/>
            <a:ext cx="813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00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21319" y="2013681"/>
            <a:ext cx="813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350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025529" y="2013681"/>
            <a:ext cx="813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400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929739" y="2013681"/>
            <a:ext cx="813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450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111282" y="3460187"/>
            <a:ext cx="813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12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712700" y="4752140"/>
            <a:ext cx="813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70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683130" y="4730995"/>
            <a:ext cx="0" cy="5443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069678" y="3306960"/>
            <a:ext cx="0" cy="5443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285601"/>
              </p:ext>
            </p:extLst>
          </p:nvPr>
        </p:nvGraphicFramePr>
        <p:xfrm>
          <a:off x="1017185" y="3954237"/>
          <a:ext cx="6746850" cy="4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85">
                  <a:extLst>
                    <a:ext uri="{9D8B030D-6E8A-4147-A177-3AD203B41FA5}">
                      <a16:colId xmlns:a16="http://schemas.microsoft.com/office/drawing/2014/main" val="965214392"/>
                    </a:ext>
                  </a:extLst>
                </a:gridCol>
                <a:gridCol w="674685">
                  <a:extLst>
                    <a:ext uri="{9D8B030D-6E8A-4147-A177-3AD203B41FA5}">
                      <a16:colId xmlns:a16="http://schemas.microsoft.com/office/drawing/2014/main" val="1138395627"/>
                    </a:ext>
                  </a:extLst>
                </a:gridCol>
                <a:gridCol w="674685">
                  <a:extLst>
                    <a:ext uri="{9D8B030D-6E8A-4147-A177-3AD203B41FA5}">
                      <a16:colId xmlns:a16="http://schemas.microsoft.com/office/drawing/2014/main" val="3562248181"/>
                    </a:ext>
                  </a:extLst>
                </a:gridCol>
                <a:gridCol w="674685">
                  <a:extLst>
                    <a:ext uri="{9D8B030D-6E8A-4147-A177-3AD203B41FA5}">
                      <a16:colId xmlns:a16="http://schemas.microsoft.com/office/drawing/2014/main" val="115505409"/>
                    </a:ext>
                  </a:extLst>
                </a:gridCol>
                <a:gridCol w="674685">
                  <a:extLst>
                    <a:ext uri="{9D8B030D-6E8A-4147-A177-3AD203B41FA5}">
                      <a16:colId xmlns:a16="http://schemas.microsoft.com/office/drawing/2014/main" val="2626612694"/>
                    </a:ext>
                  </a:extLst>
                </a:gridCol>
                <a:gridCol w="674685">
                  <a:extLst>
                    <a:ext uri="{9D8B030D-6E8A-4147-A177-3AD203B41FA5}">
                      <a16:colId xmlns:a16="http://schemas.microsoft.com/office/drawing/2014/main" val="2647883041"/>
                    </a:ext>
                  </a:extLst>
                </a:gridCol>
                <a:gridCol w="674685">
                  <a:extLst>
                    <a:ext uri="{9D8B030D-6E8A-4147-A177-3AD203B41FA5}">
                      <a16:colId xmlns:a16="http://schemas.microsoft.com/office/drawing/2014/main" val="1182470552"/>
                    </a:ext>
                  </a:extLst>
                </a:gridCol>
                <a:gridCol w="674685">
                  <a:extLst>
                    <a:ext uri="{9D8B030D-6E8A-4147-A177-3AD203B41FA5}">
                      <a16:colId xmlns:a16="http://schemas.microsoft.com/office/drawing/2014/main" val="1222514290"/>
                    </a:ext>
                  </a:extLst>
                </a:gridCol>
                <a:gridCol w="674685">
                  <a:extLst>
                    <a:ext uri="{9D8B030D-6E8A-4147-A177-3AD203B41FA5}">
                      <a16:colId xmlns:a16="http://schemas.microsoft.com/office/drawing/2014/main" val="3512228322"/>
                    </a:ext>
                  </a:extLst>
                </a:gridCol>
                <a:gridCol w="674685">
                  <a:extLst>
                    <a:ext uri="{9D8B030D-6E8A-4147-A177-3AD203B41FA5}">
                      <a16:colId xmlns:a16="http://schemas.microsoft.com/office/drawing/2014/main" val="1027883608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25444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011768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65383" y="4310839"/>
            <a:ext cx="76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0</a:t>
            </a:r>
            <a:endParaRPr lang="en-GB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503031" y="4310839"/>
            <a:ext cx="76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08411" y="4310839"/>
            <a:ext cx="76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4</a:t>
            </a:r>
            <a:endParaRPr lang="en-GB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880059" y="4310839"/>
            <a:ext cx="76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6</a:t>
            </a:r>
            <a:endParaRPr lang="en-GB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551707" y="4310839"/>
            <a:ext cx="76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8</a:t>
            </a:r>
            <a:endParaRPr lang="en-GB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4149947" y="4310839"/>
            <a:ext cx="76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10</a:t>
            </a:r>
            <a:endParaRPr lang="en-GB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4821595" y="4310839"/>
            <a:ext cx="76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12</a:t>
            </a:r>
            <a:endParaRPr lang="en-GB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5515677" y="4310839"/>
            <a:ext cx="76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14</a:t>
            </a:r>
            <a:endParaRPr lang="en-GB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6238299" y="4310839"/>
            <a:ext cx="76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16</a:t>
            </a:r>
            <a:endParaRPr lang="en-GB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6909947" y="4310839"/>
            <a:ext cx="76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18</a:t>
            </a:r>
            <a:endParaRPr lang="en-GB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7581595" y="4310839"/>
            <a:ext cx="76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20</a:t>
            </a:r>
            <a:endParaRPr lang="en-GB" sz="2400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665298"/>
              </p:ext>
            </p:extLst>
          </p:nvPr>
        </p:nvGraphicFramePr>
        <p:xfrm>
          <a:off x="968246" y="5275360"/>
          <a:ext cx="6746850" cy="4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85">
                  <a:extLst>
                    <a:ext uri="{9D8B030D-6E8A-4147-A177-3AD203B41FA5}">
                      <a16:colId xmlns:a16="http://schemas.microsoft.com/office/drawing/2014/main" val="965214392"/>
                    </a:ext>
                  </a:extLst>
                </a:gridCol>
                <a:gridCol w="674685">
                  <a:extLst>
                    <a:ext uri="{9D8B030D-6E8A-4147-A177-3AD203B41FA5}">
                      <a16:colId xmlns:a16="http://schemas.microsoft.com/office/drawing/2014/main" val="1138395627"/>
                    </a:ext>
                  </a:extLst>
                </a:gridCol>
                <a:gridCol w="674685">
                  <a:extLst>
                    <a:ext uri="{9D8B030D-6E8A-4147-A177-3AD203B41FA5}">
                      <a16:colId xmlns:a16="http://schemas.microsoft.com/office/drawing/2014/main" val="3562248181"/>
                    </a:ext>
                  </a:extLst>
                </a:gridCol>
                <a:gridCol w="674685">
                  <a:extLst>
                    <a:ext uri="{9D8B030D-6E8A-4147-A177-3AD203B41FA5}">
                      <a16:colId xmlns:a16="http://schemas.microsoft.com/office/drawing/2014/main" val="115505409"/>
                    </a:ext>
                  </a:extLst>
                </a:gridCol>
                <a:gridCol w="674685">
                  <a:extLst>
                    <a:ext uri="{9D8B030D-6E8A-4147-A177-3AD203B41FA5}">
                      <a16:colId xmlns:a16="http://schemas.microsoft.com/office/drawing/2014/main" val="2626612694"/>
                    </a:ext>
                  </a:extLst>
                </a:gridCol>
                <a:gridCol w="674685">
                  <a:extLst>
                    <a:ext uri="{9D8B030D-6E8A-4147-A177-3AD203B41FA5}">
                      <a16:colId xmlns:a16="http://schemas.microsoft.com/office/drawing/2014/main" val="2647883041"/>
                    </a:ext>
                  </a:extLst>
                </a:gridCol>
                <a:gridCol w="674685">
                  <a:extLst>
                    <a:ext uri="{9D8B030D-6E8A-4147-A177-3AD203B41FA5}">
                      <a16:colId xmlns:a16="http://schemas.microsoft.com/office/drawing/2014/main" val="1182470552"/>
                    </a:ext>
                  </a:extLst>
                </a:gridCol>
                <a:gridCol w="674685">
                  <a:extLst>
                    <a:ext uri="{9D8B030D-6E8A-4147-A177-3AD203B41FA5}">
                      <a16:colId xmlns:a16="http://schemas.microsoft.com/office/drawing/2014/main" val="1222514290"/>
                    </a:ext>
                  </a:extLst>
                </a:gridCol>
                <a:gridCol w="674685">
                  <a:extLst>
                    <a:ext uri="{9D8B030D-6E8A-4147-A177-3AD203B41FA5}">
                      <a16:colId xmlns:a16="http://schemas.microsoft.com/office/drawing/2014/main" val="3512228322"/>
                    </a:ext>
                  </a:extLst>
                </a:gridCol>
                <a:gridCol w="674685">
                  <a:extLst>
                    <a:ext uri="{9D8B030D-6E8A-4147-A177-3AD203B41FA5}">
                      <a16:colId xmlns:a16="http://schemas.microsoft.com/office/drawing/2014/main" val="1027883608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25444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011768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816444" y="5631962"/>
            <a:ext cx="76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0</a:t>
            </a:r>
            <a:endParaRPr lang="en-GB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358250" y="5627481"/>
            <a:ext cx="76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10</a:t>
            </a:r>
            <a:endParaRPr lang="en-GB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2063630" y="5627481"/>
            <a:ext cx="76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20</a:t>
            </a:r>
            <a:endParaRPr lang="en-GB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2735278" y="5627481"/>
            <a:ext cx="76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30</a:t>
            </a:r>
            <a:endParaRPr lang="en-GB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3406926" y="5627481"/>
            <a:ext cx="76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40</a:t>
            </a:r>
            <a:endParaRPr lang="en-GB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4081001" y="5627481"/>
            <a:ext cx="76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</a:t>
            </a:r>
            <a:r>
              <a:rPr lang="en-GB" sz="2400" dirty="0" smtClean="0"/>
              <a:t>0</a:t>
            </a:r>
            <a:endParaRPr lang="en-GB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4752649" y="5627481"/>
            <a:ext cx="76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60</a:t>
            </a:r>
            <a:endParaRPr lang="en-GB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408321" y="5627481"/>
            <a:ext cx="76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70</a:t>
            </a:r>
            <a:endParaRPr lang="en-GB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6127890" y="5627481"/>
            <a:ext cx="76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80</a:t>
            </a:r>
            <a:endParaRPr lang="en-GB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6765166" y="5627481"/>
            <a:ext cx="76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90</a:t>
            </a:r>
            <a:endParaRPr lang="en-GB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7436814" y="5627481"/>
            <a:ext cx="76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100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4833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57" grpId="0"/>
      <p:bldP spid="58" grpId="0"/>
      <p:bldP spid="59" grpId="0"/>
      <p:bldP spid="88" grpId="0"/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7512" y="1799432"/>
            <a:ext cx="7252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mass of the cereal box is 500 g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074" y="2924312"/>
            <a:ext cx="1437555" cy="16400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7512" y="3306405"/>
            <a:ext cx="4960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mass of the banana is 110 g</a:t>
            </a:r>
            <a:endParaRPr lang="en-GB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006" y="3783635"/>
            <a:ext cx="1711641" cy="2041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7512" y="4710228"/>
            <a:ext cx="6607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mass of an average 8 year old is 22 kg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67512" y="512011"/>
            <a:ext cx="7388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We measure mass in grams (g) and kilograms (kg)</a:t>
            </a:r>
            <a:endParaRPr lang="en-GB" sz="28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5865225" y="1115281"/>
            <a:ext cx="1687826" cy="2191124"/>
            <a:chOff x="5865220" y="1115281"/>
            <a:chExt cx="1916476" cy="232106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5220" y="1115281"/>
              <a:ext cx="1642937" cy="2321062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 rot="21134640">
              <a:off x="6850655" y="2737127"/>
              <a:ext cx="931041" cy="293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chemeClr val="bg1"/>
                  </a:solidFill>
                </a:rPr>
                <a:t>500 g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4759" y="1290913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17603" y="143360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33122" y="419490"/>
            <a:ext cx="6007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What is the mass of the pears?</a:t>
            </a:r>
            <a:endParaRPr lang="en-GB" sz="2800" dirty="0"/>
          </a:p>
        </p:txBody>
      </p:sp>
      <p:sp>
        <p:nvSpPr>
          <p:cNvPr id="84" name="TextBox 83"/>
          <p:cNvSpPr txBox="1"/>
          <p:nvPr/>
        </p:nvSpPr>
        <p:spPr>
          <a:xfrm>
            <a:off x="667512" y="5565256"/>
            <a:ext cx="5112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50000"/>
                  </a:schemeClr>
                </a:solidFill>
              </a:rPr>
              <a:t>T</a:t>
            </a:r>
            <a:r>
              <a:rPr lang="en-GB" sz="2800" dirty="0" smtClean="0">
                <a:solidFill>
                  <a:schemeClr val="accent5">
                    <a:lumMod val="50000"/>
                  </a:schemeClr>
                </a:solidFill>
              </a:rPr>
              <a:t>he mass of the pears is 250 g</a:t>
            </a:r>
            <a:endParaRPr lang="en-GB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198" y="1699830"/>
            <a:ext cx="4431167" cy="3153147"/>
          </a:xfrm>
          <a:prstGeom prst="rect">
            <a:avLst/>
          </a:prstGeom>
        </p:spPr>
      </p:pic>
      <p:grpSp>
        <p:nvGrpSpPr>
          <p:cNvPr id="90" name="Group 89"/>
          <p:cNvGrpSpPr/>
          <p:nvPr/>
        </p:nvGrpSpPr>
        <p:grpSpPr>
          <a:xfrm>
            <a:off x="4528606" y="2335821"/>
            <a:ext cx="1883228" cy="905004"/>
            <a:chOff x="4299162" y="2314704"/>
            <a:chExt cx="2655370" cy="1340326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9162" y="2439763"/>
              <a:ext cx="1520422" cy="1215267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4268" y="2724100"/>
              <a:ext cx="1132252" cy="905004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2280" y="2730680"/>
              <a:ext cx="1132252" cy="905003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2919" y="2314704"/>
              <a:ext cx="1132252" cy="90500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647551" y="4783355"/>
                <a:ext cx="51128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100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50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50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50</a:t>
                </a:r>
                <a:endParaRPr lang="en-GB" sz="28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51" y="4783355"/>
                <a:ext cx="5112882" cy="523220"/>
              </a:xfrm>
              <a:prstGeom prst="rect">
                <a:avLst/>
              </a:prstGeom>
              <a:blipFill>
                <a:blip r:embed="rId9"/>
                <a:stretch>
                  <a:fillRect l="-2384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3604923" y="4783355"/>
                <a:ext cx="51128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250</a:t>
                </a:r>
                <a:endParaRPr lang="en-GB" sz="28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923" y="4783355"/>
                <a:ext cx="5112882" cy="523220"/>
              </a:xfrm>
              <a:prstGeom prst="rect">
                <a:avLst/>
              </a:prstGeom>
              <a:blipFill>
                <a:blip r:embed="rId10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ounded Rectangle 92"/>
          <p:cNvSpPr/>
          <p:nvPr/>
        </p:nvSpPr>
        <p:spPr>
          <a:xfrm>
            <a:off x="1685109" y="4783355"/>
            <a:ext cx="1201782" cy="523220"/>
          </a:xfrm>
          <a:prstGeom prst="roundRect">
            <a:avLst/>
          </a:prstGeom>
          <a:noFill/>
          <a:ln w="28575">
            <a:solidFill>
              <a:srgbClr val="E01E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TextBox 93"/>
          <p:cNvSpPr txBox="1"/>
          <p:nvPr/>
        </p:nvSpPr>
        <p:spPr>
          <a:xfrm>
            <a:off x="1887582" y="4337839"/>
            <a:ext cx="796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E01E84"/>
                </a:solidFill>
              </a:rPr>
              <a:t>100</a:t>
            </a:r>
            <a:endParaRPr lang="en-GB" sz="2800" dirty="0">
              <a:solidFill>
                <a:srgbClr val="E01E84"/>
              </a:solidFill>
            </a:endParaRPr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567" y="1848568"/>
            <a:ext cx="1127217" cy="13711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4" grpId="0"/>
      <p:bldP spid="91" grpId="0"/>
      <p:bldP spid="92" grpId="0"/>
      <p:bldP spid="93" grpId="0" animBg="1"/>
      <p:bldP spid="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752892" y="4558475"/>
            <a:ext cx="7200000" cy="755312"/>
            <a:chOff x="972000" y="3051344"/>
            <a:chExt cx="7200000" cy="755312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000" y="3051344"/>
              <a:ext cx="7200000" cy="755312"/>
            </a:xfrm>
            <a:prstGeom prst="rect">
              <a:avLst/>
            </a:prstGeom>
          </p:spPr>
        </p:pic>
        <p:sp>
          <p:nvSpPr>
            <p:cNvPr id="75" name="Rectangle 74"/>
            <p:cNvSpPr/>
            <p:nvPr/>
          </p:nvSpPr>
          <p:spPr>
            <a:xfrm>
              <a:off x="972000" y="3463195"/>
              <a:ext cx="6777590" cy="198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/>
            </a:p>
          </p:txBody>
        </p:sp>
        <p:cxnSp>
          <p:nvCxnSpPr>
            <p:cNvPr id="84" name="Straight Connector 83"/>
            <p:cNvCxnSpPr/>
            <p:nvPr/>
          </p:nvCxnSpPr>
          <p:spPr>
            <a:xfrm flipV="1">
              <a:off x="1880734" y="3205894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2518909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3161847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3804784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4447721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5090659" y="3217972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5709784" y="3217972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6333672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6957559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7590971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TextBox 106"/>
          <p:cNvSpPr txBox="1"/>
          <p:nvPr/>
        </p:nvSpPr>
        <p:spPr>
          <a:xfrm>
            <a:off x="845335" y="4900103"/>
            <a:ext cx="36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0</a:t>
            </a:r>
            <a:endParaRPr lang="en-GB" sz="20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389304" y="4889611"/>
            <a:ext cx="630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100</a:t>
            </a:r>
            <a:endParaRPr lang="en-GB" sz="2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2065689" y="4900081"/>
            <a:ext cx="587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200</a:t>
            </a:r>
            <a:endParaRPr lang="en-GB" sz="2000" dirty="0"/>
          </a:p>
        </p:txBody>
      </p:sp>
      <p:sp>
        <p:nvSpPr>
          <p:cNvPr id="110" name="TextBox 109"/>
          <p:cNvSpPr txBox="1"/>
          <p:nvPr/>
        </p:nvSpPr>
        <p:spPr>
          <a:xfrm>
            <a:off x="2702661" y="4893540"/>
            <a:ext cx="602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300</a:t>
            </a:r>
            <a:endParaRPr lang="en-GB" sz="2000" dirty="0"/>
          </a:p>
        </p:txBody>
      </p:sp>
      <p:sp>
        <p:nvSpPr>
          <p:cNvPr id="111" name="TextBox 110"/>
          <p:cNvSpPr txBox="1"/>
          <p:nvPr/>
        </p:nvSpPr>
        <p:spPr>
          <a:xfrm>
            <a:off x="3267102" y="4885435"/>
            <a:ext cx="657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400</a:t>
            </a:r>
            <a:endParaRPr lang="en-GB" sz="2000" dirty="0"/>
          </a:p>
        </p:txBody>
      </p:sp>
      <p:sp>
        <p:nvSpPr>
          <p:cNvPr id="112" name="TextBox 111"/>
          <p:cNvSpPr txBox="1"/>
          <p:nvPr/>
        </p:nvSpPr>
        <p:spPr>
          <a:xfrm>
            <a:off x="3949335" y="4881012"/>
            <a:ext cx="598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500</a:t>
            </a:r>
            <a:endParaRPr lang="en-GB" sz="2000" dirty="0"/>
          </a:p>
        </p:txBody>
      </p:sp>
      <p:sp>
        <p:nvSpPr>
          <p:cNvPr id="113" name="TextBox 112"/>
          <p:cNvSpPr txBox="1"/>
          <p:nvPr/>
        </p:nvSpPr>
        <p:spPr>
          <a:xfrm>
            <a:off x="4574873" y="4873917"/>
            <a:ext cx="717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600</a:t>
            </a:r>
            <a:endParaRPr lang="en-GB" sz="2000" dirty="0"/>
          </a:p>
        </p:txBody>
      </p:sp>
      <p:sp>
        <p:nvSpPr>
          <p:cNvPr id="114" name="TextBox 113"/>
          <p:cNvSpPr txBox="1"/>
          <p:nvPr/>
        </p:nvSpPr>
        <p:spPr>
          <a:xfrm>
            <a:off x="5250545" y="4867376"/>
            <a:ext cx="625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700</a:t>
            </a:r>
            <a:endParaRPr lang="en-GB" sz="2000" dirty="0"/>
          </a:p>
        </p:txBody>
      </p:sp>
      <p:sp>
        <p:nvSpPr>
          <p:cNvPr id="115" name="TextBox 114"/>
          <p:cNvSpPr txBox="1"/>
          <p:nvPr/>
        </p:nvSpPr>
        <p:spPr>
          <a:xfrm>
            <a:off x="5887515" y="4860835"/>
            <a:ext cx="570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800</a:t>
            </a:r>
            <a:endParaRPr lang="en-GB" sz="2000" dirty="0"/>
          </a:p>
        </p:txBody>
      </p:sp>
      <p:sp>
        <p:nvSpPr>
          <p:cNvPr id="116" name="TextBox 115"/>
          <p:cNvSpPr txBox="1"/>
          <p:nvPr/>
        </p:nvSpPr>
        <p:spPr>
          <a:xfrm>
            <a:off x="6524487" y="4854294"/>
            <a:ext cx="761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900</a:t>
            </a:r>
            <a:endParaRPr lang="en-GB" sz="2000" dirty="0"/>
          </a:p>
        </p:txBody>
      </p:sp>
      <p:sp>
        <p:nvSpPr>
          <p:cNvPr id="117" name="TextBox 116"/>
          <p:cNvSpPr txBox="1"/>
          <p:nvPr/>
        </p:nvSpPr>
        <p:spPr>
          <a:xfrm>
            <a:off x="7058775" y="4866238"/>
            <a:ext cx="803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1,000</a:t>
            </a:r>
            <a:endParaRPr lang="en-GB" sz="20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821959" y="2798708"/>
            <a:ext cx="7200000" cy="755312"/>
            <a:chOff x="972000" y="3051344"/>
            <a:chExt cx="7200000" cy="755312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000" y="3051344"/>
              <a:ext cx="7200000" cy="755312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972000" y="3463195"/>
              <a:ext cx="6777590" cy="198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/>
            </a:p>
          </p:txBody>
        </p:sp>
        <p:cxnSp>
          <p:nvCxnSpPr>
            <p:cNvPr id="55" name="Straight Connector 54"/>
            <p:cNvCxnSpPr/>
            <p:nvPr/>
          </p:nvCxnSpPr>
          <p:spPr>
            <a:xfrm flipV="1">
              <a:off x="1880734" y="3205894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2518909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3161847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3804784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4447721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5090659" y="3217972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5709784" y="3217972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6333672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6957559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7590971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741583" y="1443226"/>
            <a:ext cx="7200000" cy="755312"/>
            <a:chOff x="972000" y="3051344"/>
            <a:chExt cx="7200000" cy="75531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000" y="3051344"/>
              <a:ext cx="7200000" cy="755312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972000" y="3463195"/>
              <a:ext cx="6777590" cy="198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/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1880734" y="3205894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2518909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3161847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3804784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4447721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5090659" y="3217972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5709784" y="3217972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6333672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6957559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7590971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/>
          <p:cNvSpPr txBox="1"/>
          <p:nvPr/>
        </p:nvSpPr>
        <p:spPr>
          <a:xfrm>
            <a:off x="678039" y="369436"/>
            <a:ext cx="6831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What is number is indicated by each arrow?</a:t>
            </a:r>
            <a:endParaRPr lang="en-GB" sz="2800" dirty="0"/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2277463" y="1481590"/>
            <a:ext cx="64800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353831" y="1061712"/>
            <a:ext cx="518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2601463" y="1809793"/>
            <a:ext cx="0" cy="4312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954134" y="1066559"/>
                <a:ext cx="18368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10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2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5</a:t>
                </a:r>
                <a:endParaRPr lang="en-GB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134" y="1066559"/>
                <a:ext cx="1836824" cy="400110"/>
              </a:xfrm>
              <a:prstGeom prst="rect">
                <a:avLst/>
              </a:prstGeom>
              <a:blipFill>
                <a:blip r:embed="rId8"/>
                <a:stretch>
                  <a:fillRect l="-3654" t="-9091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2327705" y="2224001"/>
            <a:ext cx="813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25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flipV="1">
            <a:off x="5239236" y="3176364"/>
            <a:ext cx="0" cy="4312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3904000" y="4948209"/>
            <a:ext cx="0" cy="4312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4209627" y="2862027"/>
            <a:ext cx="160697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796343" y="2470465"/>
            <a:ext cx="632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892476" y="2470465"/>
                <a:ext cx="18368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10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5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2</a:t>
                </a:r>
                <a:endParaRPr lang="en-GB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476" y="2470465"/>
                <a:ext cx="1836824" cy="400110"/>
              </a:xfrm>
              <a:prstGeom prst="rect">
                <a:avLst/>
              </a:prstGeom>
              <a:blipFill>
                <a:blip r:embed="rId9"/>
                <a:stretch>
                  <a:fillRect l="-3654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/>
          <p:cNvSpPr txBox="1"/>
          <p:nvPr/>
        </p:nvSpPr>
        <p:spPr>
          <a:xfrm>
            <a:off x="4321171" y="3092788"/>
            <a:ext cx="458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22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641275" y="3101335"/>
            <a:ext cx="458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24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968536" y="3548971"/>
            <a:ext cx="769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26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243173" y="3089492"/>
            <a:ext cx="458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28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3593675" y="4558475"/>
            <a:ext cx="64800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3609956" y="4213079"/>
            <a:ext cx="887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100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4253378" y="4062123"/>
                <a:ext cx="18368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100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2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50</a:t>
                </a:r>
                <a:endParaRPr lang="en-GB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378" y="4062123"/>
                <a:ext cx="1836824" cy="400110"/>
              </a:xfrm>
              <a:prstGeom prst="rect">
                <a:avLst/>
              </a:prstGeom>
              <a:blipFill>
                <a:blip r:embed="rId10"/>
                <a:stretch>
                  <a:fillRect l="-3654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extBox 102"/>
          <p:cNvSpPr txBox="1"/>
          <p:nvPr/>
        </p:nvSpPr>
        <p:spPr>
          <a:xfrm>
            <a:off x="3507519" y="5279105"/>
            <a:ext cx="813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450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28747" y="5391717"/>
            <a:ext cx="747045" cy="747045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5731591" y="553440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4026" y="1784854"/>
            <a:ext cx="36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0</a:t>
            </a:r>
            <a:endParaRPr lang="en-GB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1377995" y="1774362"/>
            <a:ext cx="487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10</a:t>
            </a:r>
            <a:endParaRPr lang="en-GB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2054381" y="1784832"/>
            <a:ext cx="468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</a:t>
            </a:r>
            <a:r>
              <a:rPr lang="en-GB" sz="2000" dirty="0" smtClean="0"/>
              <a:t>0</a:t>
            </a:r>
            <a:endParaRPr lang="en-GB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2691352" y="1778291"/>
            <a:ext cx="468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3</a:t>
            </a:r>
            <a:r>
              <a:rPr lang="en-GB" sz="2000" dirty="0" smtClean="0"/>
              <a:t>0</a:t>
            </a:r>
            <a:endParaRPr lang="en-GB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3328323" y="1771750"/>
            <a:ext cx="474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40</a:t>
            </a:r>
            <a:endParaRPr lang="en-GB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4029558" y="1752127"/>
            <a:ext cx="468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50</a:t>
            </a:r>
            <a:endParaRPr lang="en-GB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4629767" y="1758668"/>
            <a:ext cx="468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60</a:t>
            </a:r>
            <a:endParaRPr lang="en-GB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5239236" y="1752127"/>
            <a:ext cx="468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70</a:t>
            </a:r>
            <a:endParaRPr lang="en-GB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5876207" y="1745586"/>
            <a:ext cx="468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80</a:t>
            </a:r>
            <a:endParaRPr lang="en-GB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6513178" y="1739045"/>
            <a:ext cx="468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90</a:t>
            </a:r>
            <a:endParaRPr lang="en-GB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7047466" y="1750989"/>
            <a:ext cx="685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100</a:t>
            </a:r>
            <a:endParaRPr lang="en-GB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907069" y="3112009"/>
            <a:ext cx="36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0</a:t>
            </a:r>
            <a:endParaRPr lang="en-GB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2458971" y="3116185"/>
            <a:ext cx="487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10</a:t>
            </a:r>
            <a:endParaRPr lang="en-GB" sz="2000" dirty="0"/>
          </a:p>
        </p:txBody>
      </p:sp>
      <p:sp>
        <p:nvSpPr>
          <p:cNvPr id="67" name="TextBox 66"/>
          <p:cNvSpPr txBox="1"/>
          <p:nvPr/>
        </p:nvSpPr>
        <p:spPr>
          <a:xfrm>
            <a:off x="4062739" y="3075980"/>
            <a:ext cx="468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</a:t>
            </a:r>
            <a:r>
              <a:rPr lang="en-GB" sz="2000" dirty="0" smtClean="0"/>
              <a:t>0</a:t>
            </a:r>
            <a:endParaRPr lang="en-GB" sz="2000" dirty="0"/>
          </a:p>
        </p:txBody>
      </p:sp>
      <p:sp>
        <p:nvSpPr>
          <p:cNvPr id="68" name="TextBox 67"/>
          <p:cNvSpPr txBox="1"/>
          <p:nvPr/>
        </p:nvSpPr>
        <p:spPr>
          <a:xfrm>
            <a:off x="5623945" y="3079821"/>
            <a:ext cx="468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3</a:t>
            </a:r>
            <a:r>
              <a:rPr lang="en-GB" sz="2000" dirty="0" smtClean="0"/>
              <a:t>0</a:t>
            </a:r>
            <a:endParaRPr lang="en-GB" sz="2000" dirty="0"/>
          </a:p>
        </p:txBody>
      </p:sp>
      <p:sp>
        <p:nvSpPr>
          <p:cNvPr id="69" name="TextBox 68"/>
          <p:cNvSpPr txBox="1"/>
          <p:nvPr/>
        </p:nvSpPr>
        <p:spPr>
          <a:xfrm>
            <a:off x="7215464" y="3085712"/>
            <a:ext cx="474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40</a:t>
            </a:r>
            <a:endParaRPr lang="en-GB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7855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6" grpId="0"/>
      <p:bldP spid="77" grpId="0"/>
      <p:bldP spid="81" grpId="0"/>
      <p:bldP spid="82" grpId="0"/>
      <p:bldP spid="96" grpId="0"/>
      <p:bldP spid="97" grpId="0"/>
      <p:bldP spid="98" grpId="0"/>
      <p:bldP spid="99" grpId="0"/>
      <p:bldP spid="101" grpId="0"/>
      <p:bldP spid="102" grpId="0"/>
      <p:bldP spid="103" grpId="0"/>
      <p:bldP spid="106" grpId="0"/>
      <p:bldP spid="10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60" y="1652866"/>
            <a:ext cx="3816427" cy="3005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4759" y="419490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17603" y="56217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232" y="241088"/>
            <a:ext cx="1563632" cy="1695306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 flipH="1" flipV="1">
            <a:off x="2851608" y="2550748"/>
            <a:ext cx="11359" cy="6103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2858199" y="3161081"/>
            <a:ext cx="681798" cy="85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2738417" y="4666559"/>
            <a:ext cx="1" cy="5378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605884" y="1945348"/>
            <a:ext cx="3258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What is the mass of the football?</a:t>
            </a:r>
            <a:endParaRPr lang="en-GB" sz="2800" dirty="0"/>
          </a:p>
        </p:txBody>
      </p:sp>
      <p:sp>
        <p:nvSpPr>
          <p:cNvPr id="84" name="TextBox 83"/>
          <p:cNvSpPr txBox="1"/>
          <p:nvPr/>
        </p:nvSpPr>
        <p:spPr>
          <a:xfrm>
            <a:off x="4605884" y="2993143"/>
            <a:ext cx="3258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50000"/>
                  </a:schemeClr>
                </a:solidFill>
              </a:rPr>
              <a:t>T</a:t>
            </a:r>
            <a:r>
              <a:rPr lang="en-GB" sz="2800" dirty="0" smtClean="0">
                <a:solidFill>
                  <a:schemeClr val="accent5">
                    <a:lumMod val="50000"/>
                  </a:schemeClr>
                </a:solidFill>
              </a:rPr>
              <a:t>he mass of the football is 300 g</a:t>
            </a:r>
            <a:endParaRPr lang="en-GB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42036" y="5240636"/>
            <a:ext cx="7200000" cy="755312"/>
            <a:chOff x="972000" y="3051344"/>
            <a:chExt cx="7200000" cy="75531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000" y="3051344"/>
              <a:ext cx="7200000" cy="755312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972000" y="3463195"/>
              <a:ext cx="6777590" cy="198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1880734" y="3205894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2518909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161847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804784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447721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090659" y="3217972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5709784" y="3217972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333672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6957559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7590971" y="3210165"/>
              <a:ext cx="0" cy="223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551397" y="5562240"/>
            <a:ext cx="585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0 g</a:t>
            </a:r>
            <a:endParaRPr lang="en-GB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1109313" y="5583428"/>
            <a:ext cx="785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100 g</a:t>
            </a:r>
            <a:endParaRPr lang="en-GB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1786136" y="5582242"/>
            <a:ext cx="810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200 g</a:t>
            </a:r>
            <a:endParaRPr lang="en-GB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2416399" y="5575701"/>
            <a:ext cx="758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300 g</a:t>
            </a:r>
            <a:endParaRPr lang="en-GB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3056246" y="5567596"/>
            <a:ext cx="895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400 g</a:t>
            </a:r>
            <a:endParaRPr lang="en-GB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3738479" y="5563173"/>
            <a:ext cx="8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500 g</a:t>
            </a:r>
            <a:endParaRPr lang="en-GB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4364017" y="5556078"/>
            <a:ext cx="861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600 g</a:t>
            </a:r>
            <a:endParaRPr lang="en-GB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4995023" y="5549537"/>
            <a:ext cx="828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700 g</a:t>
            </a:r>
            <a:endParaRPr lang="en-GB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5653958" y="5553872"/>
            <a:ext cx="926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800 g</a:t>
            </a:r>
            <a:endParaRPr lang="en-GB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6246867" y="5547664"/>
            <a:ext cx="761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900 g</a:t>
            </a:r>
            <a:endParaRPr lang="en-GB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6847919" y="5548399"/>
            <a:ext cx="993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1,000 g</a:t>
            </a:r>
            <a:endParaRPr lang="en-GB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2890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3" grpId="0"/>
      <p:bldP spid="84" grpId="0"/>
      <p:bldP spid="27" grpId="0"/>
      <p:bldP spid="28" grpId="0"/>
      <p:bldP spid="29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6.3|1.1|0.9|1.2|12.5|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7.8|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4.5|16.8|3.8|2.7|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3.4|13.9|8.3|8.3|18.5|3.6|8.1|1.2|1|1.2|21.3|6.2|1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2.5|2.7|3.3|8.5|4|7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3.2|1.1|2.9|1.7|5.7|6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2|1.3|5.3|7.4|0.8|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.1|3|4.1|2.4|6.2|10|9.3|11|0.8|0.9|0.8|4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0.6|4.6|7.8|2.4|3.6|4|25.4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522d4c35-b548-4432-90ae-af4376e1c4b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8710</TotalTime>
  <Words>394</Words>
  <Application>Microsoft Office PowerPoint</Application>
  <PresentationFormat>On-screen Show (4:3)</PresentationFormat>
  <Paragraphs>187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and 2 on the worksheet</vt:lpstr>
      <vt:lpstr>PowerPoint Presentation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Louise Collinson</cp:lastModifiedBy>
  <cp:revision>230</cp:revision>
  <dcterms:created xsi:type="dcterms:W3CDTF">2019-07-05T11:02:13Z</dcterms:created>
  <dcterms:modified xsi:type="dcterms:W3CDTF">2021-05-27T07:18:45Z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