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7"/>
  </p:notesMasterIdLst>
  <p:sldIdLst>
    <p:sldId id="296" r:id="rId12"/>
    <p:sldId id="297" r:id="rId13"/>
    <p:sldId id="298" r:id="rId14"/>
    <p:sldId id="316" r:id="rId15"/>
    <p:sldId id="299" r:id="rId16"/>
    <p:sldId id="300" r:id="rId17"/>
    <p:sldId id="307" r:id="rId18"/>
    <p:sldId id="308" r:id="rId19"/>
    <p:sldId id="304" r:id="rId20"/>
    <p:sldId id="313" r:id="rId21"/>
    <p:sldId id="301" r:id="rId22"/>
    <p:sldId id="310" r:id="rId23"/>
    <p:sldId id="314" r:id="rId24"/>
    <p:sldId id="312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0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8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2753563"/>
            <a:ext cx="598069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03" y="2741022"/>
            <a:ext cx="2264162" cy="2547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12" y="1539494"/>
            <a:ext cx="1359243" cy="143691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322403" y="4014613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97855" y="4019967"/>
            <a:ext cx="662648" cy="5922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805" y="2653395"/>
            <a:ext cx="2651522" cy="2781620"/>
          </a:xfrm>
          <a:prstGeom prst="rect">
            <a:avLst/>
          </a:prstGeom>
        </p:spPr>
      </p:pic>
      <p:pic>
        <p:nvPicPr>
          <p:cNvPr id="26" name="Picture 2" descr="Lamp Desk Bulb - Free image o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29" y="1269683"/>
            <a:ext cx="1679965" cy="15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5299146" y="3303557"/>
            <a:ext cx="533400" cy="784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6540" y="5390307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ea typeface="Cambria Math" panose="02040503050406030204" pitchFamily="18" charset="0"/>
              </a:rPr>
              <a:t>__ kg and ____ g</a:t>
            </a:r>
            <a:endParaRPr lang="en-GB" sz="2800" dirty="0"/>
          </a:p>
        </p:txBody>
      </p:sp>
      <p:sp>
        <p:nvSpPr>
          <p:cNvPr id="30" name="Rectangle 29"/>
          <p:cNvSpPr/>
          <p:nvPr/>
        </p:nvSpPr>
        <p:spPr>
          <a:xfrm>
            <a:off x="4562698" y="5380241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ea typeface="Cambria Math" panose="02040503050406030204" pitchFamily="18" charset="0"/>
              </a:rPr>
              <a:t>__ kg and ____ g</a:t>
            </a:r>
            <a:endParaRPr lang="en-GB" sz="2800" dirty="0"/>
          </a:p>
        </p:txBody>
      </p:sp>
      <p:sp>
        <p:nvSpPr>
          <p:cNvPr id="32" name="Rectangle 31"/>
          <p:cNvSpPr/>
          <p:nvPr/>
        </p:nvSpPr>
        <p:spPr>
          <a:xfrm>
            <a:off x="944735" y="5390307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2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0416" y="5390307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100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4613022" y="5377294"/>
            <a:ext cx="41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4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73584" y="537729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800 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152" y="382438"/>
            <a:ext cx="747045" cy="7470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54996" y="5251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68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1 and 2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32228" y="4013729"/>
            <a:ext cx="5351633" cy="1844053"/>
            <a:chOff x="880918" y="4179367"/>
            <a:chExt cx="6018646" cy="215948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3"/>
            <a:stretch/>
          </p:blipFill>
          <p:spPr>
            <a:xfrm>
              <a:off x="880918" y="4179367"/>
              <a:ext cx="5810692" cy="215948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260764" y="5302709"/>
              <a:ext cx="5638800" cy="751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19580" y="5196690"/>
              <a:ext cx="779169" cy="540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rPr>
                <a:t>1 kg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26632" y="5196690"/>
              <a:ext cx="779169" cy="540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rPr>
                <a:t>2 kg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2" y="1413291"/>
            <a:ext cx="3284690" cy="290211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1626175" y="2993252"/>
            <a:ext cx="656564" cy="5408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69978" y="5403060"/>
            <a:ext cx="4195185" cy="998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27721" y="5480717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1,000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80861" y="3627945"/>
                <a:ext cx="22188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1,000 g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÷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61" y="3627945"/>
                <a:ext cx="2218877" cy="523220"/>
              </a:xfrm>
              <a:prstGeom prst="rect">
                <a:avLst/>
              </a:prstGeom>
              <a:blipFill>
                <a:blip r:embed="rId7"/>
                <a:stretch>
                  <a:fillRect l="-5495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839052" y="3617994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200 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4799" y="489612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42030" y="489612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52559" y="488774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16302" y="4888385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52895" y="2697065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1 kg and 400g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2" name="Picture 2" descr="Pumpkin Cartoon Orange - Free vector graphic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89" y="386085"/>
            <a:ext cx="1370255" cy="13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054535" y="529175"/>
            <a:ext cx="621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is the mass of the </a:t>
            </a:r>
            <a:r>
              <a:rPr lang="en-GB" sz="2800" dirty="0" smtClean="0"/>
              <a:t>pumpkin?</a:t>
            </a:r>
            <a:endParaRPr lang="en-GB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17500" y="3771040"/>
            <a:ext cx="0" cy="544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409407" y="1826925"/>
            <a:ext cx="3535944" cy="836215"/>
            <a:chOff x="3751768" y="790808"/>
            <a:chExt cx="3143399" cy="836215"/>
          </a:xfrm>
        </p:grpSpPr>
        <p:sp>
          <p:nvSpPr>
            <p:cNvPr id="47" name="Rounded Rectangular Callout 46"/>
            <p:cNvSpPr/>
            <p:nvPr/>
          </p:nvSpPr>
          <p:spPr>
            <a:xfrm>
              <a:off x="3751768" y="790808"/>
              <a:ext cx="2901350" cy="591057"/>
            </a:xfrm>
            <a:prstGeom prst="wedgeRoundRectCallout">
              <a:avLst>
                <a:gd name="adj1" fmla="val 50501"/>
                <a:gd name="adj2" fmla="val 79800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51769" y="796026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I think it’s 1 kg and 200 g</a:t>
              </a:r>
              <a:endParaRPr lang="en-GB" sz="2400" dirty="0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10" y="2036600"/>
            <a:ext cx="1566724" cy="1098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7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451623" y="4157736"/>
            <a:ext cx="5818103" cy="1799242"/>
            <a:chOff x="880918" y="4179368"/>
            <a:chExt cx="6018646" cy="210701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5" b="2430"/>
            <a:stretch/>
          </p:blipFill>
          <p:spPr>
            <a:xfrm>
              <a:off x="880918" y="4179368"/>
              <a:ext cx="4910571" cy="210701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260764" y="5302709"/>
              <a:ext cx="5638800" cy="751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19580" y="5196690"/>
              <a:ext cx="716699" cy="540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solidFill>
                    <a:prstClr val="black"/>
                  </a:solidFill>
                  <a:ea typeface="Cambria Math" panose="02040503050406030204" pitchFamily="18" charset="0"/>
                </a:rPr>
                <a:t>0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rPr>
                <a:t> kg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79764" y="5186471"/>
              <a:ext cx="716699" cy="540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solidFill>
                    <a:prstClr val="black"/>
                  </a:solidFill>
                  <a:ea typeface="Cambria Math" panose="02040503050406030204" pitchFamily="18" charset="0"/>
                </a:rPr>
                <a:t>1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rPr>
                <a:t> kg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1" y="1473726"/>
            <a:ext cx="2556906" cy="3162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193703" y="2597292"/>
            <a:ext cx="621096" cy="49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16658" y="1943995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 600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g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171018" y="5564499"/>
            <a:ext cx="3633122" cy="1760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63116" y="5653188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1,000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3126" y="3455672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1,000 g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4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98572" y="3460321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250 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2181" y="502645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250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1212" y="504013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00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26623" y="503174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75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0 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39287" y="1923223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4472C4"/>
                </a:solidFill>
              </a:rPr>
              <a:t>750g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4535" y="529175"/>
            <a:ext cx="621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is the mass of the </a:t>
            </a:r>
            <a:r>
              <a:rPr lang="en-GB" sz="2800" dirty="0" smtClean="0"/>
              <a:t>potatoes?</a:t>
            </a:r>
            <a:endParaRPr lang="en-GB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833777" y="3965829"/>
            <a:ext cx="0" cy="544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50" y="-119302"/>
            <a:ext cx="1751125" cy="247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6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2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55654" y="5212820"/>
            <a:ext cx="536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Which parcel has the greater mass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30182" y="522530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73870" y="5190459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Cambria Math" panose="02040503050406030204" pitchFamily="18" charset="0"/>
                <a:cs typeface="+mn-cs"/>
              </a:rPr>
              <a:t>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8" y="179463"/>
            <a:ext cx="3650394" cy="50758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425" y="304865"/>
            <a:ext cx="4352856" cy="4907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3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916765" y="2668830"/>
            <a:ext cx="7200000" cy="755312"/>
            <a:chOff x="972000" y="3051344"/>
            <a:chExt cx="7200000" cy="75531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1009208" y="3010458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553177" y="2999966"/>
            <a:ext cx="63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</a:t>
            </a:r>
            <a:endParaRPr lang="en-GB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2229562" y="3010436"/>
            <a:ext cx="58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</a:t>
            </a:r>
            <a:endParaRPr lang="en-GB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866534" y="3003895"/>
            <a:ext cx="6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300</a:t>
            </a:r>
            <a:endParaRPr lang="en-GB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430975" y="2995790"/>
            <a:ext cx="6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400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4113208" y="2991367"/>
            <a:ext cx="59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500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4738746" y="2984272"/>
            <a:ext cx="71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600</a:t>
            </a:r>
            <a:endParaRPr lang="en-GB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14418" y="2977731"/>
            <a:ext cx="62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700</a:t>
            </a:r>
            <a:endParaRPr lang="en-GB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051388" y="2971190"/>
            <a:ext cx="57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800</a:t>
            </a:r>
            <a:endParaRPr lang="en-GB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6688360" y="2964649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900</a:t>
            </a:r>
            <a:endParaRPr lang="en-GB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7222648" y="2976593"/>
            <a:ext cx="80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1,000</a:t>
            </a:r>
            <a:endParaRPr lang="en-GB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0961" y="1626922"/>
            <a:ext cx="7200000" cy="755312"/>
            <a:chOff x="972000" y="3051344"/>
            <a:chExt cx="7200000" cy="755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95550" y="334776"/>
            <a:ext cx="749747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	 How many grams are there in 1 kilogram?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is indicated by each arrow?</a:t>
            </a:r>
          </a:p>
          <a:p>
            <a:pPr marL="514350" indent="-514350">
              <a:buAutoNum type="arabicParenR" startAt="2"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5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mass of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the pineapple?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29" y="4121581"/>
            <a:ext cx="2506109" cy="1970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098">
            <a:off x="5811130" y="3203376"/>
            <a:ext cx="838889" cy="12410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39294" y="5106837"/>
            <a:ext cx="573715" cy="157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36393" y="2088658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81099" y="3130608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16071" y="194022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67973" y="1944399"/>
            <a:ext cx="4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171741" y="1904194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32947" y="1908035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324466" y="1913926"/>
            <a:ext cx="47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550" y="334776"/>
            <a:ext cx="749747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	 How many grams are there in 1 kilogram?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is indicated by each arrow?</a:t>
            </a:r>
          </a:p>
          <a:p>
            <a:pPr marL="514350" indent="-514350">
              <a:buAutoNum type="arabicParenR" startAt="2"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5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mass of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the pineapple?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29" y="4121581"/>
            <a:ext cx="2506109" cy="1970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098">
            <a:off x="5811130" y="3203376"/>
            <a:ext cx="838889" cy="12410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39294" y="5106837"/>
            <a:ext cx="573715" cy="157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44461" y="788436"/>
                <a:ext cx="5636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ilo means 1000     so 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1000 g</a:t>
                </a:r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461" y="788436"/>
                <a:ext cx="5636951" cy="523220"/>
              </a:xfrm>
              <a:prstGeom prst="rect">
                <a:avLst/>
              </a:prstGeom>
              <a:blipFill>
                <a:blip r:embed="rId9"/>
                <a:stretch>
                  <a:fillRect l="-227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348" y="4584984"/>
            <a:ext cx="119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850 g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9972" y="3514859"/>
            <a:ext cx="84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250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30961" y="1626922"/>
            <a:ext cx="7200000" cy="755312"/>
            <a:chOff x="972000" y="3051344"/>
            <a:chExt cx="7200000" cy="75531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flipV="1">
            <a:off x="7233432" y="2038773"/>
            <a:ext cx="0" cy="374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16071" y="194022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567973" y="1944399"/>
            <a:ext cx="4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171741" y="1904194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732947" y="1908035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7324466" y="1913926"/>
            <a:ext cx="47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916765" y="2668830"/>
            <a:ext cx="7200000" cy="755312"/>
            <a:chOff x="972000" y="3051344"/>
            <a:chExt cx="7200000" cy="75531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009208" y="3010458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1553177" y="2999966"/>
            <a:ext cx="63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2229562" y="3010436"/>
            <a:ext cx="58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</a:t>
            </a:r>
            <a:endParaRPr lang="en-GB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2866534" y="3003895"/>
            <a:ext cx="6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300</a:t>
            </a:r>
            <a:endParaRPr lang="en-GB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430975" y="2995790"/>
            <a:ext cx="6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400</a:t>
            </a:r>
            <a:endParaRPr lang="en-GB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4113208" y="2991367"/>
            <a:ext cx="59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500</a:t>
            </a:r>
            <a:endParaRPr lang="en-GB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4738746" y="2984272"/>
            <a:ext cx="71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600</a:t>
            </a:r>
            <a:endParaRPr lang="en-GB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5414418" y="2977731"/>
            <a:ext cx="62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700</a:t>
            </a:r>
            <a:endParaRPr lang="en-GB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051388" y="2971190"/>
            <a:ext cx="57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800</a:t>
            </a:r>
            <a:endParaRPr lang="en-GB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6688360" y="2964649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900</a:t>
            </a:r>
            <a:endParaRPr lang="en-GB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7222648" y="2976593"/>
            <a:ext cx="80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1,000</a:t>
            </a:r>
            <a:endParaRPr lang="en-GB" sz="2000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781099" y="3130608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50977" y="2348231"/>
            <a:ext cx="84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38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99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8047" y="479820"/>
                <a:ext cx="5157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 _______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6 kg and 500 g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47" y="479820"/>
                <a:ext cx="5157084" cy="523220"/>
              </a:xfrm>
              <a:prstGeom prst="rect">
                <a:avLst/>
              </a:prstGeom>
              <a:blipFill>
                <a:blip r:embed="rId5"/>
                <a:stretch>
                  <a:fillRect l="-94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04095" y="463027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6,500</a:t>
            </a:r>
            <a:endParaRPr lang="en-GB" sz="28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4561" y="1218259"/>
            <a:ext cx="4112097" cy="3992935"/>
            <a:chOff x="268171" y="249049"/>
            <a:chExt cx="2498576" cy="2448272"/>
          </a:xfrm>
        </p:grpSpPr>
        <p:sp>
          <p:nvSpPr>
            <p:cNvPr id="7" name="Oval 6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8" name="Oval 7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9" name="Oval 8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0" name="Straight Connector 9"/>
            <p:cNvCxnSpPr>
              <a:stCxn id="7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5864" y="1937464"/>
                <a:ext cx="2787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1,000 g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64" y="1937464"/>
                <a:ext cx="2787954" cy="523220"/>
              </a:xfrm>
              <a:prstGeom prst="rect">
                <a:avLst/>
              </a:prstGeom>
              <a:blipFill>
                <a:blip r:embed="rId6"/>
                <a:stretch>
                  <a:fillRect l="-45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87483" y="4142372"/>
            <a:ext cx="10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 kg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1756" y="4142371"/>
            <a:ext cx="11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500 g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02315" y="4157156"/>
            <a:ext cx="144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6,000 g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37884" y="5538448"/>
                <a:ext cx="4736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ea typeface="Cambria Math" panose="02040503050406030204" pitchFamily="18" charset="0"/>
                  </a:rPr>
                  <a:t>6,000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GB" sz="2800" dirty="0" smtClean="0"/>
                  <a:t>500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84" y="5538448"/>
                <a:ext cx="4736927" cy="523220"/>
              </a:xfrm>
              <a:prstGeom prst="rect">
                <a:avLst/>
              </a:prstGeom>
              <a:blipFill>
                <a:blip r:embed="rId7"/>
                <a:stretch>
                  <a:fillRect l="-257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45964" y="5534461"/>
            <a:ext cx="278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ea typeface="Cambria Math" panose="02040503050406030204" pitchFamily="18" charset="0"/>
              </a:rPr>
              <a:t>6,500 g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4802" y="1574690"/>
            <a:ext cx="278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ea typeface="Cambria Math" panose="02040503050406030204" pitchFamily="18" charset="0"/>
              </a:rPr>
              <a:t>6,500 g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7267" y="480564"/>
                <a:ext cx="32728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1,000 g</a:t>
                </a:r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67" y="480564"/>
                <a:ext cx="3272863" cy="523220"/>
              </a:xfrm>
              <a:prstGeom prst="rect">
                <a:avLst/>
              </a:prstGeom>
              <a:blipFill>
                <a:blip r:embed="rId5"/>
                <a:stretch>
                  <a:fillRect l="-372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8891" y="1659471"/>
                <a:ext cx="32728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1) 5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______ g</a:t>
                </a:r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1" y="1659471"/>
                <a:ext cx="3272863" cy="523220"/>
              </a:xfrm>
              <a:prstGeom prst="rect">
                <a:avLst/>
              </a:prstGeom>
              <a:blipFill>
                <a:blip r:embed="rId6"/>
                <a:stretch>
                  <a:fillRect l="-372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300631" y="165015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5,000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890" y="2696009"/>
                <a:ext cx="5157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2) 12,000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___ kg</a:t>
                </a:r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0" y="2696009"/>
                <a:ext cx="5157084" cy="523220"/>
              </a:xfrm>
              <a:prstGeom prst="rect">
                <a:avLst/>
              </a:prstGeom>
              <a:blipFill>
                <a:blip r:embed="rId7"/>
                <a:stretch>
                  <a:fillRect l="-23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818412" y="267683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12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8890" y="3848307"/>
                <a:ext cx="5157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3) _______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2 kg and 200 g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0" y="3848307"/>
                <a:ext cx="5157084" cy="523220"/>
              </a:xfrm>
              <a:prstGeom prst="rect">
                <a:avLst/>
              </a:prstGeom>
              <a:blipFill>
                <a:blip r:embed="rId8"/>
                <a:stretch>
                  <a:fillRect l="-23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308295" y="3834995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2,200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890" y="4946682"/>
                <a:ext cx="5157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4) 8,100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___ kg and ______ g</a:t>
                </a:r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0" y="4946682"/>
                <a:ext cx="5157084" cy="523220"/>
              </a:xfrm>
              <a:prstGeom prst="rect">
                <a:avLst/>
              </a:prstGeom>
              <a:blipFill>
                <a:blip r:embed="rId9"/>
                <a:stretch>
                  <a:fillRect l="-23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785061" y="491145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8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30268" y="491145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100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64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8" y="5029915"/>
            <a:ext cx="7200000" cy="7553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7" y="480611"/>
            <a:ext cx="2753488" cy="40913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38498" y="5441766"/>
            <a:ext cx="6777590" cy="19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0" name="TextBox 29"/>
          <p:cNvSpPr txBox="1"/>
          <p:nvPr/>
        </p:nvSpPr>
        <p:spPr>
          <a:xfrm>
            <a:off x="795909" y="5325748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0 kg</a:t>
            </a:r>
            <a:endParaRPr lang="en-GB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647232" y="5184465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85407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928345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571282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214219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57157" y="5196543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76282" y="5196543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100170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724057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357469" y="5188736"/>
            <a:ext cx="0" cy="223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43457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500 g</a:t>
            </a:r>
            <a:endParaRPr lang="en-GB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87056" y="5325748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 kg</a:t>
            </a:r>
            <a:endParaRPr lang="en-GB" sz="2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56516" y="5719470"/>
            <a:ext cx="3318631" cy="638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24590" y="568243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500 g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096283" y="4385390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500g </a:t>
            </a:r>
            <a:r>
              <a:rPr lang="en-GB" sz="2800" dirty="0" smtClean="0">
                <a:ea typeface="Cambria Math" panose="02040503050406030204" pitchFamily="18" charset="0"/>
              </a:rPr>
              <a:t>÷</a:t>
            </a:r>
            <a:r>
              <a:rPr lang="en-GB" sz="2800" dirty="0" smtClean="0"/>
              <a:t> 5 </a:t>
            </a:r>
            <a:r>
              <a:rPr lang="en-GB" sz="2800" dirty="0" smtClean="0">
                <a:ea typeface="Cambria Math" panose="02040503050406030204" pitchFamily="18" charset="0"/>
              </a:rPr>
              <a:t>=</a:t>
            </a:r>
            <a:r>
              <a:rPr lang="en-GB" sz="2800" dirty="0" smtClean="0"/>
              <a:t> 100 g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352257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100 g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975359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200 g</a:t>
            </a:r>
            <a:endParaRPr lang="en-GB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623511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300 g</a:t>
            </a:r>
            <a:endParaRPr lang="en-GB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256922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400 g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559989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600 g</a:t>
            </a:r>
            <a:endParaRPr lang="en-GB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81070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700 g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810195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800 g</a:t>
            </a:r>
            <a:endParaRPr lang="en-GB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417464" y="532574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900 g</a:t>
            </a:r>
            <a:endParaRPr lang="en-GB" sz="20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928345" y="4640100"/>
            <a:ext cx="0" cy="544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24530" y="1943907"/>
            <a:ext cx="3564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The football has a mass of 300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3457" y="599985"/>
            <a:ext cx="476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football?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74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458297" y="210659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1 kg and 500 g 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0" y="4910815"/>
            <a:ext cx="7634821" cy="72898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87181" y="5286671"/>
            <a:ext cx="6677024" cy="386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4" name="TextBox 53"/>
          <p:cNvSpPr txBox="1"/>
          <p:nvPr/>
        </p:nvSpPr>
        <p:spPr>
          <a:xfrm>
            <a:off x="880433" y="5179255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 kg</a:t>
            </a:r>
            <a:endParaRPr lang="en-GB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955218" y="5241215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 kg</a:t>
            </a:r>
            <a:endParaRPr lang="en-GB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91928" y="5715076"/>
            <a:ext cx="6143919" cy="319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40176" y="565630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 kg</a:t>
            </a:r>
            <a:endParaRPr lang="en-GB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3586874" y="5656309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1,000 g</a:t>
            </a:r>
            <a:endParaRPr lang="en-GB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985576" y="3970693"/>
            <a:ext cx="3193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1,000 g </a:t>
            </a:r>
            <a:r>
              <a:rPr lang="en-GB" sz="2800" dirty="0" smtClean="0">
                <a:ea typeface="Cambria Math" panose="02040503050406030204" pitchFamily="18" charset="0"/>
              </a:rPr>
              <a:t>÷</a:t>
            </a:r>
            <a:r>
              <a:rPr lang="en-GB" sz="2800" dirty="0" smtClean="0"/>
              <a:t> 10 </a:t>
            </a:r>
            <a:r>
              <a:rPr lang="en-GB" sz="2800" dirty="0" smtClean="0">
                <a:ea typeface="Cambria Math" panose="02040503050406030204" pitchFamily="18" charset="0"/>
              </a:rPr>
              <a:t>=</a:t>
            </a:r>
            <a:r>
              <a:rPr lang="en-GB" sz="2800" dirty="0" smtClean="0"/>
              <a:t> 100 g</a:t>
            </a:r>
            <a:endParaRPr lang="en-GB" sz="28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079929" y="4447741"/>
            <a:ext cx="0" cy="544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6" y="448209"/>
            <a:ext cx="2990919" cy="447663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565810" y="565366"/>
            <a:ext cx="3679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is the mass of the </a:t>
            </a:r>
            <a:r>
              <a:rPr lang="en-GB" sz="2800" dirty="0" smtClean="0"/>
              <a:t>basket of pears?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5" grpId="0"/>
      <p:bldP spid="57" grpId="0"/>
      <p:bldP spid="57" grpId="1"/>
      <p:bldP spid="58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9.1|13.6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.2|2.4|3.4|6.1|5.3|2.6|3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5.7|6.6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1.2|12.5|12.4|4.6|3.2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2|6.3|0.9|2.2|8.1|10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6|24.2|10.9|7.7|16.2|8.5|9|2.3|3.3|0.6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0.3|1.6|3.6|0.8|7.1|9.8|8.9|2|1.6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9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324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221</cp:revision>
  <dcterms:created xsi:type="dcterms:W3CDTF">2019-07-05T11:02:13Z</dcterms:created>
  <dcterms:modified xsi:type="dcterms:W3CDTF">2021-05-27T07:52:21Z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