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7"/>
  </p:notesMasterIdLst>
  <p:sldIdLst>
    <p:sldId id="296" r:id="rId11"/>
    <p:sldId id="297" r:id="rId12"/>
    <p:sldId id="298" r:id="rId13"/>
    <p:sldId id="306" r:id="rId14"/>
    <p:sldId id="299" r:id="rId15"/>
    <p:sldId id="300" r:id="rId16"/>
    <p:sldId id="304" r:id="rId17"/>
    <p:sldId id="307" r:id="rId18"/>
    <p:sldId id="308" r:id="rId19"/>
    <p:sldId id="309" r:id="rId20"/>
    <p:sldId id="305" r:id="rId21"/>
    <p:sldId id="310" r:id="rId22"/>
    <p:sldId id="312" r:id="rId23"/>
    <p:sldId id="314" r:id="rId24"/>
    <p:sldId id="315" r:id="rId25"/>
    <p:sldId id="31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26/05/2021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26/05/2021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microsoft.com/office/2007/relationships/hdphoto" Target="../media/hdphoto2.wdp"/><Relationship Id="rId4" Type="http://schemas.microsoft.com/office/2007/relationships/hdphoto" Target="../media/hdphoto3.wdp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microsoft.com/office/2007/relationships/hdphoto" Target="../media/hdphoto4.wdp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microsoft.com/office/2007/relationships/hdphoto" Target="../media/hdphoto2.wdp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microsoft.com/office/2007/relationships/hdphoto" Target="../media/hdphoto2.wdp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microsoft.com/office/2007/relationships/hdphoto" Target="../media/hdphoto2.wdp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8999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7419" y1="78404" x2="27419" y2="78404"/>
                        <a14:backgroundMark x1="3629" y1="66667" x2="3629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59" y="3069637"/>
            <a:ext cx="1587310" cy="13632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7742" y1="78404" x2="17742" y2="78404"/>
                        <a14:backgroundMark x1="4839" y1="86854" x2="4839" y2="86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043">
            <a:off x="3455451" y="555725"/>
            <a:ext cx="2361905" cy="20285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6613" y1="15023" x2="26613" y2="15023"/>
                        <a14:backgroundMark x1="22177" y1="7981" x2="22177" y2="7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354">
            <a:off x="1516008" y="926083"/>
            <a:ext cx="1587310" cy="13632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7742" y1="78404" x2="17742" y2="78404"/>
                        <a14:backgroundMark x1="4839" y1="86854" x2="4839" y2="86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85" y="1833314"/>
            <a:ext cx="2361905" cy="2028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952" y="276837"/>
            <a:ext cx="562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Which parcel is heavier?</a:t>
            </a:r>
            <a:endParaRPr lang="en-GB" sz="3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711" y="4019325"/>
            <a:ext cx="1376203" cy="12197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339" y="2235965"/>
            <a:ext cx="4028571" cy="28666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701" l="6383" r="95745">
                        <a14:backgroundMark x1="29314" y1="36545" x2="29314" y2="36545"/>
                        <a14:backgroundMark x1="30733" y1="5316" x2="30733" y2="5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92" y="2245695"/>
            <a:ext cx="4028571" cy="28666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8875" y="4917124"/>
            <a:ext cx="5629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The small parcel is heavier.</a:t>
            </a:r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706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12639 0.253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1268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09011 0.234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042" y="381364"/>
            <a:ext cx="1623433" cy="1981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11" y="1823128"/>
            <a:ext cx="1651883" cy="1970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0758" y="1399320"/>
            <a:ext cx="1078781" cy="7566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3081" y="1964435"/>
            <a:ext cx="62873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Find some objects to compare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Which do you think is heavier?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Can you use the balance scales to check?</a:t>
            </a:r>
          </a:p>
          <a:p>
            <a:pPr algn="ctr"/>
            <a:endParaRPr lang="en-GB" sz="2800" dirty="0"/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4357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817939" y="4313097"/>
            <a:ext cx="1378145" cy="983588"/>
            <a:chOff x="-1165495" y="3546464"/>
            <a:chExt cx="3316800" cy="23710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16" b="89980" l="0" r="9897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646476" y="3551179"/>
              <a:ext cx="2366334" cy="2366334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 rot="3222770">
              <a:off x="932228" y="3808161"/>
              <a:ext cx="1480774" cy="9573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 rot="17916372">
              <a:off x="-1311102" y="4151075"/>
              <a:ext cx="1049279" cy="7580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-730259" y="5181502"/>
              <a:ext cx="2481612" cy="365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3872" y="3312012"/>
            <a:ext cx="1404041" cy="16936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29" y="2017652"/>
            <a:ext cx="1395823" cy="15335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5997">
            <a:off x="2230411" y="4027375"/>
            <a:ext cx="1168553" cy="13331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2104">
            <a:off x="2751186" y="4113910"/>
            <a:ext cx="1168553" cy="1333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8829" y="386576"/>
            <a:ext cx="7490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Rosie and Dora are making cupcakes.</a:t>
            </a:r>
          </a:p>
          <a:p>
            <a:r>
              <a:rPr lang="en-GB" sz="2800" dirty="0" smtClean="0"/>
              <a:t>They need the same mass of eggs, sugar, butter and flour.</a:t>
            </a:r>
            <a:endParaRPr lang="en-GB" sz="2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120486" y="2210353"/>
            <a:ext cx="3810051" cy="846829"/>
            <a:chOff x="3523360" y="2193062"/>
            <a:chExt cx="3135654" cy="846829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59650"/>
                <a:gd name="adj2" fmla="val 36154"/>
                <a:gd name="adj3" fmla="val 16667"/>
              </a:avLst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31473" y="2200977"/>
              <a:ext cx="29947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I can use the eggs to measure each ingredient. </a:t>
              </a:r>
              <a:endParaRPr lang="en-GB" sz="2400" dirty="0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62" y="2714557"/>
            <a:ext cx="3976061" cy="36094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452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8640" y="301951"/>
            <a:ext cx="80645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Rosie and Dora are making cupcakes.</a:t>
            </a:r>
          </a:p>
          <a:p>
            <a:r>
              <a:rPr lang="en-GB" sz="2800" dirty="0" smtClean="0"/>
              <a:t>They need the same mass of eggs, flour, margarine and sugar.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Does Rosie need to add more flour or remove some?</a:t>
            </a:r>
            <a:endParaRPr lang="en-GB" sz="2800" dirty="0"/>
          </a:p>
        </p:txBody>
      </p:sp>
      <p:grpSp>
        <p:nvGrpSpPr>
          <p:cNvPr id="21" name="Group 20"/>
          <p:cNvGrpSpPr/>
          <p:nvPr/>
        </p:nvGrpSpPr>
        <p:grpSpPr>
          <a:xfrm rot="21350851">
            <a:off x="4920855" y="4169757"/>
            <a:ext cx="1446573" cy="983588"/>
            <a:chOff x="-1165495" y="3546464"/>
            <a:chExt cx="3316800" cy="23710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16" b="89980" l="0" r="9897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646476" y="3551179"/>
              <a:ext cx="2366334" cy="2366334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 rot="3222770">
              <a:off x="932228" y="3808161"/>
              <a:ext cx="1480774" cy="9573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 rot="17916372">
              <a:off x="-1311102" y="4151075"/>
              <a:ext cx="1049279" cy="7580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-730259" y="5181502"/>
              <a:ext cx="2481612" cy="365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906" y="2507960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1750" y="265064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3872" y="3312012"/>
            <a:ext cx="1404041" cy="16936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29" y="2017652"/>
            <a:ext cx="1395823" cy="15335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5997">
            <a:off x="2281201" y="3145288"/>
            <a:ext cx="1168553" cy="13331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2104">
            <a:off x="2710796" y="3293148"/>
            <a:ext cx="1168553" cy="133313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211329" y="1690189"/>
            <a:ext cx="3110810" cy="846829"/>
            <a:chOff x="3523360" y="2193062"/>
            <a:chExt cx="3135654" cy="846829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59650"/>
                <a:gd name="adj2" fmla="val 36154"/>
                <a:gd name="adj3" fmla="val 16667"/>
              </a:avLst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31473" y="2200977"/>
              <a:ext cx="29947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This is not the correct amount of flour.</a:t>
              </a:r>
              <a:endParaRPr lang="en-GB" sz="2400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309" y="2229322"/>
            <a:ext cx="4029075" cy="365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233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3567" y="358977"/>
            <a:ext cx="717872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Whitney and Eva have a balance scale, </a:t>
            </a:r>
          </a:p>
          <a:p>
            <a:r>
              <a:rPr lang="en-GB" sz="2800" dirty="0" smtClean="0"/>
              <a:t>a 50 g weight and a 20 g weight.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They want to make a ball of playdough with a mass of exactly 30 g</a:t>
            </a:r>
          </a:p>
          <a:p>
            <a:r>
              <a:rPr lang="en-GB" sz="2800" dirty="0" smtClean="0"/>
              <a:t>Can you find more than one way to do this?</a:t>
            </a:r>
            <a:endParaRPr lang="en-GB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7" b="89701" l="6383" r="95745">
                        <a14:backgroundMark x1="29314" y1="36545" x2="29314" y2="36545"/>
                        <a14:backgroundMark x1="30733" y1="5316" x2="30733" y2="5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83" y="960329"/>
            <a:ext cx="4028571" cy="2866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630" y="1387281"/>
            <a:ext cx="1375243" cy="16959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9182" y="1484902"/>
            <a:ext cx="1344759" cy="16907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896" y="3538127"/>
            <a:ext cx="747045" cy="7470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589740" y="368081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63" y="2356056"/>
            <a:ext cx="1063254" cy="849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97" y="2613544"/>
            <a:ext cx="756787" cy="6048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/>
          <a:srcRect l="49405" t="18715" b="12075"/>
          <a:stretch/>
        </p:blipFill>
        <p:spPr>
          <a:xfrm>
            <a:off x="1787796" y="2104376"/>
            <a:ext cx="818280" cy="7462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828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567" y="203937"/>
            <a:ext cx="1375243" cy="16959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94" y="2094765"/>
            <a:ext cx="1344759" cy="16907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743582" y="-25648"/>
            <a:ext cx="3454891" cy="2634018"/>
            <a:chOff x="2185174" y="56161"/>
            <a:chExt cx="4028571" cy="28666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l="49405" t="18715" b="12075"/>
            <a:stretch/>
          </p:blipFill>
          <p:spPr>
            <a:xfrm>
              <a:off x="2975212" y="765827"/>
              <a:ext cx="699556" cy="63795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67" b="89701" l="6383" r="95745">
                          <a14:backgroundMark x1="29314" y1="36545" x2="29314" y2="36545"/>
                          <a14:backgroundMark x1="30733" y1="5316" x2="30733" y2="53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5174" y="56161"/>
              <a:ext cx="4028571" cy="28666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387" y="621421"/>
              <a:ext cx="1063254" cy="84985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6936" y="856683"/>
              <a:ext cx="756787" cy="60489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157119" y="1934831"/>
            <a:ext cx="3167457" cy="2231673"/>
            <a:chOff x="2185174" y="56161"/>
            <a:chExt cx="4028571" cy="286666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67" b="89701" l="6383" r="95745">
                          <a14:backgroundMark x1="29314" y1="36545" x2="29314" y2="36545"/>
                          <a14:backgroundMark x1="30733" y1="5316" x2="30733" y2="53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5174" y="56161"/>
              <a:ext cx="4028571" cy="286666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l="49405" t="18715" b="12075"/>
            <a:stretch/>
          </p:blipFill>
          <p:spPr>
            <a:xfrm>
              <a:off x="2483262" y="760149"/>
              <a:ext cx="699556" cy="63795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817" y="813948"/>
              <a:ext cx="756787" cy="60489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131667" y="3050666"/>
            <a:ext cx="3174307" cy="2179857"/>
            <a:chOff x="3873355" y="3893032"/>
            <a:chExt cx="4028571" cy="2866667"/>
          </a:xfrm>
        </p:grpSpPr>
        <p:grpSp>
          <p:nvGrpSpPr>
            <p:cNvPr id="20" name="Group 19"/>
            <p:cNvGrpSpPr/>
            <p:nvPr/>
          </p:nvGrpSpPr>
          <p:grpSpPr>
            <a:xfrm>
              <a:off x="3873355" y="3893032"/>
              <a:ext cx="4028571" cy="2866667"/>
              <a:chOff x="2185174" y="56161"/>
              <a:chExt cx="4028571" cy="2866667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967" b="89701" l="6383" r="95745">
                            <a14:backgroundMark x1="29314" y1="36545" x2="29314" y2="36545"/>
                            <a14:backgroundMark x1="30733" y1="5316" x2="30733" y2="531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5174" y="56161"/>
                <a:ext cx="4028571" cy="286666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5"/>
              <a:srcRect l="49405" t="18715" b="12075"/>
              <a:stretch/>
            </p:blipFill>
            <p:spPr>
              <a:xfrm>
                <a:off x="2512986" y="914791"/>
                <a:ext cx="513195" cy="468000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/>
            <a:srcRect l="49405" t="18715" b="12075"/>
            <a:stretch/>
          </p:blipFill>
          <p:spPr>
            <a:xfrm>
              <a:off x="7077903" y="4751662"/>
              <a:ext cx="513195" cy="4680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2233883" y="466501"/>
            <a:ext cx="2658745" cy="1578527"/>
            <a:chOff x="3523360" y="2193062"/>
            <a:chExt cx="3135654" cy="1409156"/>
          </a:xfrm>
        </p:grpSpPr>
        <p:sp>
          <p:nvSpPr>
            <p:cNvPr id="32" name="Rounded Rectangular Callout 31"/>
            <p:cNvSpPr/>
            <p:nvPr/>
          </p:nvSpPr>
          <p:spPr>
            <a:xfrm>
              <a:off x="3523360" y="2193062"/>
              <a:ext cx="3135654" cy="1109325"/>
            </a:xfrm>
            <a:prstGeom prst="wedgeRoundRectCallout">
              <a:avLst>
                <a:gd name="adj1" fmla="val -70864"/>
                <a:gd name="adj2" fmla="val 5402"/>
                <a:gd name="adj3" fmla="val 16667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631473" y="2200977"/>
                  <a:ext cx="2994753" cy="14012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 smtClean="0"/>
                    <a:t>20 g </a:t>
                  </a:r>
                  <a14:m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GB" sz="2400" dirty="0" smtClean="0"/>
                    <a:t> 30 g </a:t>
                  </a:r>
                  <a14:m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400" dirty="0" smtClean="0"/>
                    <a:t> 50 g</a:t>
                  </a:r>
                </a:p>
                <a:p>
                  <a:pPr algn="ctr"/>
                  <a:r>
                    <a:rPr lang="en-GB" sz="2400" dirty="0" smtClean="0"/>
                    <a:t>So the dough has a mass of 30 g</a:t>
                  </a:r>
                  <a:endParaRPr lang="en-GB" sz="2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1473" y="2200977"/>
                  <a:ext cx="2994753" cy="1401241"/>
                </a:xfrm>
                <a:prstGeom prst="rect">
                  <a:avLst/>
                </a:prstGeom>
                <a:blipFill>
                  <a:blip r:embed="rId12"/>
                  <a:stretch>
                    <a:fillRect l="-3357" t="-3113" r="-6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2340660" y="2356419"/>
            <a:ext cx="2434140" cy="839864"/>
            <a:chOff x="3523360" y="2193062"/>
            <a:chExt cx="3135654" cy="749749"/>
          </a:xfrm>
        </p:grpSpPr>
        <p:sp>
          <p:nvSpPr>
            <p:cNvPr id="35" name="Rounded Rectangular Callout 34"/>
            <p:cNvSpPr/>
            <p:nvPr/>
          </p:nvSpPr>
          <p:spPr>
            <a:xfrm>
              <a:off x="3523360" y="2193062"/>
              <a:ext cx="3135654" cy="749749"/>
            </a:xfrm>
            <a:prstGeom prst="wedgeRoundRectCallout">
              <a:avLst>
                <a:gd name="adj1" fmla="val -71425"/>
                <a:gd name="adj2" fmla="val 24902"/>
                <a:gd name="adj3" fmla="val 16667"/>
              </a:avLst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31473" y="2200977"/>
              <a:ext cx="2994753" cy="741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First I made 2 </a:t>
              </a:r>
            </a:p>
            <a:p>
              <a:pPr algn="ctr"/>
              <a:r>
                <a:rPr lang="en-GB" sz="2400" dirty="0" smtClean="0"/>
                <a:t>20 g balls.</a:t>
              </a:r>
              <a:endParaRPr lang="en-GB" sz="24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369897" y="3461585"/>
            <a:ext cx="2434140" cy="1209196"/>
            <a:chOff x="3523360" y="2193061"/>
            <a:chExt cx="3135654" cy="1079453"/>
          </a:xfrm>
        </p:grpSpPr>
        <p:sp>
          <p:nvSpPr>
            <p:cNvPr id="39" name="Rounded Rectangular Callout 38"/>
            <p:cNvSpPr/>
            <p:nvPr/>
          </p:nvSpPr>
          <p:spPr>
            <a:xfrm>
              <a:off x="3523360" y="2193061"/>
              <a:ext cx="3135654" cy="1079452"/>
            </a:xfrm>
            <a:prstGeom prst="wedgeRoundRectCallout">
              <a:avLst>
                <a:gd name="adj1" fmla="val -73107"/>
                <a:gd name="adj2" fmla="val -55233"/>
                <a:gd name="adj3" fmla="val 16667"/>
              </a:avLst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31473" y="2200977"/>
              <a:ext cx="2994753" cy="1071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 I divided one ball into 2 equal 10 g balls </a:t>
              </a:r>
              <a:endParaRPr lang="en-GB" sz="2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428494" y="4801619"/>
            <a:ext cx="2434140" cy="1209196"/>
            <a:chOff x="3523360" y="2193061"/>
            <a:chExt cx="3135654" cy="1079453"/>
          </a:xfrm>
        </p:grpSpPr>
        <p:sp>
          <p:nvSpPr>
            <p:cNvPr id="42" name="Rounded Rectangular Callout 41"/>
            <p:cNvSpPr/>
            <p:nvPr/>
          </p:nvSpPr>
          <p:spPr>
            <a:xfrm>
              <a:off x="3523360" y="2193061"/>
              <a:ext cx="3135654" cy="1079452"/>
            </a:xfrm>
            <a:prstGeom prst="wedgeRoundRectCallout">
              <a:avLst>
                <a:gd name="adj1" fmla="val -76471"/>
                <a:gd name="adj2" fmla="val -74421"/>
                <a:gd name="adj3" fmla="val 16667"/>
              </a:avLst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31473" y="2200977"/>
              <a:ext cx="2994753" cy="1071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Then I combined a 10g and a 20 g ball to make 30 g</a:t>
              </a:r>
              <a:endParaRPr lang="en-GB" sz="2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38793" y="5176180"/>
            <a:ext cx="2523211" cy="608744"/>
            <a:chOff x="5438793" y="5176180"/>
            <a:chExt cx="2523211" cy="60874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5"/>
            <a:srcRect l="49405" t="18715" b="12075"/>
            <a:stretch/>
          </p:blipFill>
          <p:spPr>
            <a:xfrm>
              <a:off x="5438793" y="5176180"/>
              <a:ext cx="550025" cy="49663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/>
            <a:srcRect l="49405" t="18715" b="12075"/>
            <a:stretch/>
          </p:blipFill>
          <p:spPr>
            <a:xfrm>
              <a:off x="5812254" y="5429050"/>
              <a:ext cx="404371" cy="35587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/>
            <a:srcRect l="49405" t="18715" b="12075"/>
            <a:stretch/>
          </p:blipFill>
          <p:spPr>
            <a:xfrm>
              <a:off x="7312282" y="5178860"/>
              <a:ext cx="649722" cy="586660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6300500" y="5472190"/>
              <a:ext cx="94413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1805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7" b="89701" l="6383" r="95745">
                        <a14:backgroundMark x1="29314" y1="36545" x2="29314" y2="36545"/>
                        <a14:backgroundMark x1="30733" y1="5316" x2="30733" y2="5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08" y="1114668"/>
            <a:ext cx="4028571" cy="2866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127" y="1575695"/>
            <a:ext cx="1375243" cy="16959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702" y="491319"/>
            <a:ext cx="7178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other masses of dough could you make using only these weights?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37" y="2547095"/>
            <a:ext cx="1063254" cy="849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14" y="2770910"/>
            <a:ext cx="756787" cy="6048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49405" t="18715" b="12075"/>
          <a:stretch/>
        </p:blipFill>
        <p:spPr>
          <a:xfrm>
            <a:off x="1510051" y="2247458"/>
            <a:ext cx="818280" cy="7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20" y="4183007"/>
            <a:ext cx="1376203" cy="12197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328330" y="4253570"/>
            <a:ext cx="4925052" cy="846829"/>
            <a:chOff x="3751768" y="535036"/>
            <a:chExt cx="3294353" cy="846829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3751768" y="535036"/>
              <a:ext cx="2901350" cy="846829"/>
            </a:xfrm>
            <a:prstGeom prst="wedgeRoundRectCallout">
              <a:avLst>
                <a:gd name="adj1" fmla="val 59787"/>
                <a:gd name="adj2" fmla="val 45956"/>
                <a:gd name="adj3" fmla="val 16667"/>
              </a:avLst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02723" y="550868"/>
              <a:ext cx="3143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I wonder if you can make each multiple of 10 g up to 100 g…</a:t>
              </a:r>
              <a:endParaRPr lang="en-GB" sz="2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9513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287" y="2183212"/>
            <a:ext cx="2206763" cy="22067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5550" y="334776"/>
            <a:ext cx="7497474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language is used to describe mass?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full and empty,  long and short,  heavy and light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	 Which item would you expect to have a 	 	 	 greater mass?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or   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3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Which units are used to measure mass?</a:t>
            </a:r>
          </a:p>
          <a:p>
            <a:endParaRPr lang="en-GB" sz="3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5923">
            <a:off x="2303950" y="2736675"/>
            <a:ext cx="842814" cy="148202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58537" y="4807131"/>
            <a:ext cx="1698172" cy="11364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404256" y="4920631"/>
            <a:ext cx="16067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/>
              <a:t>Kilograms and grams</a:t>
            </a:r>
            <a:endParaRPr lang="en-GB" sz="2600" dirty="0"/>
          </a:p>
        </p:txBody>
      </p:sp>
      <p:sp>
        <p:nvSpPr>
          <p:cNvPr id="8" name="Rounded Rectangle 7"/>
          <p:cNvSpPr/>
          <p:nvPr/>
        </p:nvSpPr>
        <p:spPr>
          <a:xfrm>
            <a:off x="3391989" y="4804786"/>
            <a:ext cx="1698172" cy="11364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437708" y="4918286"/>
            <a:ext cx="16067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/>
              <a:t>Litres and millilitres</a:t>
            </a:r>
            <a:endParaRPr lang="en-GB" sz="2600" dirty="0"/>
          </a:p>
        </p:txBody>
      </p:sp>
      <p:sp>
        <p:nvSpPr>
          <p:cNvPr id="10" name="Rounded Rectangle 9"/>
          <p:cNvSpPr/>
          <p:nvPr/>
        </p:nvSpPr>
        <p:spPr>
          <a:xfrm>
            <a:off x="5425441" y="4804786"/>
            <a:ext cx="1698172" cy="11364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52507" y="4918286"/>
            <a:ext cx="18440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/>
              <a:t>Metres and centimetres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287" y="2183212"/>
            <a:ext cx="2206763" cy="22067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5550" y="334776"/>
            <a:ext cx="7497474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language is used to describe mass?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full and empty,  long and short,  heavy and light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	 Which item would you expect to have a 	 	 	 greater mass?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or   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3"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Which units are used to measure mass?</a:t>
            </a:r>
          </a:p>
          <a:p>
            <a:endParaRPr lang="en-GB" sz="3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5923">
            <a:off x="2303950" y="2736675"/>
            <a:ext cx="842814" cy="14820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64609" y="966651"/>
            <a:ext cx="2428416" cy="7707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1872901" y="2906973"/>
            <a:ext cx="1564807" cy="124997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358537" y="4807131"/>
            <a:ext cx="1698172" cy="11364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404256" y="4920631"/>
            <a:ext cx="16067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/>
              <a:t>Kilograms and grams</a:t>
            </a:r>
            <a:endParaRPr lang="en-GB" sz="2600" dirty="0"/>
          </a:p>
        </p:txBody>
      </p:sp>
      <p:sp>
        <p:nvSpPr>
          <p:cNvPr id="11" name="Rounded Rectangle 10"/>
          <p:cNvSpPr/>
          <p:nvPr/>
        </p:nvSpPr>
        <p:spPr>
          <a:xfrm>
            <a:off x="3391989" y="4804786"/>
            <a:ext cx="1698172" cy="11364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437708" y="4918286"/>
            <a:ext cx="16067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/>
              <a:t>Litres and millilitres</a:t>
            </a:r>
            <a:endParaRPr lang="en-GB" sz="2600" dirty="0"/>
          </a:p>
        </p:txBody>
      </p:sp>
      <p:sp>
        <p:nvSpPr>
          <p:cNvPr id="13" name="Rounded Rectangle 12"/>
          <p:cNvSpPr/>
          <p:nvPr/>
        </p:nvSpPr>
        <p:spPr>
          <a:xfrm>
            <a:off x="5425441" y="4804786"/>
            <a:ext cx="1698172" cy="11364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52507" y="4918286"/>
            <a:ext cx="18440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/>
              <a:t>Metres and centimetres</a:t>
            </a:r>
            <a:endParaRPr lang="en-GB" sz="2600" dirty="0"/>
          </a:p>
        </p:txBody>
      </p:sp>
      <p:sp>
        <p:nvSpPr>
          <p:cNvPr id="8" name="Oval 7"/>
          <p:cNvSpPr/>
          <p:nvPr/>
        </p:nvSpPr>
        <p:spPr>
          <a:xfrm>
            <a:off x="1035795" y="4663439"/>
            <a:ext cx="2283260" cy="14412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346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0233" y="483326"/>
            <a:ext cx="7080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Which equipment do we use to measure mass?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65" y="3429000"/>
            <a:ext cx="1795081" cy="1824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513" y="966051"/>
            <a:ext cx="2361846" cy="2144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08" y="2769720"/>
            <a:ext cx="2813085" cy="2001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86" y="1422557"/>
            <a:ext cx="1457237" cy="1669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025" y="4621446"/>
            <a:ext cx="4034334" cy="6323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31" y="1422557"/>
            <a:ext cx="1294639" cy="182900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09234" y="3304294"/>
            <a:ext cx="2312126" cy="22141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437373" y="1005554"/>
            <a:ext cx="2312126" cy="22141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496150" y="3304293"/>
            <a:ext cx="3020281" cy="115300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12341" y="297839"/>
            <a:ext cx="2419736" cy="2752863"/>
            <a:chOff x="812341" y="297839"/>
            <a:chExt cx="2419736" cy="27528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7000" y="297839"/>
              <a:ext cx="2255077" cy="27528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15995">
              <a:off x="782350" y="1180944"/>
              <a:ext cx="1175637" cy="111565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1594">
              <a:off x="2223052" y="1337522"/>
              <a:ext cx="835563" cy="802501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081328" y="2279629"/>
            <a:ext cx="2109579" cy="2464519"/>
            <a:chOff x="6081328" y="2279629"/>
            <a:chExt cx="2109579" cy="246451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328" y="2279629"/>
              <a:ext cx="2066120" cy="246451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1594">
              <a:off x="6201816" y="3319311"/>
              <a:ext cx="835563" cy="80250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38618">
              <a:off x="6994894" y="2973827"/>
              <a:ext cx="1196013" cy="136446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702025" y="2687457"/>
            <a:ext cx="2434548" cy="846829"/>
            <a:chOff x="3523360" y="2193062"/>
            <a:chExt cx="3135654" cy="846829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62971"/>
                <a:gd name="adj2" fmla="val 29984"/>
                <a:gd name="adj3" fmla="val 16667"/>
              </a:avLst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I can’t tell which feels heavier.</a:t>
              </a:r>
              <a:endParaRPr lang="en-GB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23918" y="781423"/>
            <a:ext cx="2210231" cy="846829"/>
            <a:chOff x="3523360" y="2193062"/>
            <a:chExt cx="3135654" cy="846829"/>
          </a:xfrm>
        </p:grpSpPr>
        <p:sp>
          <p:nvSpPr>
            <p:cNvPr id="21" name="Rounded Rectangular Callout 20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62501"/>
                <a:gd name="adj2" fmla="val 26899"/>
                <a:gd name="adj3" fmla="val 16667"/>
              </a:avLst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The cabbage feels heavier.</a:t>
              </a:r>
              <a:endParaRPr lang="en-GB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11095" y="4525701"/>
            <a:ext cx="3143398" cy="858926"/>
            <a:chOff x="4067107" y="522939"/>
            <a:chExt cx="3143398" cy="858926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4166042" y="535036"/>
              <a:ext cx="2901350" cy="846829"/>
            </a:xfrm>
            <a:prstGeom prst="wedgeRoundRectCallout">
              <a:avLst>
                <a:gd name="adj1" fmla="val -66823"/>
                <a:gd name="adj2" fmla="val 50491"/>
                <a:gd name="adj3" fmla="val 16667"/>
              </a:avLst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67107" y="522939"/>
              <a:ext cx="3143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Let’s use the balance scales to check.</a:t>
              </a:r>
              <a:endParaRPr lang="en-GB" sz="2400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44" y="4893329"/>
            <a:ext cx="1578009" cy="1106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82" y="1598980"/>
            <a:ext cx="4028571" cy="2866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95" y="519806"/>
            <a:ext cx="1575297" cy="1494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82" y="2021918"/>
            <a:ext cx="1575297" cy="1494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7116" y1="85714" x2="37116" y2="85714"/>
                        <a14:backgroundMark x1="17494" y1="95681" x2="17494" y2="95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1275" y="1598980"/>
            <a:ext cx="4028571" cy="28666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17" y="2382088"/>
            <a:ext cx="1171217" cy="11248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5509">
            <a:off x="5018046" y="1452294"/>
            <a:ext cx="1171217" cy="11248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8180" y="4381830"/>
            <a:ext cx="6824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The cabbage </a:t>
            </a: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is heavier than </a:t>
            </a:r>
            <a:r>
              <a:rPr lang="en-GB" sz="2800" dirty="0" smtClean="0"/>
              <a:t>the apple.</a:t>
            </a:r>
          </a:p>
          <a:p>
            <a:pPr algn="ctr"/>
            <a:endParaRPr lang="en-GB" sz="1600" dirty="0" smtClean="0"/>
          </a:p>
          <a:p>
            <a:pPr algn="ctr"/>
            <a:r>
              <a:rPr lang="en-GB" sz="2800" dirty="0" smtClean="0"/>
              <a:t>The apple </a:t>
            </a: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is lighter than </a:t>
            </a:r>
            <a:r>
              <a:rPr lang="en-GB" sz="2800" dirty="0" smtClean="0"/>
              <a:t>the cabbage.</a:t>
            </a:r>
            <a:endParaRPr lang="en-GB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042" y="381364"/>
            <a:ext cx="1623433" cy="19817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34" y="2531639"/>
            <a:ext cx="1651883" cy="19704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096" y="1625436"/>
            <a:ext cx="1078781" cy="756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848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00348 0.084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8180" y="4381830"/>
            <a:ext cx="6824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 smtClean="0"/>
          </a:p>
          <a:p>
            <a:pPr algn="ctr"/>
            <a:r>
              <a:rPr lang="en-GB" sz="2800" dirty="0" smtClean="0"/>
              <a:t>The banana </a:t>
            </a: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has the same mass </a:t>
            </a:r>
            <a:r>
              <a:rPr lang="en-GB" sz="2800" dirty="0" smtClean="0"/>
              <a:t>as the apple.</a:t>
            </a:r>
            <a:endParaRPr lang="en-GB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7" b="89701" l="6383" r="95745">
                        <a14:backgroundMark x1="29314" y1="36545" x2="29314" y2="36545"/>
                        <a14:backgroundMark x1="30733" y1="5316" x2="30733" y2="5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82" y="2222991"/>
            <a:ext cx="4028571" cy="2866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69" y="1316270"/>
            <a:ext cx="1171217" cy="11248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725">
            <a:off x="2160583" y="649025"/>
            <a:ext cx="1812839" cy="20681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042" y="381364"/>
            <a:ext cx="1623433" cy="19817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34" y="2531639"/>
            <a:ext cx="1651883" cy="19704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8049" y="1466339"/>
            <a:ext cx="1078781" cy="756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23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0451 0.181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905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00018 0.169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7.1|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9.7|14.8|7.5|5.5|4.2|15.6|4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.6|2.8|5.1|1.5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.4|5.7|1.4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.2|1.8|12.3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1|4.4|17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6|6.9|2.4|3.6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2.5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8.5|2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522d4c35-b548-4432-90ae-af4376e1c4b4"/>
  </ds:schemaRefs>
</ds:datastoreItem>
</file>

<file path=customXml/itemProps3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10241</TotalTime>
  <Words>334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Louise Collinson</cp:lastModifiedBy>
  <cp:revision>228</cp:revision>
  <dcterms:created xsi:type="dcterms:W3CDTF">2019-07-05T11:02:13Z</dcterms:created>
  <dcterms:modified xsi:type="dcterms:W3CDTF">2021-05-26T13:37:40Z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