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29"/>
  </p:notesMasterIdLst>
  <p:sldIdLst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9144000" cy="5143500" type="screen16x9"/>
  <p:notesSz cx="6858000" cy="9144000"/>
  <p:embeddedFontLst>
    <p:embeddedFont>
      <p:font typeface="Montserrat" panose="020B0604020202020204" charset="0"/>
      <p:regular r:id="rId30"/>
      <p:bold r:id="rId31"/>
      <p:italic r:id="rId32"/>
      <p:boldItalic r:id="rId33"/>
    </p:embeddedFont>
    <p:embeddedFont>
      <p:font typeface="Montserrat Medium" panose="020B0604020202020204" charset="0"/>
      <p:regular r:id="rId34"/>
      <p:bold r:id="rId35"/>
      <p:italic r:id="rId36"/>
      <p:boldItalic r:id="rId37"/>
    </p:embeddedFont>
    <p:embeddedFont>
      <p:font typeface="Montserrat SemiBold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0" Type="http://schemas.openxmlformats.org/officeDocument/2006/relationships/slide" Target="slides/slide18.xml"/><Relationship Id="rId4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2" name="Google Shape;402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4" name="Google Shape;414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b2f18f438_7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g8b2f18f438_7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1" name="Google Shape;461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2" name="Google Shape;472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3" name="Google Shape;483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4" name="Google Shape;494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tting tasks 1">
  <p:cSld name="TITLE_ONLY_1_1_2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subTitle" idx="1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0000" rIns="91425" bIns="91425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subTitle" idx="2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0000" rIns="91425" bIns="91425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body" idx="3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marL="1371600" lvl="2" indent="-3175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04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marL="2743200" lvl="5" indent="-3048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marL="3200400" lvl="6" indent="-2921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marL="3657600" lvl="7" indent="-2921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marL="4114800" lvl="8" indent="-2794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ubTitle" idx="4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0000" rIns="91425" bIns="91425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5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marL="1371600" lvl="2" indent="-3175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04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marL="2743200" lvl="5" indent="-3048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marL="3200400" lvl="6" indent="-2921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marL="3657600" lvl="7" indent="-2921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marL="4114800" lvl="8" indent="-2794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subTitle" idx="6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0000" rIns="91425" bIns="91425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ubTitle" idx="7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0000" rIns="91425" bIns="91425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sz="3600" b="0" i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1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2">
            <a:alphaModFix/>
          </a:blip>
          <a:srcRect l="9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1"/>
          </p:nvPr>
        </p:nvSpPr>
        <p:spPr>
          <a:xfrm>
            <a:off x="458975" y="1438150"/>
            <a:ext cx="8226001" cy="29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381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marL="2743200" lvl="5" indent="-3810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400"/>
              <a:buChar char="–"/>
              <a:defRPr/>
            </a:lvl6pPr>
            <a:lvl7pPr marL="3200400" lvl="6" indent="-3556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000"/>
              <a:buChar char="–"/>
              <a:defRPr/>
            </a:lvl7pPr>
            <a:lvl8pPr marL="3657600" lvl="7" indent="-355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8pPr>
            <a:lvl9pPr marL="4114800" lvl="8" indent="-3302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600"/>
              <a:buChar char="–"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sldNum" idx="12"/>
          </p:nvPr>
        </p:nvSpPr>
        <p:spPr>
          <a:xfrm>
            <a:off x="458970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ctrTitle"/>
          </p:nvPr>
        </p:nvSpPr>
        <p:spPr>
          <a:xfrm>
            <a:off x="458975" y="1438150"/>
            <a:ext cx="8226001" cy="18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sz="3000" b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52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52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52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52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52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52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52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5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ubTitle" idx="1"/>
          </p:nvPr>
        </p:nvSpPr>
        <p:spPr>
          <a:xfrm>
            <a:off x="458975" y="445025"/>
            <a:ext cx="8226001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18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2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2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2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2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2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2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2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ubTitle" idx="2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 rotWithShape="1">
          <a:blip r:embed="rId2">
            <a:alphaModFix/>
          </a:blip>
          <a:srcRect l="49" r="59"/>
          <a:stretch/>
        </p:blipFill>
        <p:spPr>
          <a:xfrm>
            <a:off x="6315803" y="3617749"/>
            <a:ext cx="2359601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381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200"/>
            </a:lvl5pPr>
            <a:lvl6pPr marL="2743200" lvl="5" indent="-3810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400"/>
              <a:buChar char="–"/>
              <a:defRPr sz="1200"/>
            </a:lvl6pPr>
            <a:lvl7pPr marL="3200400" lvl="6" indent="-3556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000"/>
              <a:buChar char="–"/>
              <a:defRPr/>
            </a:lvl7pPr>
            <a:lvl8pPr marL="3657600" lvl="7" indent="-355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8pPr>
            <a:lvl9pPr marL="4114800" lvl="8" indent="-3302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600"/>
              <a:buChar char="–"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458970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458975" y="1438150"/>
            <a:ext cx="8226001" cy="3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sz="3000" b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3600"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sldNum" idx="12"/>
          </p:nvPr>
        </p:nvSpPr>
        <p:spPr>
          <a:xfrm>
            <a:off x="458970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 rotWithShape="1">
          <a:blip r:embed="rId2">
            <a:alphaModFix/>
          </a:blip>
          <a:srcRect l="9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ltiple choice options">
  <p:cSld name="Multiple choice option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ubTitle" idx="1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2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381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marL="2743200" lvl="5" indent="-3810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400"/>
              <a:buChar char="–"/>
              <a:defRPr/>
            </a:lvl6pPr>
            <a:lvl7pPr marL="3200400" lvl="6" indent="-3556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000"/>
              <a:buChar char="–"/>
              <a:defRPr/>
            </a:lvl7pPr>
            <a:lvl8pPr marL="3657600" lvl="7" indent="-355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8pPr>
            <a:lvl9pPr marL="4114800" lvl="8" indent="-3302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600"/>
              <a:buChar char="–"/>
              <a:defRPr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ubTitle" idx="3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4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381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marL="2743200" lvl="5" indent="-3810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400"/>
              <a:buChar char="–"/>
              <a:defRPr/>
            </a:lvl6pPr>
            <a:lvl7pPr marL="3200400" lvl="6" indent="-3556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000"/>
              <a:buChar char="–"/>
              <a:defRPr/>
            </a:lvl7pPr>
            <a:lvl8pPr marL="3657600" lvl="7" indent="-355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8pPr>
            <a:lvl9pPr marL="4114800" lvl="8" indent="-3302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600"/>
              <a:buChar char="–"/>
              <a:defRPr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subTitle" idx="5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6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381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marL="2743200" lvl="5" indent="-3810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400"/>
              <a:buChar char="–"/>
              <a:defRPr/>
            </a:lvl6pPr>
            <a:lvl7pPr marL="3200400" lvl="6" indent="-3556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000"/>
              <a:buChar char="–"/>
              <a:defRPr/>
            </a:lvl7pPr>
            <a:lvl8pPr marL="3657600" lvl="7" indent="-355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8pPr>
            <a:lvl9pPr marL="4114800" lvl="8" indent="-3302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600"/>
              <a:buChar char="–"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ubTitle" idx="7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8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381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marL="2743200" lvl="5" indent="-3810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400"/>
              <a:buChar char="–"/>
              <a:defRPr/>
            </a:lvl6pPr>
            <a:lvl7pPr marL="3200400" lvl="6" indent="-3556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000"/>
              <a:buChar char="–"/>
              <a:defRPr/>
            </a:lvl7pPr>
            <a:lvl8pPr marL="3657600" lvl="7" indent="-355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8pPr>
            <a:lvl9pPr marL="4114800" lvl="8" indent="-3302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600"/>
              <a:buChar char="–"/>
              <a:defRPr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458970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sldNum" idx="12"/>
          </p:nvPr>
        </p:nvSpPr>
        <p:spPr>
          <a:xfrm>
            <a:off x="458970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381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200"/>
            </a:lvl5pPr>
            <a:lvl6pPr marL="2743200" lvl="5" indent="-3810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400"/>
              <a:buChar char="–"/>
              <a:defRPr sz="1200"/>
            </a:lvl6pPr>
            <a:lvl7pPr marL="3200400" lvl="6" indent="-3556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000"/>
              <a:buChar char="–"/>
              <a:defRPr/>
            </a:lvl7pPr>
            <a:lvl8pPr marL="3657600" lvl="7" indent="-355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8pPr>
            <a:lvl9pPr marL="4114800" lvl="8" indent="-3302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600"/>
              <a:buChar char="–"/>
              <a:defRPr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2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381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200"/>
            </a:lvl5pPr>
            <a:lvl6pPr marL="2743200" lvl="5" indent="-3810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400"/>
              <a:buChar char="–"/>
              <a:defRPr sz="1200"/>
            </a:lvl6pPr>
            <a:lvl7pPr marL="3200400" lvl="6" indent="-3556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000"/>
              <a:buChar char="–"/>
              <a:defRPr/>
            </a:lvl7pPr>
            <a:lvl8pPr marL="3657600" lvl="7" indent="-355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8pPr>
            <a:lvl9pPr marL="4114800" lvl="8" indent="-3302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600"/>
              <a:buChar char="–"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sldNum" idx="12"/>
          </p:nvPr>
        </p:nvSpPr>
        <p:spPr>
          <a:xfrm>
            <a:off x="458970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title" idx="3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slide with three elements">
  <p:cSld name="Comparison slide with three element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sldNum" idx="12"/>
          </p:nvPr>
        </p:nvSpPr>
        <p:spPr>
          <a:xfrm>
            <a:off x="458970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381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marL="2743200" lvl="5" indent="-3810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400"/>
              <a:buChar char="–"/>
              <a:defRPr/>
            </a:lvl6pPr>
            <a:lvl7pPr marL="3200400" lvl="6" indent="-3556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000"/>
              <a:buChar char="–"/>
              <a:defRPr/>
            </a:lvl7pPr>
            <a:lvl8pPr marL="3657600" lvl="7" indent="-355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8pPr>
            <a:lvl9pPr marL="4114800" lvl="8" indent="-3302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600"/>
              <a:buChar char="–"/>
              <a:defRPr/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subTitle" idx="2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body" idx="3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200"/>
            </a:lvl1pPr>
            <a:lvl2pPr marL="914400" lvl="1" indent="-381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–"/>
              <a:defRPr sz="1200"/>
            </a:lvl2pPr>
            <a:lvl3pPr marL="1371600" lvl="2" indent="-381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–"/>
              <a:defRPr sz="1200"/>
            </a:lvl3pPr>
            <a:lvl4pPr marL="1828800" lvl="3" indent="-381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–"/>
              <a:defRPr sz="1200"/>
            </a:lvl4pPr>
            <a:lvl5pPr marL="2286000" lvl="4" indent="-381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–"/>
              <a:defRPr/>
            </a:lvl5pPr>
            <a:lvl6pPr marL="2743200" lvl="5" indent="-381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–"/>
              <a:defRPr/>
            </a:lvl6pPr>
            <a:lvl7pPr marL="3200400" lvl="6" indent="-381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–"/>
              <a:defRPr sz="1200"/>
            </a:lvl7pPr>
            <a:lvl8pPr marL="3657600" lvl="7" indent="-381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–"/>
              <a:defRPr sz="1200"/>
            </a:lvl8pPr>
            <a:lvl9pPr marL="4114800" lvl="8" indent="-3810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2400"/>
              <a:buChar char="–"/>
              <a:defRPr sz="1200"/>
            </a:lvl9pPr>
          </a:lstStyle>
          <a:p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subTitle" idx="4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5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200"/>
            </a:lvl1pPr>
            <a:lvl2pPr marL="914400" lvl="1" indent="-381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–"/>
              <a:defRPr sz="1200"/>
            </a:lvl2pPr>
            <a:lvl3pPr marL="1371600" lvl="2" indent="-381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–"/>
              <a:defRPr sz="1200"/>
            </a:lvl3pPr>
            <a:lvl4pPr marL="1828800" lvl="3" indent="-381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–"/>
              <a:defRPr sz="1200"/>
            </a:lvl4pPr>
            <a:lvl5pPr marL="2286000" lvl="4" indent="-381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–"/>
              <a:defRPr/>
            </a:lvl5pPr>
            <a:lvl6pPr marL="2743200" lvl="5" indent="-381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–"/>
              <a:defRPr/>
            </a:lvl6pPr>
            <a:lvl7pPr marL="3200400" lvl="6" indent="-381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–"/>
              <a:defRPr sz="1200"/>
            </a:lvl7pPr>
            <a:lvl8pPr marL="3657600" lvl="7" indent="-381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–"/>
              <a:defRPr sz="1200"/>
            </a:lvl8pPr>
            <a:lvl9pPr marL="4114800" lvl="8" indent="-3810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2400"/>
              <a:buChar char="–"/>
              <a:defRPr sz="1200"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subTitle" idx="6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body" idx="7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200"/>
            </a:lvl1pPr>
            <a:lvl2pPr marL="914400" lvl="1" indent="-381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–"/>
              <a:defRPr sz="1200"/>
            </a:lvl2pPr>
            <a:lvl3pPr marL="1371600" lvl="2" indent="-381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–"/>
              <a:defRPr sz="1200"/>
            </a:lvl3pPr>
            <a:lvl4pPr marL="1828800" lvl="3" indent="-381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–"/>
              <a:defRPr sz="1200"/>
            </a:lvl4pPr>
            <a:lvl5pPr marL="2286000" lvl="4" indent="-381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–"/>
              <a:defRPr/>
            </a:lvl5pPr>
            <a:lvl6pPr marL="2743200" lvl="5" indent="-381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–"/>
              <a:defRPr/>
            </a:lvl6pPr>
            <a:lvl7pPr marL="3200400" lvl="6" indent="-381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–"/>
              <a:defRPr sz="1200"/>
            </a:lvl7pPr>
            <a:lvl8pPr marL="3657600" lvl="7" indent="-381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–"/>
              <a:defRPr sz="1200"/>
            </a:lvl8pPr>
            <a:lvl9pPr marL="4114800" lvl="8" indent="-3810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2400"/>
              <a:buChar char="–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sz="3000" b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l="9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tting tasks">
  <p:cSld name="Setting tasks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subTitle" idx="1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ubTitle" idx="2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body" idx="3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381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marL="2743200" lvl="5" indent="-3810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400"/>
              <a:buChar char="–"/>
              <a:defRPr/>
            </a:lvl6pPr>
            <a:lvl7pPr marL="3200400" lvl="6" indent="-3556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000"/>
              <a:buChar char="–"/>
              <a:defRPr/>
            </a:lvl7pPr>
            <a:lvl8pPr marL="3657600" lvl="7" indent="-355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8pPr>
            <a:lvl9pPr marL="4114800" lvl="8" indent="-3302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600"/>
              <a:buChar char="–"/>
              <a:defRPr/>
            </a:lvl9pPr>
          </a:lstStyle>
          <a:p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subTitle" idx="4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5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318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381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marL="2743200" lvl="5" indent="-3810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400"/>
              <a:buChar char="–"/>
              <a:defRPr/>
            </a:lvl6pPr>
            <a:lvl7pPr marL="3200400" lvl="6" indent="-3556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000"/>
              <a:buChar char="–"/>
              <a:defRPr/>
            </a:lvl7pPr>
            <a:lvl8pPr marL="3657600" lvl="7" indent="-355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8pPr>
            <a:lvl9pPr marL="4114800" lvl="8" indent="-3302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600"/>
              <a:buChar char="–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subTitle" idx="6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7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82850" tIns="180000" rIns="182850" bIns="182850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sldNum" idx="12"/>
          </p:nvPr>
        </p:nvSpPr>
        <p:spPr>
          <a:xfrm>
            <a:off x="458970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sldNum" idx="12"/>
          </p:nvPr>
        </p:nvSpPr>
        <p:spPr>
          <a:xfrm>
            <a:off x="458970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>
            <a:spLocks noGrp="1"/>
          </p:cNvSpPr>
          <p:nvPr>
            <p:ph type="body" idx="1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800"/>
            </a:lvl1pPr>
            <a:lvl2pPr marL="914400" lvl="1" indent="-4318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marL="1371600" lvl="2" indent="-406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marL="1828800" lvl="3" indent="-4064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marL="2286000" lvl="4" indent="-381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marL="2743200" lvl="5" indent="-3810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marL="3200400" lvl="6" indent="-3556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marL="3657600" lvl="7" indent="-355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marL="4114800" lvl="8" indent="-3302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ltiple choice options">
  <p:cSld name="TITLE_ONLY_1_1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0000" rIns="91425" bIns="91425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marL="1371600" lvl="2" indent="-3175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04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marL="2743200" lvl="5" indent="-3048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marL="3200400" lvl="6" indent="-2921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marL="3657600" lvl="7" indent="-2921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marL="4114800" lvl="8" indent="-2794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3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0000" rIns="91425" bIns="91425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4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marL="1371600" lvl="2" indent="-3175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04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marL="2743200" lvl="5" indent="-3048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marL="3200400" lvl="6" indent="-2921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marL="3657600" lvl="7" indent="-2921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marL="4114800" lvl="8" indent="-2794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5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0000" rIns="91425" bIns="91425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6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marL="1371600" lvl="2" indent="-3175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04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marL="2743200" lvl="5" indent="-3048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marL="3200400" lvl="6" indent="-2921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marL="3657600" lvl="7" indent="-2921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marL="4114800" lvl="8" indent="-2794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7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0000" rIns="91425" bIns="91425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8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marL="1371600" lvl="2" indent="-3175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04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marL="2743200" lvl="5" indent="-3048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marL="3200400" lvl="6" indent="-2921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marL="3657600" lvl="7" indent="-2921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marL="4114800" lvl="8" indent="-2794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sz="3600" b="0" i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ubTitle" idx="1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>
            <a:endParaRPr/>
          </a:p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l="9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marL="1371600" lvl="2" indent="-3175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04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marL="2743200" lvl="5" indent="-3048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marL="3200400" lvl="6" indent="-2921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marL="3657600" lvl="7" indent="-2921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marL="4114800" lvl="8" indent="-2794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marL="1371600" lvl="2" indent="-3175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04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marL="2743200" lvl="5" indent="-3048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marL="3200400" lvl="6" indent="-2921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marL="3657600" lvl="7" indent="-2921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marL="4114800" lvl="8" indent="-2794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marL="1371600" lvl="2" indent="-3175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04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marL="2743200" lvl="5" indent="-3048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marL="3200400" lvl="6" indent="-2921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marL="3657600" lvl="7" indent="-2921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marL="4114800" lvl="8" indent="-2794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 idx="3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tting tasks">
  <p:cSld name="TITLE_ONLY_1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ubTitle" idx="1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0000" rIns="91425" bIns="91425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ubTitle" idx="2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0000" rIns="91425" bIns="91425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3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marL="1371600" lvl="2" indent="-3175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04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marL="2743200" lvl="5" indent="-3048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marL="3200400" lvl="6" indent="-2921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marL="3657600" lvl="7" indent="-2921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marL="4114800" lvl="8" indent="-2794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ubTitle" idx="4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0000" rIns="91425" bIns="91425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5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marL="1371600" lvl="2" indent="-3175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04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marL="2743200" lvl="5" indent="-3048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marL="3200400" lvl="6" indent="-2921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marL="3657600" lvl="7" indent="-2921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marL="4114800" lvl="8" indent="-2794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ubTitle" idx="6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0000" rIns="91425" bIns="91425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ubTitle" idx="7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0000" rIns="91425" bIns="91425" anchor="t" anchorCtr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body" idx="1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sz="2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302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0480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0480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9210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92100" algn="l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79400" algn="l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2">
            <a:alphaModFix/>
          </a:blip>
          <a:srcRect l="9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sz="56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sz="56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sz="56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sz="56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sz="56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sz="56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sz="56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sz="56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>
            <a:off x="458975" y="1438150"/>
            <a:ext cx="8226001" cy="29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318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31800" algn="l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406400" algn="l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406400" algn="l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81000" algn="l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8100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30200" algn="l" rtl="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ldNum" idx="12"/>
          </p:nvPr>
        </p:nvSpPr>
        <p:spPr>
          <a:xfrm>
            <a:off x="458970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14">
            <a:alphaModFix/>
          </a:blip>
          <a:srcRect l="9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>
            <a:spLocks noGrp="1"/>
          </p:cNvSpPr>
          <p:nvPr>
            <p:ph type="subTitle" idx="1"/>
          </p:nvPr>
        </p:nvSpPr>
        <p:spPr>
          <a:xfrm>
            <a:off x="208517" y="871348"/>
            <a:ext cx="3128400" cy="453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0000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750"/>
              <a:t>synonym</a:t>
            </a:r>
            <a:endParaRPr sz="1750"/>
          </a:p>
        </p:txBody>
      </p:sp>
      <p:sp>
        <p:nvSpPr>
          <p:cNvPr id="197" name="Google Shape;197;p30"/>
          <p:cNvSpPr txBox="1">
            <a:spLocks noGrp="1"/>
          </p:cNvSpPr>
          <p:nvPr>
            <p:ph type="body" idx="2"/>
          </p:nvPr>
        </p:nvSpPr>
        <p:spPr>
          <a:xfrm>
            <a:off x="208517" y="1443366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a word that means exactly or nearly the same as another word</a:t>
            </a:r>
            <a:endParaRPr/>
          </a:p>
          <a:p>
            <a:pPr marL="0" lvl="0" indent="0" algn="l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rPr lang="en-GB"/>
              <a:t>like </a:t>
            </a:r>
            <a:r>
              <a:rPr lang="en-GB" u="sng"/>
              <a:t>merry </a:t>
            </a:r>
            <a:r>
              <a:rPr lang="en-GB"/>
              <a:t>and </a:t>
            </a:r>
            <a:r>
              <a:rPr lang="en-GB" u="sng"/>
              <a:t>happy</a:t>
            </a:r>
            <a:endParaRPr u="sng"/>
          </a:p>
        </p:txBody>
      </p:sp>
      <p:sp>
        <p:nvSpPr>
          <p:cNvPr id="198" name="Google Shape;198;p30"/>
          <p:cNvSpPr txBox="1">
            <a:spLocks noGrp="1"/>
          </p:cNvSpPr>
          <p:nvPr>
            <p:ph type="subTitle" idx="3"/>
          </p:nvPr>
        </p:nvSpPr>
        <p:spPr>
          <a:xfrm>
            <a:off x="4215367" y="878342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0000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750"/>
              <a:t>word pair</a:t>
            </a:r>
            <a:endParaRPr sz="1750"/>
          </a:p>
        </p:txBody>
      </p:sp>
      <p:sp>
        <p:nvSpPr>
          <p:cNvPr id="199" name="Google Shape;199;p30"/>
          <p:cNvSpPr txBox="1">
            <a:spLocks noGrp="1"/>
          </p:cNvSpPr>
          <p:nvPr>
            <p:ph type="body" idx="4"/>
          </p:nvPr>
        </p:nvSpPr>
        <p:spPr>
          <a:xfrm>
            <a:off x="4208196" y="138543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750"/>
              <a:t>words that often appear together, </a:t>
            </a:r>
            <a:endParaRPr sz="175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rPr lang="en-GB" sz="1750"/>
              <a:t>like a </a:t>
            </a:r>
            <a:r>
              <a:rPr lang="en-GB" sz="1750" u="sng"/>
              <a:t>bright sun </a:t>
            </a:r>
            <a:r>
              <a:rPr lang="en-GB" sz="1750"/>
              <a:t>or </a:t>
            </a:r>
            <a:r>
              <a:rPr lang="en-GB" sz="1750" u="sng"/>
              <a:t>bright moon </a:t>
            </a:r>
            <a:r>
              <a:rPr lang="en-GB" sz="1750"/>
              <a:t>or </a:t>
            </a:r>
            <a:r>
              <a:rPr lang="en-GB" sz="1750" u="sng"/>
              <a:t>bright light</a:t>
            </a:r>
            <a:r>
              <a:rPr lang="en-GB" sz="1750" u="sng">
                <a:solidFill>
                  <a:schemeClr val="dk2"/>
                </a:solidFill>
              </a:rPr>
              <a:t> </a:t>
            </a:r>
            <a:endParaRPr sz="1750" u="sng">
              <a:solidFill>
                <a:schemeClr val="dk2"/>
              </a:solidFill>
            </a:endParaRPr>
          </a:p>
        </p:txBody>
      </p:sp>
      <p:sp>
        <p:nvSpPr>
          <p:cNvPr id="200" name="Google Shape;200;p30"/>
          <p:cNvSpPr txBox="1">
            <a:spLocks noGrp="1"/>
          </p:cNvSpPr>
          <p:nvPr>
            <p:ph type="subTitle" idx="5"/>
          </p:nvPr>
        </p:nvSpPr>
        <p:spPr>
          <a:xfrm>
            <a:off x="208517" y="2565773"/>
            <a:ext cx="3128400" cy="453300"/>
          </a:xfrm>
          <a:prstGeom prst="rect">
            <a:avLst/>
          </a:prstGeom>
          <a:solidFill>
            <a:srgbClr val="008237"/>
          </a:solidFill>
          <a:ln>
            <a:noFill/>
          </a:ln>
        </p:spPr>
        <p:txBody>
          <a:bodyPr spcFirstLastPara="1" wrap="square" lIns="91425" tIns="90000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750">
                <a:solidFill>
                  <a:srgbClr val="FFFFFF"/>
                </a:solidFill>
              </a:rPr>
              <a:t>adjective</a:t>
            </a:r>
            <a:endParaRPr sz="1750">
              <a:solidFill>
                <a:srgbClr val="FFFFFF"/>
              </a:solidFill>
            </a:endParaRPr>
          </a:p>
        </p:txBody>
      </p:sp>
      <p:sp>
        <p:nvSpPr>
          <p:cNvPr id="201" name="Google Shape;201;p30"/>
          <p:cNvSpPr txBox="1">
            <a:spLocks noGrp="1"/>
          </p:cNvSpPr>
          <p:nvPr>
            <p:ph type="body" idx="6"/>
          </p:nvPr>
        </p:nvSpPr>
        <p:spPr>
          <a:xfrm>
            <a:off x="257196" y="3108649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SzPts val="1600"/>
              <a:buNone/>
            </a:pPr>
            <a:r>
              <a:rPr lang="en-GB" sz="1750">
                <a:solidFill>
                  <a:schemeClr val="dk2"/>
                </a:solidFill>
              </a:rPr>
              <a:t>a describing word</a:t>
            </a:r>
            <a:endParaRPr sz="1750">
              <a:solidFill>
                <a:schemeClr val="dk2"/>
              </a:solidFill>
            </a:endParaRPr>
          </a:p>
        </p:txBody>
      </p:sp>
      <p:sp>
        <p:nvSpPr>
          <p:cNvPr id="202" name="Google Shape;202;p30"/>
          <p:cNvSpPr txBox="1">
            <a:spLocks noGrp="1"/>
          </p:cNvSpPr>
          <p:nvPr>
            <p:ph type="subTitle" idx="7"/>
          </p:nvPr>
        </p:nvSpPr>
        <p:spPr>
          <a:xfrm>
            <a:off x="4215367" y="2565773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0000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750"/>
              <a:t>noun</a:t>
            </a:r>
            <a:endParaRPr sz="1750"/>
          </a:p>
        </p:txBody>
      </p:sp>
      <p:sp>
        <p:nvSpPr>
          <p:cNvPr id="203" name="Google Shape;203;p30"/>
          <p:cNvSpPr txBox="1">
            <a:spLocks noGrp="1"/>
          </p:cNvSpPr>
          <p:nvPr>
            <p:ph type="body" idx="8"/>
          </p:nvPr>
        </p:nvSpPr>
        <p:spPr>
          <a:xfrm>
            <a:off x="4213398" y="2980244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SzPts val="1600"/>
              <a:buNone/>
            </a:pPr>
            <a:r>
              <a:rPr lang="en-GB" sz="1750">
                <a:solidFill>
                  <a:schemeClr val="dk2"/>
                </a:solidFill>
              </a:rPr>
              <a:t>a person, place, or thing</a:t>
            </a:r>
            <a:endParaRPr sz="1750">
              <a:solidFill>
                <a:schemeClr val="dk2"/>
              </a:solidFill>
            </a:endParaRPr>
          </a:p>
        </p:txBody>
      </p:sp>
      <p:sp>
        <p:nvSpPr>
          <p:cNvPr id="204" name="Google Shape;204;p30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  <p:sp>
        <p:nvSpPr>
          <p:cNvPr id="205" name="Google Shape;205;p30"/>
          <p:cNvSpPr txBox="1">
            <a:spLocks noGrp="1"/>
          </p:cNvSpPr>
          <p:nvPr>
            <p:ph type="title"/>
          </p:nvPr>
        </p:nvSpPr>
        <p:spPr>
          <a:xfrm>
            <a:off x="134675" y="137377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Key vocabulary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6" name="Google Shape;206;p30"/>
          <p:cNvSpPr/>
          <p:nvPr/>
        </p:nvSpPr>
        <p:spPr>
          <a:xfrm>
            <a:off x="134675" y="669450"/>
            <a:ext cx="8117100" cy="3457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7" name="Google Shape;207;p30"/>
          <p:cNvCxnSpPr/>
          <p:nvPr/>
        </p:nvCxnSpPr>
        <p:spPr>
          <a:xfrm>
            <a:off x="134675" y="2536050"/>
            <a:ext cx="811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8" name="Google Shape;208;p30"/>
          <p:cNvCxnSpPr>
            <a:stCxn id="206" idx="0"/>
            <a:endCxn id="206" idx="2"/>
          </p:cNvCxnSpPr>
          <p:nvPr/>
        </p:nvCxnSpPr>
        <p:spPr>
          <a:xfrm>
            <a:off x="4193225" y="669450"/>
            <a:ext cx="0" cy="345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9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sp>
        <p:nvSpPr>
          <p:cNvPr id="296" name="Google Shape;296;p39"/>
          <p:cNvSpPr txBox="1"/>
          <p:nvPr/>
        </p:nvSpPr>
        <p:spPr>
          <a:xfrm>
            <a:off x="3318862" y="215352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ashamed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classmate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crushed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politician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candidate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7" name="Google Shape;297;p39"/>
          <p:cNvSpPr txBox="1"/>
          <p:nvPr/>
        </p:nvSpPr>
        <p:spPr>
          <a:xfrm>
            <a:off x="270573" y="129050"/>
            <a:ext cx="27561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Which words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2400" b="1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are synonyms?</a:t>
            </a:r>
            <a:endParaRPr/>
          </a:p>
        </p:txBody>
      </p:sp>
      <p:sp>
        <p:nvSpPr>
          <p:cNvPr id="298" name="Google Shape;298;p39"/>
          <p:cNvSpPr/>
          <p:nvPr/>
        </p:nvSpPr>
        <p:spPr>
          <a:xfrm>
            <a:off x="3072512" y="273700"/>
            <a:ext cx="2018100" cy="514200"/>
          </a:xfrm>
          <a:prstGeom prst="ellipse">
            <a:avLst/>
          </a:prstGeom>
          <a:noFill/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9"/>
          <p:cNvSpPr/>
          <p:nvPr/>
        </p:nvSpPr>
        <p:spPr>
          <a:xfrm>
            <a:off x="3026774" y="2988425"/>
            <a:ext cx="59250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The children laughed at their </a:t>
            </a:r>
            <a:r>
              <a:rPr lang="en-GB" sz="28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humiliated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classmate when he forgot his line in the play.</a:t>
            </a:r>
            <a:endParaRPr/>
          </a:p>
        </p:txBody>
      </p:sp>
      <p:sp>
        <p:nvSpPr>
          <p:cNvPr id="300" name="Google Shape;300;p39"/>
          <p:cNvSpPr/>
          <p:nvPr/>
        </p:nvSpPr>
        <p:spPr>
          <a:xfrm>
            <a:off x="5623296" y="187643"/>
            <a:ext cx="4572000" cy="19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opponent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contestant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team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pride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very embarrassed</a:t>
            </a:r>
            <a:endParaRPr sz="2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1" name="Google Shape;301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7252" y="1438265"/>
            <a:ext cx="873821" cy="69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9"/>
          <p:cNvSpPr/>
          <p:nvPr/>
        </p:nvSpPr>
        <p:spPr>
          <a:xfrm>
            <a:off x="5469700" y="2292600"/>
            <a:ext cx="3330300" cy="514200"/>
          </a:xfrm>
          <a:prstGeom prst="ellipse">
            <a:avLst/>
          </a:prstGeom>
          <a:noFill/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39"/>
          <p:cNvSpPr/>
          <p:nvPr/>
        </p:nvSpPr>
        <p:spPr>
          <a:xfrm>
            <a:off x="327674" y="4107275"/>
            <a:ext cx="2699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Resources </a:t>
            </a:r>
            <a:r>
              <a:rPr lang="en-GB" sz="10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from</a:t>
            </a:r>
            <a:r>
              <a:rPr lang="en-GB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Mrs Wordsmith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4" name="Google Shape;304;p39"/>
          <p:cNvSpPr/>
          <p:nvPr/>
        </p:nvSpPr>
        <p:spPr>
          <a:xfrm>
            <a:off x="3072500" y="1309225"/>
            <a:ext cx="1911900" cy="514200"/>
          </a:xfrm>
          <a:prstGeom prst="ellipse">
            <a:avLst/>
          </a:prstGeom>
          <a:noFill/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39"/>
          <p:cNvPicPr preferRelativeResize="0"/>
          <p:nvPr/>
        </p:nvPicPr>
        <p:blipFill rotWithShape="1">
          <a:blip r:embed="rId4">
            <a:alphaModFix/>
          </a:blip>
          <a:srcRect b="7218"/>
          <a:stretch/>
        </p:blipFill>
        <p:spPr>
          <a:xfrm>
            <a:off x="279800" y="1100150"/>
            <a:ext cx="2699101" cy="2810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0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sp>
        <p:nvSpPr>
          <p:cNvPr id="311" name="Google Shape;311;p40"/>
          <p:cNvSpPr txBox="1"/>
          <p:nvPr/>
        </p:nvSpPr>
        <p:spPr>
          <a:xfrm>
            <a:off x="5154682" y="506298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classmate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politician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candidate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opponent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contestant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team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pride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2" name="Google Shape;312;p40"/>
          <p:cNvSpPr txBox="1"/>
          <p:nvPr/>
        </p:nvSpPr>
        <p:spPr>
          <a:xfrm>
            <a:off x="624890" y="206775"/>
            <a:ext cx="2015665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400" b="1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Word pairs</a:t>
            </a:r>
            <a:endParaRPr/>
          </a:p>
        </p:txBody>
      </p:sp>
      <p:sp>
        <p:nvSpPr>
          <p:cNvPr id="313" name="Google Shape;313;p40"/>
          <p:cNvSpPr/>
          <p:nvPr/>
        </p:nvSpPr>
        <p:spPr>
          <a:xfrm>
            <a:off x="3292450" y="466675"/>
            <a:ext cx="2091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humiliated</a:t>
            </a:r>
            <a:endParaRPr sz="2400" b="0" i="0" u="none" strike="noStrike" cap="none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4" name="Google Shape;314;p40"/>
          <p:cNvSpPr/>
          <p:nvPr/>
        </p:nvSpPr>
        <p:spPr>
          <a:xfrm>
            <a:off x="3315835" y="990075"/>
            <a:ext cx="202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humiliated</a:t>
            </a:r>
            <a:endParaRPr/>
          </a:p>
        </p:txBody>
      </p:sp>
      <p:sp>
        <p:nvSpPr>
          <p:cNvPr id="315" name="Google Shape;315;p40"/>
          <p:cNvSpPr/>
          <p:nvPr/>
        </p:nvSpPr>
        <p:spPr>
          <a:xfrm>
            <a:off x="3315835" y="1570137"/>
            <a:ext cx="202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humiliated</a:t>
            </a:r>
            <a:endParaRPr/>
          </a:p>
        </p:txBody>
      </p:sp>
      <p:sp>
        <p:nvSpPr>
          <p:cNvPr id="316" name="Google Shape;316;p40"/>
          <p:cNvSpPr/>
          <p:nvPr/>
        </p:nvSpPr>
        <p:spPr>
          <a:xfrm>
            <a:off x="3315835" y="2090318"/>
            <a:ext cx="202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humiliated</a:t>
            </a:r>
            <a:endParaRPr/>
          </a:p>
        </p:txBody>
      </p:sp>
      <p:sp>
        <p:nvSpPr>
          <p:cNvPr id="317" name="Google Shape;317;p40"/>
          <p:cNvSpPr/>
          <p:nvPr/>
        </p:nvSpPr>
        <p:spPr>
          <a:xfrm>
            <a:off x="3260475" y="2668532"/>
            <a:ext cx="2023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humiliated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8" name="Google Shape;318;p40"/>
          <p:cNvSpPr/>
          <p:nvPr/>
        </p:nvSpPr>
        <p:spPr>
          <a:xfrm>
            <a:off x="327674" y="4107275"/>
            <a:ext cx="2699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Resources </a:t>
            </a:r>
            <a:r>
              <a:rPr lang="en-GB" sz="10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from</a:t>
            </a:r>
            <a:r>
              <a:rPr lang="en-GB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Mrs Wordsmith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9" name="Google Shape;319;p40"/>
          <p:cNvSpPr/>
          <p:nvPr/>
        </p:nvSpPr>
        <p:spPr>
          <a:xfrm>
            <a:off x="3315835" y="3201922"/>
            <a:ext cx="202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humiliated</a:t>
            </a:r>
            <a:endParaRPr/>
          </a:p>
        </p:txBody>
      </p:sp>
      <p:sp>
        <p:nvSpPr>
          <p:cNvPr id="320" name="Google Shape;320;p40"/>
          <p:cNvSpPr/>
          <p:nvPr/>
        </p:nvSpPr>
        <p:spPr>
          <a:xfrm>
            <a:off x="3315835" y="3766922"/>
            <a:ext cx="202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humiliated</a:t>
            </a:r>
            <a:endParaRPr/>
          </a:p>
        </p:txBody>
      </p:sp>
      <p:pic>
        <p:nvPicPr>
          <p:cNvPr id="321" name="Google Shape;321;p40"/>
          <p:cNvPicPr preferRelativeResize="0"/>
          <p:nvPr/>
        </p:nvPicPr>
        <p:blipFill rotWithShape="1">
          <a:blip r:embed="rId3">
            <a:alphaModFix/>
          </a:blip>
          <a:srcRect b="7218"/>
          <a:stretch/>
        </p:blipFill>
        <p:spPr>
          <a:xfrm>
            <a:off x="241875" y="728425"/>
            <a:ext cx="2917985" cy="3038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6026" y="2552017"/>
            <a:ext cx="1249203" cy="1043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1"/>
          <p:cNvSpPr txBox="1"/>
          <p:nvPr/>
        </p:nvSpPr>
        <p:spPr>
          <a:xfrm>
            <a:off x="385633" y="385089"/>
            <a:ext cx="8114130" cy="19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30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What does </a:t>
            </a:r>
            <a:r>
              <a:rPr lang="en-GB"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humiliated </a:t>
            </a:r>
            <a:r>
              <a:rPr lang="en-GB" sz="30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mean?</a:t>
            </a:r>
            <a:endParaRPr sz="3000" b="0" i="0" u="none" strike="noStrike" cap="non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28" name="Google Shape;328;p41"/>
          <p:cNvSpPr/>
          <p:nvPr/>
        </p:nvSpPr>
        <p:spPr>
          <a:xfrm>
            <a:off x="2286000" y="2310140"/>
            <a:ext cx="4572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b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41"/>
          <p:cNvSpPr/>
          <p:nvPr/>
        </p:nvSpPr>
        <p:spPr>
          <a:xfrm>
            <a:off x="2286000" y="2310140"/>
            <a:ext cx="4572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b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41"/>
          <p:cNvSpPr/>
          <p:nvPr/>
        </p:nvSpPr>
        <p:spPr>
          <a:xfrm>
            <a:off x="2286000" y="3328449"/>
            <a:ext cx="4572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b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597" y="1352990"/>
            <a:ext cx="873821" cy="69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41"/>
          <p:cNvSpPr/>
          <p:nvPr/>
        </p:nvSpPr>
        <p:spPr>
          <a:xfrm>
            <a:off x="327674" y="4107275"/>
            <a:ext cx="2699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Resources </a:t>
            </a:r>
            <a:r>
              <a:rPr lang="en-GB" sz="10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from</a:t>
            </a:r>
            <a:r>
              <a:rPr lang="en-GB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Mrs Wordsmith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3" name="Google Shape;333;p41"/>
          <p:cNvSpPr/>
          <p:nvPr/>
        </p:nvSpPr>
        <p:spPr>
          <a:xfrm>
            <a:off x="1574370" y="1272872"/>
            <a:ext cx="4572000" cy="3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i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-very embarrassed or ashamed; how you feel if someone pulls down your trousers as a joke</a:t>
            </a:r>
            <a:endParaRPr sz="2800" i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4" name="Google Shape;334;p41"/>
          <p:cNvPicPr preferRelativeResize="0"/>
          <p:nvPr/>
        </p:nvPicPr>
        <p:blipFill rotWithShape="1">
          <a:blip r:embed="rId4">
            <a:alphaModFix/>
          </a:blip>
          <a:srcRect b="7218"/>
          <a:stretch/>
        </p:blipFill>
        <p:spPr>
          <a:xfrm>
            <a:off x="6334550" y="1517725"/>
            <a:ext cx="2350675" cy="2447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2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pic>
        <p:nvPicPr>
          <p:cNvPr id="340" name="Google Shape;340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9835" y="3082874"/>
            <a:ext cx="873821" cy="69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42"/>
          <p:cNvSpPr txBox="1"/>
          <p:nvPr/>
        </p:nvSpPr>
        <p:spPr>
          <a:xfrm>
            <a:off x="4108700" y="237950"/>
            <a:ext cx="2749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happening in this picture?</a:t>
            </a:r>
            <a:endParaRPr sz="2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2" name="Google Shape;342;p42"/>
          <p:cNvSpPr/>
          <p:nvPr/>
        </p:nvSpPr>
        <p:spPr>
          <a:xfrm>
            <a:off x="4252817" y="1807432"/>
            <a:ext cx="45720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 can see 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 notice a 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 think the character is feeling …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 atmosphere is…</a:t>
            </a:r>
            <a:b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42"/>
          <p:cNvSpPr/>
          <p:nvPr/>
        </p:nvSpPr>
        <p:spPr>
          <a:xfrm>
            <a:off x="327674" y="4107275"/>
            <a:ext cx="2699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Resources </a:t>
            </a:r>
            <a:r>
              <a:rPr lang="en-GB" sz="10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from</a:t>
            </a:r>
            <a:r>
              <a:rPr lang="en-GB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Mrs Wordsmith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4" name="Google Shape;344;p42"/>
          <p:cNvPicPr preferRelativeResize="0"/>
          <p:nvPr/>
        </p:nvPicPr>
        <p:blipFill rotWithShape="1">
          <a:blip r:embed="rId4">
            <a:alphaModFix/>
          </a:blip>
          <a:srcRect b="27283"/>
          <a:stretch/>
        </p:blipFill>
        <p:spPr>
          <a:xfrm>
            <a:off x="61350" y="203175"/>
            <a:ext cx="4191476" cy="3643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3"/>
          <p:cNvSpPr/>
          <p:nvPr/>
        </p:nvSpPr>
        <p:spPr>
          <a:xfrm>
            <a:off x="3941975" y="806525"/>
            <a:ext cx="3720300" cy="22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adjective</a:t>
            </a:r>
            <a:endParaRPr sz="2800" b="1" i="1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1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1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en-GB" sz="2800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anxious, frantic or despairing; how you feel when you can’t wait to go to the loo </a:t>
            </a:r>
            <a:endParaRPr sz="2800" i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0" name="Google Shape;350;p43"/>
          <p:cNvSpPr/>
          <p:nvPr/>
        </p:nvSpPr>
        <p:spPr>
          <a:xfrm>
            <a:off x="327674" y="4107275"/>
            <a:ext cx="2699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Resources </a:t>
            </a:r>
            <a:r>
              <a:rPr lang="en-GB" sz="10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from</a:t>
            </a:r>
            <a:r>
              <a:rPr lang="en-GB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Mrs Wordsmith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51" name="Google Shape;351;p43"/>
          <p:cNvPicPr preferRelativeResize="0"/>
          <p:nvPr/>
        </p:nvPicPr>
        <p:blipFill rotWithShape="1">
          <a:blip r:embed="rId3">
            <a:alphaModFix/>
          </a:blip>
          <a:srcRect b="5908"/>
          <a:stretch/>
        </p:blipFill>
        <p:spPr>
          <a:xfrm>
            <a:off x="152400" y="152400"/>
            <a:ext cx="3469800" cy="3902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4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sp>
        <p:nvSpPr>
          <p:cNvPr id="357" name="Google Shape;357;p44"/>
          <p:cNvSpPr txBox="1"/>
          <p:nvPr/>
        </p:nvSpPr>
        <p:spPr>
          <a:xfrm>
            <a:off x="2937862" y="596352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need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attempt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situation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effort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despairing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8" name="Google Shape;358;p44"/>
          <p:cNvSpPr txBox="1"/>
          <p:nvPr/>
        </p:nvSpPr>
        <p:spPr>
          <a:xfrm>
            <a:off x="285748" y="111450"/>
            <a:ext cx="25125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Which words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2400" b="1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are synonyms?</a:t>
            </a:r>
            <a:endParaRPr/>
          </a:p>
        </p:txBody>
      </p:sp>
      <p:sp>
        <p:nvSpPr>
          <p:cNvPr id="359" name="Google Shape;359;p44"/>
          <p:cNvSpPr/>
          <p:nvPr/>
        </p:nvSpPr>
        <p:spPr>
          <a:xfrm>
            <a:off x="2798248" y="2265350"/>
            <a:ext cx="1973400" cy="469500"/>
          </a:xfrm>
          <a:prstGeom prst="ellipse">
            <a:avLst/>
          </a:prstGeom>
          <a:noFill/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44"/>
          <p:cNvSpPr/>
          <p:nvPr/>
        </p:nvSpPr>
        <p:spPr>
          <a:xfrm>
            <a:off x="2870975" y="3135500"/>
            <a:ext cx="61137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After lockdown, I was in </a:t>
            </a:r>
            <a:r>
              <a:rPr lang="en-GB" sz="26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desperate </a:t>
            </a:r>
            <a:r>
              <a:rPr lang="en-GB" sz="2600">
                <a:latin typeface="Montserrat"/>
                <a:ea typeface="Montserrat"/>
                <a:cs typeface="Montserrat"/>
                <a:sym typeface="Montserrat"/>
              </a:rPr>
              <a:t>need of a haircut!</a:t>
            </a:r>
            <a:endParaRPr/>
          </a:p>
        </p:txBody>
      </p:sp>
      <p:sp>
        <p:nvSpPr>
          <p:cNvPr id="361" name="Google Shape;361;p44"/>
          <p:cNvSpPr/>
          <p:nvPr/>
        </p:nvSpPr>
        <p:spPr>
          <a:xfrm>
            <a:off x="5079800" y="520700"/>
            <a:ext cx="2266200" cy="14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battle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frantic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measure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fight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anxious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2" name="Google Shape;362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3440" y="1484977"/>
            <a:ext cx="873821" cy="69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44"/>
          <p:cNvSpPr/>
          <p:nvPr/>
        </p:nvSpPr>
        <p:spPr>
          <a:xfrm>
            <a:off x="5079800" y="2196575"/>
            <a:ext cx="1510200" cy="522600"/>
          </a:xfrm>
          <a:prstGeom prst="ellipse">
            <a:avLst/>
          </a:prstGeom>
          <a:noFill/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44"/>
          <p:cNvSpPr/>
          <p:nvPr/>
        </p:nvSpPr>
        <p:spPr>
          <a:xfrm>
            <a:off x="5079800" y="968775"/>
            <a:ext cx="1383900" cy="469500"/>
          </a:xfrm>
          <a:prstGeom prst="ellipse">
            <a:avLst/>
          </a:prstGeom>
          <a:noFill/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44"/>
          <p:cNvSpPr/>
          <p:nvPr/>
        </p:nvSpPr>
        <p:spPr>
          <a:xfrm>
            <a:off x="99074" y="4107275"/>
            <a:ext cx="2699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Resources </a:t>
            </a:r>
            <a:r>
              <a:rPr lang="en-GB" sz="10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from</a:t>
            </a:r>
            <a:r>
              <a:rPr lang="en-GB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Mrs Wordsmith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6" name="Google Shape;366;p44"/>
          <p:cNvPicPr preferRelativeResize="0"/>
          <p:nvPr/>
        </p:nvPicPr>
        <p:blipFill rotWithShape="1">
          <a:blip r:embed="rId4">
            <a:alphaModFix/>
          </a:blip>
          <a:srcRect b="5908"/>
          <a:stretch/>
        </p:blipFill>
        <p:spPr>
          <a:xfrm>
            <a:off x="242764" y="1068476"/>
            <a:ext cx="2411726" cy="271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5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  <p:sp>
        <p:nvSpPr>
          <p:cNvPr id="372" name="Google Shape;372;p45"/>
          <p:cNvSpPr txBox="1"/>
          <p:nvPr/>
        </p:nvSpPr>
        <p:spPr>
          <a:xfrm>
            <a:off x="624890" y="206775"/>
            <a:ext cx="2015665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400" b="1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Word pairs</a:t>
            </a:r>
            <a:endParaRPr/>
          </a:p>
        </p:txBody>
      </p:sp>
      <p:sp>
        <p:nvSpPr>
          <p:cNvPr id="373" name="Google Shape;373;p45"/>
          <p:cNvSpPr/>
          <p:nvPr/>
        </p:nvSpPr>
        <p:spPr>
          <a:xfrm>
            <a:off x="327674" y="4107275"/>
            <a:ext cx="2699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Resources </a:t>
            </a:r>
            <a:r>
              <a:rPr lang="en-GB" sz="10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from</a:t>
            </a:r>
            <a:r>
              <a:rPr lang="en-GB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Mrs Wordsmith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4" name="Google Shape;374;p45"/>
          <p:cNvSpPr txBox="1"/>
          <p:nvPr/>
        </p:nvSpPr>
        <p:spPr>
          <a:xfrm>
            <a:off x="5115078" y="727300"/>
            <a:ext cx="23580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need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attempt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situation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effort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battle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measure 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fight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" name="Google Shape;375;p45"/>
          <p:cNvSpPr/>
          <p:nvPr/>
        </p:nvSpPr>
        <p:spPr>
          <a:xfrm>
            <a:off x="3360075" y="685400"/>
            <a:ext cx="2015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desperate</a:t>
            </a:r>
            <a:endParaRPr sz="2400" b="0" i="0" u="none" strike="noStrike" cap="none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6" name="Google Shape;376;p45"/>
          <p:cNvSpPr/>
          <p:nvPr/>
        </p:nvSpPr>
        <p:spPr>
          <a:xfrm>
            <a:off x="3363898" y="1247025"/>
            <a:ext cx="2058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desperate</a:t>
            </a:r>
            <a:endParaRPr sz="24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7" name="Google Shape;377;p45"/>
          <p:cNvSpPr/>
          <p:nvPr/>
        </p:nvSpPr>
        <p:spPr>
          <a:xfrm>
            <a:off x="3381078" y="1791744"/>
            <a:ext cx="2058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desperate</a:t>
            </a:r>
            <a:endParaRPr sz="24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8" name="Google Shape;378;p45"/>
          <p:cNvSpPr/>
          <p:nvPr/>
        </p:nvSpPr>
        <p:spPr>
          <a:xfrm>
            <a:off x="3381073" y="2336457"/>
            <a:ext cx="2058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desperate</a:t>
            </a:r>
            <a:endParaRPr sz="24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9" name="Google Shape;379;p45"/>
          <p:cNvSpPr/>
          <p:nvPr/>
        </p:nvSpPr>
        <p:spPr>
          <a:xfrm>
            <a:off x="3366909" y="2874179"/>
            <a:ext cx="205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desperate</a:t>
            </a:r>
            <a:endParaRPr sz="24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0" name="Google Shape;380;p45"/>
          <p:cNvSpPr/>
          <p:nvPr/>
        </p:nvSpPr>
        <p:spPr>
          <a:xfrm>
            <a:off x="3363900" y="3461276"/>
            <a:ext cx="2058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desperate</a:t>
            </a:r>
            <a:endParaRPr sz="24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1" name="Google Shape;381;p45"/>
          <p:cNvPicPr preferRelativeResize="0"/>
          <p:nvPr/>
        </p:nvPicPr>
        <p:blipFill rotWithShape="1">
          <a:blip r:embed="rId3">
            <a:alphaModFix/>
          </a:blip>
          <a:srcRect b="5908"/>
          <a:stretch/>
        </p:blipFill>
        <p:spPr>
          <a:xfrm>
            <a:off x="228826" y="727300"/>
            <a:ext cx="2699099" cy="303591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45"/>
          <p:cNvSpPr/>
          <p:nvPr/>
        </p:nvSpPr>
        <p:spPr>
          <a:xfrm>
            <a:off x="3363900" y="4010451"/>
            <a:ext cx="2058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desperate</a:t>
            </a:r>
            <a:endParaRPr sz="24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3" name="Google Shape;383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63601" y="2223917"/>
            <a:ext cx="1249203" cy="1043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6"/>
          <p:cNvSpPr/>
          <p:nvPr/>
        </p:nvSpPr>
        <p:spPr>
          <a:xfrm>
            <a:off x="5392500" y="3512425"/>
            <a:ext cx="30081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humiliated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46"/>
          <p:cNvSpPr/>
          <p:nvPr/>
        </p:nvSpPr>
        <p:spPr>
          <a:xfrm>
            <a:off x="3136175" y="3512375"/>
            <a:ext cx="32091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deflated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46"/>
          <p:cNvSpPr/>
          <p:nvPr/>
        </p:nvSpPr>
        <p:spPr>
          <a:xfrm>
            <a:off x="523450" y="3512375"/>
            <a:ext cx="26325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desperate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46"/>
          <p:cNvSpPr/>
          <p:nvPr/>
        </p:nvSpPr>
        <p:spPr>
          <a:xfrm>
            <a:off x="523450" y="3512425"/>
            <a:ext cx="7548300" cy="584700"/>
          </a:xfrm>
          <a:prstGeom prst="rect">
            <a:avLst/>
          </a:prstGeom>
          <a:noFill/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46"/>
          <p:cNvSpPr/>
          <p:nvPr/>
        </p:nvSpPr>
        <p:spPr>
          <a:xfrm>
            <a:off x="5060025" y="2654300"/>
            <a:ext cx="26325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desperate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46"/>
          <p:cNvSpPr/>
          <p:nvPr/>
        </p:nvSpPr>
        <p:spPr>
          <a:xfrm>
            <a:off x="2542075" y="2651675"/>
            <a:ext cx="25560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humiliated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46"/>
          <p:cNvSpPr/>
          <p:nvPr/>
        </p:nvSpPr>
        <p:spPr>
          <a:xfrm>
            <a:off x="106200" y="2669700"/>
            <a:ext cx="2725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deflated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5" name="Google Shape;395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1750" y="1477813"/>
            <a:ext cx="805130" cy="63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46"/>
          <p:cNvSpPr/>
          <p:nvPr/>
        </p:nvSpPr>
        <p:spPr>
          <a:xfrm>
            <a:off x="307799" y="4097125"/>
            <a:ext cx="2699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Resources </a:t>
            </a:r>
            <a:r>
              <a:rPr lang="en-GB" sz="10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from</a:t>
            </a:r>
            <a:r>
              <a:rPr lang="en-GB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Mrs Wordsmith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97" name="Google Shape;397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200" y="806350"/>
            <a:ext cx="2381950" cy="190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46"/>
          <p:cNvPicPr preferRelativeResize="0"/>
          <p:nvPr/>
        </p:nvPicPr>
        <p:blipFill rotWithShape="1">
          <a:blip r:embed="rId5">
            <a:alphaModFix/>
          </a:blip>
          <a:srcRect b="27562"/>
          <a:stretch/>
        </p:blipFill>
        <p:spPr>
          <a:xfrm>
            <a:off x="2542075" y="806350"/>
            <a:ext cx="2340847" cy="190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46"/>
          <p:cNvPicPr preferRelativeResize="0"/>
          <p:nvPr/>
        </p:nvPicPr>
        <p:blipFill rotWithShape="1">
          <a:blip r:embed="rId6">
            <a:alphaModFix/>
          </a:blip>
          <a:srcRect b="27283"/>
          <a:stretch/>
        </p:blipFill>
        <p:spPr>
          <a:xfrm>
            <a:off x="5060025" y="806350"/>
            <a:ext cx="2189400" cy="190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9060" y="1629978"/>
            <a:ext cx="711547" cy="527356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47"/>
          <p:cNvSpPr/>
          <p:nvPr/>
        </p:nvSpPr>
        <p:spPr>
          <a:xfrm>
            <a:off x="96974" y="4298975"/>
            <a:ext cx="2699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Resources </a:t>
            </a:r>
            <a:r>
              <a:rPr lang="en-GB" sz="10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from</a:t>
            </a:r>
            <a:r>
              <a:rPr lang="en-GB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Mrs Wordsmith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6" name="Google Shape;406;p47"/>
          <p:cNvSpPr/>
          <p:nvPr/>
        </p:nvSpPr>
        <p:spPr>
          <a:xfrm>
            <a:off x="5794150" y="2979575"/>
            <a:ext cx="2763300" cy="1077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600" i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-very embarrassed or ashamed; how you feel if someone pulls down your trousers as a joke</a:t>
            </a:r>
            <a:endParaRPr sz="1600" i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7" name="Google Shape;407;p47"/>
          <p:cNvSpPr/>
          <p:nvPr/>
        </p:nvSpPr>
        <p:spPr>
          <a:xfrm>
            <a:off x="3109400" y="2848625"/>
            <a:ext cx="2328300" cy="113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i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- anxious, frantic or despairing; how you feel when you can’t wait to go to the loo </a:t>
            </a:r>
            <a:endParaRPr sz="1600" i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8" name="Google Shape;408;p47"/>
          <p:cNvSpPr/>
          <p:nvPr/>
        </p:nvSpPr>
        <p:spPr>
          <a:xfrm>
            <a:off x="370725" y="2904525"/>
            <a:ext cx="2556600" cy="1077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600" i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-feeling hopeless or let down; when you feel sad and empty like a ball with the air let out</a:t>
            </a:r>
            <a:endParaRPr sz="1600" i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09" name="Google Shape;409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500" y="642575"/>
            <a:ext cx="1921001" cy="211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47"/>
          <p:cNvPicPr preferRelativeResize="0"/>
          <p:nvPr/>
        </p:nvPicPr>
        <p:blipFill rotWithShape="1">
          <a:blip r:embed="rId5">
            <a:alphaModFix/>
          </a:blip>
          <a:srcRect b="7218"/>
          <a:stretch/>
        </p:blipFill>
        <p:spPr>
          <a:xfrm>
            <a:off x="2927425" y="642575"/>
            <a:ext cx="2027501" cy="211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47"/>
          <p:cNvPicPr preferRelativeResize="0"/>
          <p:nvPr/>
        </p:nvPicPr>
        <p:blipFill rotWithShape="1">
          <a:blip r:embed="rId6">
            <a:alphaModFix/>
          </a:blip>
          <a:srcRect b="5908"/>
          <a:stretch/>
        </p:blipFill>
        <p:spPr>
          <a:xfrm>
            <a:off x="5682150" y="642575"/>
            <a:ext cx="1877021" cy="211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8"/>
          <p:cNvSpPr/>
          <p:nvPr/>
        </p:nvSpPr>
        <p:spPr>
          <a:xfrm>
            <a:off x="22874" y="4107275"/>
            <a:ext cx="2699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Resources </a:t>
            </a:r>
            <a:r>
              <a:rPr lang="en-GB" sz="10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from</a:t>
            </a:r>
            <a:r>
              <a:rPr lang="en-GB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Mrs Wordsmith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7" name="Google Shape;417;p48"/>
          <p:cNvSpPr/>
          <p:nvPr/>
        </p:nvSpPr>
        <p:spPr>
          <a:xfrm>
            <a:off x="144150" y="2827375"/>
            <a:ext cx="2526300" cy="123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600" i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-feeling hopeless or let down; when you feel sad and empty like a ball with the air let out</a:t>
            </a:r>
            <a:endParaRPr sz="1600" i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 i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8" name="Google Shape;418;p48"/>
          <p:cNvSpPr/>
          <p:nvPr/>
        </p:nvSpPr>
        <p:spPr>
          <a:xfrm>
            <a:off x="2812250" y="2827375"/>
            <a:ext cx="2699100" cy="1075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600" i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-very embarrassed or ashamed; how you feel if someone pulls down your trousers as a joke</a:t>
            </a:r>
            <a:endParaRPr sz="1600" i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9" name="Google Shape;419;p48"/>
          <p:cNvSpPr/>
          <p:nvPr/>
        </p:nvSpPr>
        <p:spPr>
          <a:xfrm>
            <a:off x="5653150" y="2827175"/>
            <a:ext cx="2589900" cy="123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1600" i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- anxious, frantic or despairing; how you feel when you can’t wait to go to the loo </a:t>
            </a:r>
            <a:endParaRPr sz="1600" i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20" name="Google Shape;42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500" y="642575"/>
            <a:ext cx="1921001" cy="211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48"/>
          <p:cNvPicPr preferRelativeResize="0"/>
          <p:nvPr/>
        </p:nvPicPr>
        <p:blipFill rotWithShape="1">
          <a:blip r:embed="rId4">
            <a:alphaModFix/>
          </a:blip>
          <a:srcRect b="7218"/>
          <a:stretch/>
        </p:blipFill>
        <p:spPr>
          <a:xfrm>
            <a:off x="2927425" y="642575"/>
            <a:ext cx="2027501" cy="211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48"/>
          <p:cNvPicPr preferRelativeResize="0"/>
          <p:nvPr/>
        </p:nvPicPr>
        <p:blipFill rotWithShape="1">
          <a:blip r:embed="rId5">
            <a:alphaModFix/>
          </a:blip>
          <a:srcRect b="5908"/>
          <a:stretch/>
        </p:blipFill>
        <p:spPr>
          <a:xfrm>
            <a:off x="5682150" y="642575"/>
            <a:ext cx="1877021" cy="211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 txBox="1"/>
          <p:nvPr/>
        </p:nvSpPr>
        <p:spPr>
          <a:xfrm>
            <a:off x="307850" y="1998950"/>
            <a:ext cx="7551600" cy="19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4000" b="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Our first </a:t>
            </a:r>
            <a:r>
              <a:rPr lang="en-GB" sz="4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‘feeling bad’ </a:t>
            </a:r>
            <a:r>
              <a:rPr lang="en-GB" sz="4000" b="0" i="0" u="none" strike="noStrike" cap="non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word…</a:t>
            </a:r>
            <a:endParaRPr sz="4000" b="0" i="0" u="none" strike="noStrike" cap="non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9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  <p:sp>
        <p:nvSpPr>
          <p:cNvPr id="428" name="Google Shape;428;p49"/>
          <p:cNvSpPr txBox="1"/>
          <p:nvPr/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</a:t>
            </a:fld>
            <a:endParaRPr sz="800" b="0" i="0" u="none" strike="noStrike" cap="non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29" name="Google Shape;429;p49"/>
          <p:cNvSpPr/>
          <p:nvPr/>
        </p:nvSpPr>
        <p:spPr>
          <a:xfrm>
            <a:off x="271125" y="1435400"/>
            <a:ext cx="7573200" cy="13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The peach crayon felt ____________ because her wrapper had peeled off and she was naked!</a:t>
            </a:r>
            <a:endParaRPr sz="28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0" name="Google Shape;430;p49"/>
          <p:cNvSpPr txBox="1"/>
          <p:nvPr/>
        </p:nvSpPr>
        <p:spPr>
          <a:xfrm>
            <a:off x="4212825" y="1446575"/>
            <a:ext cx="2338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humiliated</a:t>
            </a:r>
            <a:endParaRPr/>
          </a:p>
        </p:txBody>
      </p:sp>
      <p:pic>
        <p:nvPicPr>
          <p:cNvPr id="431" name="Google Shape;431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0629" y="118374"/>
            <a:ext cx="1236325" cy="981775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49"/>
          <p:cNvSpPr/>
          <p:nvPr/>
        </p:nvSpPr>
        <p:spPr>
          <a:xfrm>
            <a:off x="5707250" y="3155725"/>
            <a:ext cx="31710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desperate</a:t>
            </a: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49"/>
          <p:cNvSpPr/>
          <p:nvPr/>
        </p:nvSpPr>
        <p:spPr>
          <a:xfrm>
            <a:off x="2746225" y="3155725"/>
            <a:ext cx="2861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humiliated</a:t>
            </a: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49"/>
          <p:cNvSpPr/>
          <p:nvPr/>
        </p:nvSpPr>
        <p:spPr>
          <a:xfrm>
            <a:off x="189650" y="3173750"/>
            <a:ext cx="27690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deflated</a:t>
            </a: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0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  <p:sp>
        <p:nvSpPr>
          <p:cNvPr id="440" name="Google Shape;440;p50"/>
          <p:cNvSpPr txBox="1"/>
          <p:nvPr/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21</a:t>
            </a:fld>
            <a:endParaRPr sz="800" b="0" i="0" u="none" strike="noStrike" cap="non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41" name="Google Shape;441;p50"/>
          <p:cNvSpPr/>
          <p:nvPr/>
        </p:nvSpPr>
        <p:spPr>
          <a:xfrm>
            <a:off x="189650" y="1792700"/>
            <a:ext cx="85800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8237"/>
                </a:solidFill>
                <a:latin typeface="Montserrat"/>
                <a:ea typeface="Montserrat"/>
                <a:cs typeface="Montserrat"/>
                <a:sym typeface="Montserrat"/>
              </a:rPr>
              <a:t>The beige crayon felt_________ because he was never chosen to colour anything fun.</a:t>
            </a:r>
            <a:endParaRPr sz="2800">
              <a:solidFill>
                <a:srgbClr val="00823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8237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>
              <a:solidFill>
                <a:srgbClr val="00823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00823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2" name="Google Shape;442;p50"/>
          <p:cNvSpPr txBox="1"/>
          <p:nvPr/>
        </p:nvSpPr>
        <p:spPr>
          <a:xfrm>
            <a:off x="3977650" y="1753800"/>
            <a:ext cx="1673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deflated</a:t>
            </a:r>
            <a:endParaRPr sz="2800" b="0" i="0" u="none" strike="noStrike" cap="none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43" name="Google Shape;443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7616" y="703924"/>
            <a:ext cx="1201333" cy="9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50"/>
          <p:cNvSpPr/>
          <p:nvPr/>
        </p:nvSpPr>
        <p:spPr>
          <a:xfrm>
            <a:off x="5707250" y="3155725"/>
            <a:ext cx="31710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desperate</a:t>
            </a: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50"/>
          <p:cNvSpPr/>
          <p:nvPr/>
        </p:nvSpPr>
        <p:spPr>
          <a:xfrm>
            <a:off x="2746225" y="3155725"/>
            <a:ext cx="2861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humiliated</a:t>
            </a: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50"/>
          <p:cNvSpPr/>
          <p:nvPr/>
        </p:nvSpPr>
        <p:spPr>
          <a:xfrm>
            <a:off x="189650" y="3173750"/>
            <a:ext cx="27690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deflated</a:t>
            </a: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1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  <p:sp>
        <p:nvSpPr>
          <p:cNvPr id="452" name="Google Shape;452;p51"/>
          <p:cNvSpPr txBox="1"/>
          <p:nvPr/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 sz="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22</a:t>
            </a:fld>
            <a:endParaRPr sz="800" b="0" i="0" u="none" strike="noStrike" cap="non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53" name="Google Shape;453;p51"/>
          <p:cNvSpPr/>
          <p:nvPr/>
        </p:nvSpPr>
        <p:spPr>
          <a:xfrm>
            <a:off x="284175" y="1383550"/>
            <a:ext cx="85866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The blue crayon was _____________ to be sharpened because she was nothing more than a tiny stub!</a:t>
            </a:r>
            <a:endParaRPr sz="28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4" name="Google Shape;454;p51"/>
          <p:cNvSpPr txBox="1"/>
          <p:nvPr/>
        </p:nvSpPr>
        <p:spPr>
          <a:xfrm>
            <a:off x="4241225" y="1346975"/>
            <a:ext cx="2338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desperate</a:t>
            </a:r>
            <a:endParaRPr sz="2800" b="0" i="0" u="none" strike="noStrike" cap="none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55" name="Google Shape;455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11000" y="355625"/>
            <a:ext cx="1248350" cy="99135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51"/>
          <p:cNvSpPr/>
          <p:nvPr/>
        </p:nvSpPr>
        <p:spPr>
          <a:xfrm>
            <a:off x="5707250" y="3155725"/>
            <a:ext cx="31710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desperate</a:t>
            </a: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51"/>
          <p:cNvSpPr/>
          <p:nvPr/>
        </p:nvSpPr>
        <p:spPr>
          <a:xfrm>
            <a:off x="2746225" y="3155725"/>
            <a:ext cx="28614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humiliated</a:t>
            </a: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51"/>
          <p:cNvSpPr/>
          <p:nvPr/>
        </p:nvSpPr>
        <p:spPr>
          <a:xfrm>
            <a:off x="189650" y="3173750"/>
            <a:ext cx="27690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deflated</a:t>
            </a: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2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  <p:sp>
        <p:nvSpPr>
          <p:cNvPr id="464" name="Google Shape;464;p52"/>
          <p:cNvSpPr/>
          <p:nvPr/>
        </p:nvSpPr>
        <p:spPr>
          <a:xfrm>
            <a:off x="153525" y="45975"/>
            <a:ext cx="67878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Have a go at writing a sentence, using the word </a:t>
            </a:r>
            <a:r>
              <a:rPr lang="en-GB" sz="2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deflated</a:t>
            </a:r>
            <a:r>
              <a:rPr lang="en-GB"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en-GB" sz="2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Use the word pairs to help you!</a:t>
            </a:r>
            <a:endParaRPr sz="2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65" name="Google Shape;465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0829" y="2027624"/>
            <a:ext cx="1240968" cy="985475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52"/>
          <p:cNvSpPr/>
          <p:nvPr/>
        </p:nvSpPr>
        <p:spPr>
          <a:xfrm>
            <a:off x="327674" y="4107275"/>
            <a:ext cx="2699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Resources </a:t>
            </a:r>
            <a:r>
              <a:rPr lang="en-GB" sz="10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from</a:t>
            </a:r>
            <a:r>
              <a:rPr lang="en-GB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Mrs Wordsmith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67" name="Google Shape;467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350" y="1886725"/>
            <a:ext cx="1921001" cy="2111250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52"/>
          <p:cNvSpPr txBox="1"/>
          <p:nvPr/>
        </p:nvSpPr>
        <p:spPr>
          <a:xfrm>
            <a:off x="2353125" y="1955625"/>
            <a:ext cx="23886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ball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mood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balloon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9" name="Google Shape;469;p52"/>
          <p:cNvSpPr txBox="1"/>
          <p:nvPr/>
        </p:nvSpPr>
        <p:spPr>
          <a:xfrm>
            <a:off x="4271750" y="16696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pride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ego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tyre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53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 sz="800" b="0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24</a:t>
            </a:fld>
            <a:endParaRPr sz="800" b="0" i="0" u="none" strike="noStrike" cap="non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75" name="Google Shape;475;p53"/>
          <p:cNvSpPr/>
          <p:nvPr/>
        </p:nvSpPr>
        <p:spPr>
          <a:xfrm>
            <a:off x="153525" y="99200"/>
            <a:ext cx="66363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Have a go at writing a sentence, using the word </a:t>
            </a:r>
            <a:r>
              <a:rPr lang="en-GB" sz="2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humiliated</a:t>
            </a:r>
            <a:r>
              <a:rPr lang="en-GB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en-GB" sz="2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Use the word pairs to help you!</a:t>
            </a:r>
            <a:endParaRPr sz="2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6" name="Google Shape;476;p53"/>
          <p:cNvSpPr/>
          <p:nvPr/>
        </p:nvSpPr>
        <p:spPr>
          <a:xfrm>
            <a:off x="327674" y="4107275"/>
            <a:ext cx="2699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Resources </a:t>
            </a:r>
            <a:r>
              <a:rPr lang="en-GB" sz="10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from</a:t>
            </a:r>
            <a:r>
              <a:rPr lang="en-GB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Mrs Wordsmith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77" name="Google Shape;477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0829" y="2027624"/>
            <a:ext cx="1240968" cy="98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53"/>
          <p:cNvPicPr preferRelativeResize="0"/>
          <p:nvPr/>
        </p:nvPicPr>
        <p:blipFill rotWithShape="1">
          <a:blip r:embed="rId4">
            <a:alphaModFix/>
          </a:blip>
          <a:srcRect b="7218"/>
          <a:stretch/>
        </p:blipFill>
        <p:spPr>
          <a:xfrm>
            <a:off x="123700" y="1464738"/>
            <a:ext cx="2027501" cy="2111250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53"/>
          <p:cNvSpPr txBox="1"/>
          <p:nvPr/>
        </p:nvSpPr>
        <p:spPr>
          <a:xfrm>
            <a:off x="2283754" y="1464750"/>
            <a:ext cx="15702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classmate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politician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candidate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opponent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0" name="Google Shape;480;p53"/>
          <p:cNvSpPr txBox="1"/>
          <p:nvPr/>
        </p:nvSpPr>
        <p:spPr>
          <a:xfrm>
            <a:off x="4187738" y="13814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contestant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team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pride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4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 sz="800" b="0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25</a:t>
            </a:fld>
            <a:endParaRPr sz="800" b="0" i="0" u="none" strike="noStrike" cap="non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86" name="Google Shape;486;p54"/>
          <p:cNvSpPr/>
          <p:nvPr/>
        </p:nvSpPr>
        <p:spPr>
          <a:xfrm>
            <a:off x="161100" y="-10550"/>
            <a:ext cx="67272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Have a go at writing a sentence, using the word </a:t>
            </a:r>
            <a:r>
              <a:rPr lang="en-GB" sz="2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desperate</a:t>
            </a:r>
            <a:r>
              <a:rPr lang="en-GB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en-GB" sz="2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Use the word pairs to help you!</a:t>
            </a:r>
            <a:endParaRPr sz="2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7" name="Google Shape;487;p54"/>
          <p:cNvSpPr/>
          <p:nvPr/>
        </p:nvSpPr>
        <p:spPr>
          <a:xfrm>
            <a:off x="327674" y="4107275"/>
            <a:ext cx="2699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Resources </a:t>
            </a:r>
            <a:r>
              <a:rPr lang="en-GB" sz="10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from</a:t>
            </a:r>
            <a:r>
              <a:rPr lang="en-GB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Mrs Wordsmith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88" name="Google Shape;488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7360" y="2665900"/>
            <a:ext cx="1201340" cy="9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54"/>
          <p:cNvSpPr txBox="1"/>
          <p:nvPr/>
        </p:nvSpPr>
        <p:spPr>
          <a:xfrm>
            <a:off x="2634353" y="1622475"/>
            <a:ext cx="23580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need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attempt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situation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effort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0" name="Google Shape;490;p54"/>
          <p:cNvSpPr txBox="1"/>
          <p:nvPr/>
        </p:nvSpPr>
        <p:spPr>
          <a:xfrm>
            <a:off x="4410075" y="15760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battle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measure 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fight</a:t>
            </a:r>
            <a:endParaRPr/>
          </a:p>
        </p:txBody>
      </p:sp>
      <p:pic>
        <p:nvPicPr>
          <p:cNvPr id="491" name="Google Shape;491;p54"/>
          <p:cNvPicPr preferRelativeResize="0"/>
          <p:nvPr/>
        </p:nvPicPr>
        <p:blipFill rotWithShape="1">
          <a:blip r:embed="rId4">
            <a:alphaModFix/>
          </a:blip>
          <a:srcRect b="5908"/>
          <a:stretch/>
        </p:blipFill>
        <p:spPr>
          <a:xfrm>
            <a:off x="410475" y="1622475"/>
            <a:ext cx="1877021" cy="211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55"/>
          <p:cNvSpPr txBox="1">
            <a:spLocks noGrp="1"/>
          </p:cNvSpPr>
          <p:nvPr>
            <p:ph type="title"/>
          </p:nvPr>
        </p:nvSpPr>
        <p:spPr>
          <a:xfrm>
            <a:off x="490250" y="559325"/>
            <a:ext cx="8447250" cy="409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</a:pPr>
            <a:endParaRPr sz="3000" b="1" i="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</a:pPr>
            <a:endParaRPr sz="3000" b="1" i="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</a:pPr>
            <a:r>
              <a:rPr lang="en-GB" sz="3000" b="1" i="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Share your work with Oak National</a:t>
            </a:r>
            <a:endParaRPr sz="3000" b="1" i="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endParaRPr sz="1600" i="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7200"/>
              <a:buNone/>
            </a:pPr>
            <a:r>
              <a:rPr lang="en-GB" sz="1750" i="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If you'd like to, please ask your parent or carer to share your work on Twitter tagging </a:t>
            </a:r>
            <a:r>
              <a:rPr lang="en-GB" sz="1750" b="1" i="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@OakNational</a:t>
            </a:r>
            <a:r>
              <a:rPr lang="en-GB" sz="1750" i="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lang="en-GB" sz="1750" b="1" i="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#LearnwithOak</a:t>
            </a:r>
            <a:endParaRPr sz="1750" b="1" i="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7200"/>
              <a:buNone/>
            </a:pPr>
            <a:endParaRPr/>
          </a:p>
        </p:txBody>
      </p:sp>
      <p:pic>
        <p:nvPicPr>
          <p:cNvPr id="497" name="Google Shape;497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0175" y="3071088"/>
            <a:ext cx="644800" cy="64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55"/>
          <p:cNvSpPr/>
          <p:nvPr/>
        </p:nvSpPr>
        <p:spPr>
          <a:xfrm>
            <a:off x="4513410" y="2494806"/>
            <a:ext cx="210314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pic>
        <p:nvPicPr>
          <p:cNvPr id="219" name="Google Shape;21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9835" y="3082874"/>
            <a:ext cx="873821" cy="69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2"/>
          <p:cNvSpPr txBox="1"/>
          <p:nvPr/>
        </p:nvSpPr>
        <p:spPr>
          <a:xfrm>
            <a:off x="4525923" y="201675"/>
            <a:ext cx="29163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happening in this picture?</a:t>
            </a:r>
            <a:endParaRPr sz="2800" b="0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p32"/>
          <p:cNvSpPr/>
          <p:nvPr/>
        </p:nvSpPr>
        <p:spPr>
          <a:xfrm>
            <a:off x="4753492" y="1837782"/>
            <a:ext cx="45720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can see …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notice a …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think the character is feeling …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atmosphere is…</a:t>
            </a:r>
            <a:b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2"/>
          <p:cNvSpPr/>
          <p:nvPr/>
        </p:nvSpPr>
        <p:spPr>
          <a:xfrm>
            <a:off x="327674" y="4107275"/>
            <a:ext cx="2699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Resources </a:t>
            </a:r>
            <a:r>
              <a:rPr lang="en-GB" sz="10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from</a:t>
            </a:r>
            <a:r>
              <a:rPr lang="en-GB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Mrs Wordsmith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3" name="Google Shape;22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4434267" cy="3543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"/>
          <p:cNvSpPr/>
          <p:nvPr/>
        </p:nvSpPr>
        <p:spPr>
          <a:xfrm>
            <a:off x="3767800" y="387900"/>
            <a:ext cx="4759200" cy="3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1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adjective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1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en-GB" sz="2800" i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feeling hopeless or let down; when you feel sad and empty like a ball with the air let out</a:t>
            </a:r>
            <a:endParaRPr sz="2800" i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9" name="Google Shape;229;p33"/>
          <p:cNvSpPr/>
          <p:nvPr/>
        </p:nvSpPr>
        <p:spPr>
          <a:xfrm>
            <a:off x="327674" y="4107275"/>
            <a:ext cx="2699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Resources </a:t>
            </a:r>
            <a:r>
              <a:rPr lang="en-GB" sz="10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from</a:t>
            </a:r>
            <a:r>
              <a:rPr lang="en-GB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0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Mrs W</a:t>
            </a:r>
            <a:r>
              <a:rPr lang="en-GB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ordsmith.com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0" name="Google Shape;23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575" y="258600"/>
            <a:ext cx="3459859" cy="380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4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236" name="Google Shape;236;p34"/>
          <p:cNvSpPr txBox="1"/>
          <p:nvPr/>
        </p:nvSpPr>
        <p:spPr>
          <a:xfrm>
            <a:off x="2655223" y="984825"/>
            <a:ext cx="25128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ball 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feeling hopeless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mood 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let down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balloon 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34"/>
          <p:cNvSpPr txBox="1"/>
          <p:nvPr/>
        </p:nvSpPr>
        <p:spPr>
          <a:xfrm>
            <a:off x="175823" y="129050"/>
            <a:ext cx="25983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Which words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2400" b="1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are synonyms?</a:t>
            </a:r>
            <a:endParaRPr/>
          </a:p>
        </p:txBody>
      </p:sp>
      <p:sp>
        <p:nvSpPr>
          <p:cNvPr id="238" name="Google Shape;238;p34"/>
          <p:cNvSpPr/>
          <p:nvPr/>
        </p:nvSpPr>
        <p:spPr>
          <a:xfrm>
            <a:off x="5835200" y="1374100"/>
            <a:ext cx="1957200" cy="442800"/>
          </a:xfrm>
          <a:prstGeom prst="ellipse">
            <a:avLst/>
          </a:prstGeom>
          <a:noFill/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4"/>
          <p:cNvSpPr/>
          <p:nvPr/>
        </p:nvSpPr>
        <p:spPr>
          <a:xfrm>
            <a:off x="2955450" y="3198800"/>
            <a:ext cx="59466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The boy stared sadly at his </a:t>
            </a:r>
            <a:r>
              <a:rPr lang="en-GB" sz="24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deflated </a:t>
            </a: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balloon that his friend had popped. </a:t>
            </a:r>
            <a:r>
              <a:rPr lang="en-GB" sz="27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7590" y="1995502"/>
            <a:ext cx="873821" cy="69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4"/>
          <p:cNvSpPr/>
          <p:nvPr/>
        </p:nvSpPr>
        <p:spPr>
          <a:xfrm>
            <a:off x="327674" y="4107275"/>
            <a:ext cx="2699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Resources </a:t>
            </a:r>
            <a:r>
              <a:rPr lang="en-GB" sz="10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from</a:t>
            </a:r>
            <a:r>
              <a:rPr lang="en-GB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Mrs Wordsmith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2" name="Google Shape;242;p34"/>
          <p:cNvSpPr txBox="1"/>
          <p:nvPr/>
        </p:nvSpPr>
        <p:spPr>
          <a:xfrm>
            <a:off x="6016954" y="1374100"/>
            <a:ext cx="25128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saddened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pride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ego 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tyre</a:t>
            </a:r>
            <a:endParaRPr/>
          </a:p>
        </p:txBody>
      </p:sp>
      <p:sp>
        <p:nvSpPr>
          <p:cNvPr id="243" name="Google Shape;243;p34"/>
          <p:cNvSpPr/>
          <p:nvPr/>
        </p:nvSpPr>
        <p:spPr>
          <a:xfrm>
            <a:off x="2558525" y="2185875"/>
            <a:ext cx="1598700" cy="503400"/>
          </a:xfrm>
          <a:prstGeom prst="ellipse">
            <a:avLst/>
          </a:prstGeom>
          <a:noFill/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4"/>
          <p:cNvSpPr/>
          <p:nvPr/>
        </p:nvSpPr>
        <p:spPr>
          <a:xfrm>
            <a:off x="2558525" y="1313500"/>
            <a:ext cx="2766900" cy="560400"/>
          </a:xfrm>
          <a:prstGeom prst="ellipse">
            <a:avLst/>
          </a:prstGeom>
          <a:noFill/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825" y="1037950"/>
            <a:ext cx="2382700" cy="261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251" name="Google Shape;251;p35"/>
          <p:cNvSpPr txBox="1"/>
          <p:nvPr/>
        </p:nvSpPr>
        <p:spPr>
          <a:xfrm>
            <a:off x="5105375" y="597675"/>
            <a:ext cx="23886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ball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mood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balloon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pride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ego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400">
                <a:latin typeface="Montserrat"/>
                <a:ea typeface="Montserrat"/>
                <a:cs typeface="Montserrat"/>
                <a:sym typeface="Montserrat"/>
              </a:rPr>
              <a:t>tyre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2" name="Google Shape;252;p35"/>
          <p:cNvSpPr txBox="1"/>
          <p:nvPr/>
        </p:nvSpPr>
        <p:spPr>
          <a:xfrm>
            <a:off x="243890" y="114648"/>
            <a:ext cx="2015665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400" b="1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Word pairs</a:t>
            </a:r>
            <a:endParaRPr/>
          </a:p>
        </p:txBody>
      </p:sp>
      <p:sp>
        <p:nvSpPr>
          <p:cNvPr id="253" name="Google Shape;253;p35"/>
          <p:cNvSpPr/>
          <p:nvPr/>
        </p:nvSpPr>
        <p:spPr>
          <a:xfrm>
            <a:off x="3624463" y="555300"/>
            <a:ext cx="1593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deflated</a:t>
            </a:r>
            <a:endParaRPr sz="2400" b="0" i="0" u="none" strike="noStrike" cap="none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4" name="Google Shape;254;p35"/>
          <p:cNvSpPr/>
          <p:nvPr/>
        </p:nvSpPr>
        <p:spPr>
          <a:xfrm>
            <a:off x="3628037" y="1017000"/>
            <a:ext cx="1597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deflated</a:t>
            </a:r>
            <a:endParaRPr sz="2400" b="0" i="0" u="none" strike="noStrike" cap="none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5" name="Google Shape;255;p35"/>
          <p:cNvSpPr/>
          <p:nvPr/>
        </p:nvSpPr>
        <p:spPr>
          <a:xfrm>
            <a:off x="3628037" y="1508165"/>
            <a:ext cx="1597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deflated</a:t>
            </a:r>
            <a:endParaRPr sz="2400" b="0" i="0" u="none" strike="noStrike" cap="none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6" name="Google Shape;256;p35"/>
          <p:cNvSpPr/>
          <p:nvPr/>
        </p:nvSpPr>
        <p:spPr>
          <a:xfrm>
            <a:off x="3628037" y="1999330"/>
            <a:ext cx="1597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deflated</a:t>
            </a:r>
            <a:endParaRPr sz="2400" b="0" i="0" u="none" strike="noStrike" cap="none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7" name="Google Shape;257;p35"/>
          <p:cNvSpPr/>
          <p:nvPr/>
        </p:nvSpPr>
        <p:spPr>
          <a:xfrm>
            <a:off x="3606769" y="2515005"/>
            <a:ext cx="1667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deflated</a:t>
            </a:r>
            <a:endParaRPr sz="2400" b="0" i="0" u="none" strike="noStrike" cap="none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8" name="Google Shape;258;p35"/>
          <p:cNvSpPr/>
          <p:nvPr/>
        </p:nvSpPr>
        <p:spPr>
          <a:xfrm>
            <a:off x="3588425" y="3002175"/>
            <a:ext cx="1667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deflated</a:t>
            </a:r>
            <a:endParaRPr sz="2400" b="0" i="0" u="none" strike="noStrike" cap="none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9" name="Google Shape;259;p35"/>
          <p:cNvSpPr/>
          <p:nvPr/>
        </p:nvSpPr>
        <p:spPr>
          <a:xfrm>
            <a:off x="327674" y="4107275"/>
            <a:ext cx="2699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Resources </a:t>
            </a:r>
            <a:r>
              <a:rPr lang="en-GB" sz="10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from</a:t>
            </a:r>
            <a:r>
              <a:rPr lang="en-GB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Mrs Wordsmith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0" name="Google Shape;26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325" y="669725"/>
            <a:ext cx="2853458" cy="313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63601" y="2223917"/>
            <a:ext cx="1249203" cy="1043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6"/>
          <p:cNvSpPr txBox="1"/>
          <p:nvPr/>
        </p:nvSpPr>
        <p:spPr>
          <a:xfrm>
            <a:off x="579597" y="395840"/>
            <a:ext cx="8114130" cy="19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30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What does </a:t>
            </a:r>
            <a:r>
              <a:rPr lang="en-GB"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deflated </a:t>
            </a:r>
            <a:r>
              <a:rPr lang="en-GB" sz="30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mean?</a:t>
            </a:r>
            <a:endParaRPr sz="3000" b="0" i="0" u="none" strike="noStrike" cap="non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67" name="Google Shape;267;p36"/>
          <p:cNvSpPr/>
          <p:nvPr/>
        </p:nvSpPr>
        <p:spPr>
          <a:xfrm>
            <a:off x="2286000" y="2310140"/>
            <a:ext cx="4572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b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6"/>
          <p:cNvSpPr/>
          <p:nvPr/>
        </p:nvSpPr>
        <p:spPr>
          <a:xfrm>
            <a:off x="2286000" y="2310140"/>
            <a:ext cx="4572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b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6"/>
          <p:cNvSpPr/>
          <p:nvPr/>
        </p:nvSpPr>
        <p:spPr>
          <a:xfrm>
            <a:off x="2286000" y="3328449"/>
            <a:ext cx="4572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b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676" y="1944367"/>
            <a:ext cx="1249203" cy="1043846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6"/>
          <p:cNvSpPr/>
          <p:nvPr/>
        </p:nvSpPr>
        <p:spPr>
          <a:xfrm>
            <a:off x="1744750" y="1448392"/>
            <a:ext cx="4572000" cy="22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i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-feeling hopeless or let down; when you feel sad and empty like a ball with the air let out</a:t>
            </a:r>
            <a:endParaRPr sz="2800" i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2" name="Google Shape;272;p36"/>
          <p:cNvSpPr/>
          <p:nvPr/>
        </p:nvSpPr>
        <p:spPr>
          <a:xfrm>
            <a:off x="327674" y="3954875"/>
            <a:ext cx="2699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Resources </a:t>
            </a:r>
            <a:r>
              <a:rPr lang="en-GB" sz="10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from</a:t>
            </a:r>
            <a:r>
              <a:rPr lang="en-GB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Mrs Wordsmith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3" name="Google Shape;27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4625" y="1193175"/>
            <a:ext cx="2345800" cy="2578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7"/>
          <p:cNvSpPr txBox="1">
            <a:spLocks noGrp="1"/>
          </p:cNvSpPr>
          <p:nvPr>
            <p:ph type="sldNum" idx="12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pic>
        <p:nvPicPr>
          <p:cNvPr id="279" name="Google Shape;279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9835" y="3082874"/>
            <a:ext cx="873821" cy="69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7"/>
          <p:cNvSpPr txBox="1"/>
          <p:nvPr/>
        </p:nvSpPr>
        <p:spPr>
          <a:xfrm>
            <a:off x="4571425" y="178925"/>
            <a:ext cx="26991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happening in this picture?</a:t>
            </a:r>
            <a:endParaRPr sz="2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1" name="Google Shape;281;p37"/>
          <p:cNvSpPr/>
          <p:nvPr/>
        </p:nvSpPr>
        <p:spPr>
          <a:xfrm>
            <a:off x="4753492" y="1837782"/>
            <a:ext cx="45720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 can see 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 notice a 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 think the character is feeling …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 atmosphere is…</a:t>
            </a:r>
            <a:b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7"/>
          <p:cNvSpPr/>
          <p:nvPr/>
        </p:nvSpPr>
        <p:spPr>
          <a:xfrm>
            <a:off x="327674" y="4031075"/>
            <a:ext cx="2699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Resources </a:t>
            </a:r>
            <a:r>
              <a:rPr lang="en-GB" sz="10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from</a:t>
            </a:r>
            <a:r>
              <a:rPr lang="en-GB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Mrs Wordsmith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3" name="Google Shape;283;p37"/>
          <p:cNvPicPr preferRelativeResize="0"/>
          <p:nvPr/>
        </p:nvPicPr>
        <p:blipFill rotWithShape="1">
          <a:blip r:embed="rId4">
            <a:alphaModFix/>
          </a:blip>
          <a:srcRect b="27562"/>
          <a:stretch/>
        </p:blipFill>
        <p:spPr>
          <a:xfrm>
            <a:off x="122050" y="263000"/>
            <a:ext cx="4419026" cy="3592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8"/>
          <p:cNvSpPr/>
          <p:nvPr/>
        </p:nvSpPr>
        <p:spPr>
          <a:xfrm>
            <a:off x="4024749" y="342100"/>
            <a:ext cx="3804300" cy="3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1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adjective </a:t>
            </a:r>
            <a:endParaRPr sz="2800" b="1" i="1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1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i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-very embarrassed or ashamed; how you feel if someone pulls down your trousers as a joke</a:t>
            </a:r>
            <a:endParaRPr sz="2800" i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9" name="Google Shape;289;p38"/>
          <p:cNvSpPr/>
          <p:nvPr/>
        </p:nvSpPr>
        <p:spPr>
          <a:xfrm>
            <a:off x="327674" y="4183475"/>
            <a:ext cx="26991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Resources </a:t>
            </a:r>
            <a:r>
              <a:rPr lang="en-GB" sz="10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from</a:t>
            </a:r>
            <a:r>
              <a:rPr lang="en-GB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Mrs Wordsmith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0" name="Google Shape;290;p38"/>
          <p:cNvPicPr preferRelativeResize="0"/>
          <p:nvPr/>
        </p:nvPicPr>
        <p:blipFill rotWithShape="1">
          <a:blip r:embed="rId3">
            <a:alphaModFix/>
          </a:blip>
          <a:srcRect b="7218"/>
          <a:stretch/>
        </p:blipFill>
        <p:spPr>
          <a:xfrm>
            <a:off x="228275" y="243450"/>
            <a:ext cx="3685749" cy="3837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793</Words>
  <Application>Microsoft Office PowerPoint</Application>
  <PresentationFormat>On-screen Show (16:9)</PresentationFormat>
  <Paragraphs>231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Montserrat Medium</vt:lpstr>
      <vt:lpstr>Arial</vt:lpstr>
      <vt:lpstr>Times New Roman</vt:lpstr>
      <vt:lpstr>Montserrat SemiBold</vt:lpstr>
      <vt:lpstr>Montserrat</vt:lpstr>
      <vt:lpstr>Oak National Academy v2</vt:lpstr>
      <vt:lpstr>1_Oak National Academy v2</vt:lpstr>
      <vt:lpstr>Key 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Share your work with Oak National  If you'd like to, please ask your parent or carer to share your work on Twitter tagging @OakNational and #LearnwithOak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LO: To develop a rich understanding of words associated with negative emotions Lesson 5 of 15 </dc:title>
  <dc:creator>Miss Britchford</dc:creator>
  <cp:lastModifiedBy>Miss Britchford</cp:lastModifiedBy>
  <cp:revision>5</cp:revision>
  <dcterms:modified xsi:type="dcterms:W3CDTF">2022-01-05T14:41:37Z</dcterms:modified>
</cp:coreProperties>
</file>