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536" r:id="rId2"/>
    <p:sldId id="400" r:id="rId3"/>
    <p:sldId id="544" r:id="rId4"/>
    <p:sldId id="550" r:id="rId5"/>
    <p:sldId id="545" r:id="rId6"/>
    <p:sldId id="546" r:id="rId7"/>
    <p:sldId id="547" r:id="rId8"/>
    <p:sldId id="548" r:id="rId9"/>
    <p:sldId id="549" r:id="rId10"/>
    <p:sldId id="551" r:id="rId11"/>
    <p:sldId id="552" r:id="rId12"/>
    <p:sldId id="553" r:id="rId13"/>
    <p:sldId id="554" r:id="rId14"/>
    <p:sldId id="555" r:id="rId15"/>
    <p:sldId id="556" r:id="rId16"/>
    <p:sldId id="557" r:id="rId17"/>
    <p:sldId id="558" r:id="rId18"/>
    <p:sldId id="559" r:id="rId19"/>
    <p:sldId id="560" r:id="rId20"/>
    <p:sldId id="561" r:id="rId21"/>
    <p:sldId id="562" r:id="rId22"/>
    <p:sldId id="563" r:id="rId23"/>
    <p:sldId id="564" r:id="rId24"/>
    <p:sldId id="446" r:id="rId25"/>
    <p:sldId id="467" r:id="rId26"/>
    <p:sldId id="447" r:id="rId27"/>
    <p:sldId id="468" r:id="rId28"/>
    <p:sldId id="442" r:id="rId29"/>
    <p:sldId id="443" r:id="rId30"/>
    <p:sldId id="432" r:id="rId31"/>
    <p:sldId id="448" r:id="rId32"/>
    <p:sldId id="469" r:id="rId33"/>
    <p:sldId id="470" r:id="rId34"/>
    <p:sldId id="537" r:id="rId35"/>
    <p:sldId id="450" r:id="rId36"/>
    <p:sldId id="472" r:id="rId37"/>
    <p:sldId id="452" r:id="rId38"/>
    <p:sldId id="453" r:id="rId39"/>
    <p:sldId id="543" r:id="rId40"/>
    <p:sldId id="541" r:id="rId41"/>
    <p:sldId id="54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E2EBF2"/>
    <a:srgbClr val="7EB0D5"/>
    <a:srgbClr val="8CC3EC"/>
    <a:srgbClr val="F8FBFD"/>
    <a:srgbClr val="F6F8FA"/>
    <a:srgbClr val="F6F9FB"/>
    <a:srgbClr val="FFCCFF"/>
    <a:srgbClr val="E6E6E6"/>
    <a:srgbClr val="6E9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1656" autoAdjust="0"/>
  </p:normalViewPr>
  <p:slideViewPr>
    <p:cSldViewPr snapToGrid="0">
      <p:cViewPr varScale="1">
        <p:scale>
          <a:sx n="67" d="100"/>
          <a:sy n="67" d="100"/>
        </p:scale>
        <p:origin x="8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C3808-2524-4AD8-852C-544220036A44}" type="datetimeFigureOut">
              <a:rPr lang="en-GB" smtClean="0"/>
              <a:t>28/12/2021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B0004-C0C3-417A-B892-C0421AE80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72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881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28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418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925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524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714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862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569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620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275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78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208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807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8819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774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7175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5374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5378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6030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6935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3934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81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5082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7326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782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0756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3230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9646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8814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1736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5538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2111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020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3308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099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47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160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272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519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87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F928-20CF-4D82-A9A4-AAA17C467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4D6E63-82DB-4075-BF7A-920F3F0BF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91660-1E72-4E51-B10A-00D1D3F61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28/12/2021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156E7-EFC2-415E-821F-88D6CF0BF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9F91B-0B56-4EEA-A26D-F2C6825A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4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B36A6-C5A4-4C58-9792-ACA3617B3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972F64-6FAC-4216-AFA5-1AA4ADF4B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495B4-6735-409D-8881-FD508A940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28/12/2021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705C4-D641-457C-A00F-6694444FB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68D46-BEE3-40A5-ADE4-84875972A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18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F42E17-DCCF-4A92-9A76-94DB87A3F3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0EFDD-F8D4-4773-AB8B-026DEC68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22601-1C23-4AFF-B3EA-1D8FD821C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28/12/2021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4A5E9-37ED-488B-8EB5-43B108B5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31C0F-BBBD-42A8-B71F-7D311ACE1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41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7837-CC74-4C94-A911-EC6E2EE09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BE1AF-0C58-4C7A-9562-CB849D7A0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1DC36-4EAD-479B-8DFB-0C446B88D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28/12/2021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771BE-6B80-4FE0-BA25-E768F46E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D9E2A-58D5-4B6F-A54D-85327E92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4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2E900-CD6E-4E7E-BF4E-C7B94B8BE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18C6C-AC41-4B61-9FB3-CE0CECC08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6B35F-FB0C-43B7-BF26-53E4E365F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28/12/2021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E8ED4-013B-4F62-B6D7-CBB145C53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5092D-42D0-4414-8E18-65F946015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94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89B3-082D-415E-999F-85D1EBEE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76136-613F-431C-95EB-D7826EDBE8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24164-BF6F-4898-B6F5-457C0C9D1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1DA34-3ED2-467F-B31B-AFC50FBB5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28/12/2021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B4433-59D8-4980-A4BF-61D8E3581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375BD-9081-4EF1-8BF2-D3E70AA9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92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B5EBB-CF66-4897-97E8-204A233E1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E7AC3-1C33-494A-ABBD-C1C0964AD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1CA56-61A2-46C9-B951-34AF4D7C0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5976D-329B-47D0-ADEC-DB33EEC77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B5D662-A082-4C72-9115-D59E844B10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2C8F08-889E-45BF-B2B9-A6FB18A1E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28/12/2021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4C17A0-A5C6-41A7-8377-95C822921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E98536-684A-4B34-898A-05FFECF9E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13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DF97D-AFB2-4FC9-A89D-27DEF8C38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AFF3C8-740D-491D-8472-6146BFBEA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28/12/2021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52725-1B22-4598-B11D-C694395FA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C80A26-5E68-4951-9718-2C87F678E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89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6CD47E-C912-483E-A5B9-01EF3BFD2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28/12/2021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42E0BA-F27A-4AA0-9D3B-01C3EC4DF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8FEE6-AFB6-48C5-8229-BAA7AFBB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38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01F59-DCA9-459C-A4D1-4BB7EACA2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40162-D431-4D70-B067-9B9E95C5C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E4A55-4463-44D5-B9FE-1FE630119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1996F-C3B4-4FC2-9149-BFC8C7E8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28/12/2021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3DCFC-9EAD-4BD4-931E-8719AED2F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4FBCB-85E0-4FA9-90BE-1A2652A7E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03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80897-EAEE-4EC8-811E-8E60E46DD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3A58C9-627F-4CD9-899E-3464EBFA5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2ABC2-BB1F-447E-9E37-4EC903426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74E5E-88CF-4369-927F-B5B8C3330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28/12/2021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D8479-45F5-47D7-875B-AF4FB5063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445A1-B939-4373-89FC-686B54566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92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F31F7F-D1E8-4D4C-8BA0-678A4D05E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F3A87-B4A4-4C5C-9ED7-5CEE6DCFF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638B4-81E2-4F9B-87DD-DE1776CA81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E2181-1FFF-4F27-A05B-1BCC0A338C54}" type="datetimeFigureOut">
              <a:rPr lang="en-GB" smtClean="0"/>
              <a:t>28/12/2021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A6E54-8871-4F77-9E4A-5AC694137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17602-F27F-42A3-81C6-51E9A26A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E0943-4647-4C04-9721-8536514E5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32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microsoft.com/office/2007/relationships/hdphoto" Target="../media/hdphoto3.wdp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86D01D2-E93E-4EC3-BF98-6C6851070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9"/>
            <a:ext cx="12191999" cy="69984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64F02F-8991-42A7-9FEC-37E81BF15F62}"/>
              </a:ext>
            </a:extLst>
          </p:cNvPr>
          <p:cNvSpPr txBox="1"/>
          <p:nvPr/>
        </p:nvSpPr>
        <p:spPr>
          <a:xfrm>
            <a:off x="210710" y="1230313"/>
            <a:ext cx="1176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n w="22225"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  <a:alpha val="47000"/>
                  </a:schemeClr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ZWAdobeF" pitchFamily="2" charset="0"/>
              </a:rPr>
              <a:t>Money</a:t>
            </a:r>
            <a:endParaRPr lang="en-GB" sz="2400" b="1" dirty="0">
              <a:latin typeface="KG Red Hands Outline" panose="02000000000000000000" pitchFamily="2" charset="0"/>
              <a:ea typeface="Yu Gothic UI" panose="020B0500000000000000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770B10-36BF-4676-B83D-F944805B247A}"/>
              </a:ext>
            </a:extLst>
          </p:cNvPr>
          <p:cNvSpPr/>
          <p:nvPr/>
        </p:nvSpPr>
        <p:spPr>
          <a:xfrm>
            <a:off x="4678842" y="212621"/>
            <a:ext cx="2824479" cy="768804"/>
          </a:xfrm>
          <a:prstGeom prst="rect">
            <a:avLst/>
          </a:prstGeom>
          <a:solidFill>
            <a:srgbClr val="6D97B7"/>
          </a:solidFill>
          <a:ln>
            <a:solidFill>
              <a:srgbClr val="6D9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YEAR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82B3A6-7376-4A99-ABA6-45FF04BB864E}"/>
              </a:ext>
            </a:extLst>
          </p:cNvPr>
          <p:cNvSpPr/>
          <p:nvPr/>
        </p:nvSpPr>
        <p:spPr>
          <a:xfrm>
            <a:off x="3521532" y="6143535"/>
            <a:ext cx="5139104" cy="527538"/>
          </a:xfrm>
          <a:prstGeom prst="rect">
            <a:avLst/>
          </a:prstGeom>
          <a:solidFill>
            <a:srgbClr val="89BEE7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Block 3 – Week 10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BBE542-B108-4FF0-9EA8-7FADC5EEB7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48" y="4715072"/>
            <a:ext cx="1434065" cy="143406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8FA15BD-08BD-4679-A8CE-3B6D0F3B0D8D}"/>
              </a:ext>
            </a:extLst>
          </p:cNvPr>
          <p:cNvSpPr/>
          <p:nvPr/>
        </p:nvSpPr>
        <p:spPr>
          <a:xfrm>
            <a:off x="4667441" y="2659513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63E0695-1E9B-4DB0-8841-3C81EC1C3B52}"/>
              </a:ext>
            </a:extLst>
          </p:cNvPr>
          <p:cNvSpPr/>
          <p:nvPr/>
        </p:nvSpPr>
        <p:spPr>
          <a:xfrm>
            <a:off x="4667441" y="3061621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2B07C3-F5BD-4C82-A14F-10EDFE70B8B6}"/>
              </a:ext>
            </a:extLst>
          </p:cNvPr>
          <p:cNvSpPr/>
          <p:nvPr/>
        </p:nvSpPr>
        <p:spPr>
          <a:xfrm>
            <a:off x="4865412" y="2477738"/>
            <a:ext cx="470153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Recap </a:t>
            </a:r>
            <a:r>
              <a:rPr lang="en-GB" sz="2400" b="1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– value</a:t>
            </a:r>
          </a:p>
          <a:p>
            <a:r>
              <a:rPr lang="en-GB" sz="2400" b="1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Compare </a:t>
            </a:r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money</a:t>
            </a:r>
          </a:p>
          <a:p>
            <a:endParaRPr lang="en-GB" sz="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Find the total </a:t>
            </a:r>
          </a:p>
          <a:p>
            <a:endParaRPr lang="en-GB" sz="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Find the difference</a:t>
            </a:r>
          </a:p>
          <a:p>
            <a:endParaRPr lang="en-GB" sz="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Find change</a:t>
            </a:r>
          </a:p>
          <a:p>
            <a:endParaRPr lang="en-GB" sz="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Two-step problems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32292D2-91F8-407F-B525-526BF4DB7618}"/>
              </a:ext>
            </a:extLst>
          </p:cNvPr>
          <p:cNvSpPr/>
          <p:nvPr/>
        </p:nvSpPr>
        <p:spPr>
          <a:xfrm>
            <a:off x="4667441" y="3463729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38F8A9-7781-447B-9C87-0260D89C07D5}"/>
              </a:ext>
            </a:extLst>
          </p:cNvPr>
          <p:cNvSpPr/>
          <p:nvPr/>
        </p:nvSpPr>
        <p:spPr>
          <a:xfrm>
            <a:off x="4667983" y="3865837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7C590D5-7458-4C1B-9B1B-A5F9B3DA8C46}"/>
              </a:ext>
            </a:extLst>
          </p:cNvPr>
          <p:cNvSpPr/>
          <p:nvPr/>
        </p:nvSpPr>
        <p:spPr>
          <a:xfrm>
            <a:off x="4667441" y="4267946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0464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DB2499-ED1F-4FDC-8375-0AD3BE479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307220-B97C-4C04-B3CA-F886DA89BF63}"/>
              </a:ext>
            </a:extLst>
          </p:cNvPr>
          <p:cNvSpPr/>
          <p:nvPr/>
        </p:nvSpPr>
        <p:spPr>
          <a:xfrm>
            <a:off x="10051029" y="1981300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C73D8A-FB78-41A5-BCC4-01E55FB8CCBF}"/>
              </a:ext>
            </a:extLst>
          </p:cNvPr>
          <p:cNvSpPr/>
          <p:nvPr/>
        </p:nvSpPr>
        <p:spPr>
          <a:xfrm>
            <a:off x="10051029" y="4373504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1EA43B-D6D6-4ECA-9C49-239737977F27}"/>
              </a:ext>
            </a:extLst>
          </p:cNvPr>
          <p:cNvSpPr txBox="1"/>
          <p:nvPr/>
        </p:nvSpPr>
        <p:spPr>
          <a:xfrm>
            <a:off x="10051029" y="2224162"/>
            <a:ext cx="1614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7p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96585B1-79BD-4F76-8143-53B04D1156AA}"/>
              </a:ext>
            </a:extLst>
          </p:cNvPr>
          <p:cNvSpPr txBox="1"/>
          <p:nvPr/>
        </p:nvSpPr>
        <p:spPr>
          <a:xfrm>
            <a:off x="10051030" y="4608354"/>
            <a:ext cx="1614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12p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A94A91-E0D5-471C-B3FA-FA7DE33EA4F5}"/>
              </a:ext>
            </a:extLst>
          </p:cNvPr>
          <p:cNvSpPr txBox="1"/>
          <p:nvPr/>
        </p:nvSpPr>
        <p:spPr>
          <a:xfrm>
            <a:off x="325924" y="335524"/>
            <a:ext cx="4509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amounts are shown?</a:t>
            </a:r>
          </a:p>
        </p:txBody>
      </p:sp>
    </p:spTree>
    <p:extLst>
      <p:ext uri="{BB962C8B-B14F-4D97-AF65-F5344CB8AC3E}">
        <p14:creationId xmlns:p14="http://schemas.microsoft.com/office/powerpoint/2010/main" val="164835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42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115850-B444-46FF-8432-A8B8D9B70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54AAE9-9B94-4D94-B8B8-E028FF2484EE}"/>
              </a:ext>
            </a:extLst>
          </p:cNvPr>
          <p:cNvSpPr/>
          <p:nvPr/>
        </p:nvSpPr>
        <p:spPr>
          <a:xfrm>
            <a:off x="10056224" y="1647009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BFCF25-844A-4B2A-84C7-BB864107DDBB}"/>
              </a:ext>
            </a:extLst>
          </p:cNvPr>
          <p:cNvSpPr/>
          <p:nvPr/>
        </p:nvSpPr>
        <p:spPr>
          <a:xfrm>
            <a:off x="10056224" y="3299016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C029F4-BE9C-4CFF-9419-E62EFDF1475D}"/>
              </a:ext>
            </a:extLst>
          </p:cNvPr>
          <p:cNvSpPr txBox="1"/>
          <p:nvPr/>
        </p:nvSpPr>
        <p:spPr>
          <a:xfrm>
            <a:off x="10056224" y="1881859"/>
            <a:ext cx="1614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25p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69DF2D7-7296-46D7-AA1A-608A5228BE88}"/>
              </a:ext>
            </a:extLst>
          </p:cNvPr>
          <p:cNvSpPr txBox="1"/>
          <p:nvPr/>
        </p:nvSpPr>
        <p:spPr>
          <a:xfrm>
            <a:off x="10056223" y="3528343"/>
            <a:ext cx="1614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80p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3F28991-F5D2-4C26-99CF-10F6C686E866}"/>
              </a:ext>
            </a:extLst>
          </p:cNvPr>
          <p:cNvSpPr/>
          <p:nvPr/>
        </p:nvSpPr>
        <p:spPr>
          <a:xfrm>
            <a:off x="10056224" y="4951023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0ABE1E8-36EB-4061-A3EA-59BB70460499}"/>
              </a:ext>
            </a:extLst>
          </p:cNvPr>
          <p:cNvSpPr txBox="1"/>
          <p:nvPr/>
        </p:nvSpPr>
        <p:spPr>
          <a:xfrm>
            <a:off x="10056223" y="5180350"/>
            <a:ext cx="1614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80p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F170978-C043-4808-8BB2-AE40E78E789F}"/>
              </a:ext>
            </a:extLst>
          </p:cNvPr>
          <p:cNvSpPr txBox="1"/>
          <p:nvPr/>
        </p:nvSpPr>
        <p:spPr>
          <a:xfrm>
            <a:off x="325924" y="335524"/>
            <a:ext cx="4509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amounts are shown?</a:t>
            </a:r>
          </a:p>
        </p:txBody>
      </p:sp>
    </p:spTree>
    <p:extLst>
      <p:ext uri="{BB962C8B-B14F-4D97-AF65-F5344CB8AC3E}">
        <p14:creationId xmlns:p14="http://schemas.microsoft.com/office/powerpoint/2010/main" val="404402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3" grpId="0"/>
      <p:bldP spid="45" grpId="0"/>
      <p:bldP spid="60" grpId="0" animBg="1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88928E-79AA-423A-A6C1-B1768A59A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4CDB246-8889-4D5A-BEA1-0DC22F925F8C}"/>
              </a:ext>
            </a:extLst>
          </p:cNvPr>
          <p:cNvSpPr txBox="1"/>
          <p:nvPr/>
        </p:nvSpPr>
        <p:spPr>
          <a:xfrm>
            <a:off x="395590" y="329282"/>
            <a:ext cx="4509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amounts are shown?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EEB9CC0-1EFC-4918-A64D-481B1E36A139}"/>
              </a:ext>
            </a:extLst>
          </p:cNvPr>
          <p:cNvSpPr/>
          <p:nvPr/>
        </p:nvSpPr>
        <p:spPr>
          <a:xfrm>
            <a:off x="10056224" y="1647009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164F800-9592-460B-B389-7FF43E664D81}"/>
              </a:ext>
            </a:extLst>
          </p:cNvPr>
          <p:cNvSpPr/>
          <p:nvPr/>
        </p:nvSpPr>
        <p:spPr>
          <a:xfrm>
            <a:off x="10056224" y="3299016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AFD0B9-B931-4FC8-87C0-A5EFCEAEC605}"/>
              </a:ext>
            </a:extLst>
          </p:cNvPr>
          <p:cNvSpPr txBox="1"/>
          <p:nvPr/>
        </p:nvSpPr>
        <p:spPr>
          <a:xfrm>
            <a:off x="10056226" y="1881859"/>
            <a:ext cx="1614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43CE41-D1B7-4C2B-880B-1C3CCEBF8100}"/>
              </a:ext>
            </a:extLst>
          </p:cNvPr>
          <p:cNvSpPr txBox="1"/>
          <p:nvPr/>
        </p:nvSpPr>
        <p:spPr>
          <a:xfrm>
            <a:off x="10056225" y="3528343"/>
            <a:ext cx="1614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20p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FA9CC17-1983-4384-91F5-0B7E931DA2FA}"/>
              </a:ext>
            </a:extLst>
          </p:cNvPr>
          <p:cNvSpPr/>
          <p:nvPr/>
        </p:nvSpPr>
        <p:spPr>
          <a:xfrm>
            <a:off x="10056224" y="4951023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FB47BF2-6C2C-4C58-BE09-BB58491993A7}"/>
              </a:ext>
            </a:extLst>
          </p:cNvPr>
          <p:cNvSpPr txBox="1"/>
          <p:nvPr/>
        </p:nvSpPr>
        <p:spPr>
          <a:xfrm>
            <a:off x="10056225" y="5185873"/>
            <a:ext cx="1614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54p</a:t>
            </a:r>
          </a:p>
        </p:txBody>
      </p:sp>
    </p:spTree>
    <p:extLst>
      <p:ext uri="{BB962C8B-B14F-4D97-AF65-F5344CB8AC3E}">
        <p14:creationId xmlns:p14="http://schemas.microsoft.com/office/powerpoint/2010/main" val="55083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/>
      <p:bldP spid="36" grpId="0" animBg="1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FEF16D-0F45-4CEB-9134-33201CA71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4CDB246-8889-4D5A-BEA1-0DC22F925F8C}"/>
              </a:ext>
            </a:extLst>
          </p:cNvPr>
          <p:cNvSpPr txBox="1"/>
          <p:nvPr/>
        </p:nvSpPr>
        <p:spPr>
          <a:xfrm>
            <a:off x="356951" y="325897"/>
            <a:ext cx="10478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Use &lt;, &gt; or = to compare the money.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76F4FCF-BE2C-4E9C-99DF-0C2EB223ABE6}"/>
              </a:ext>
            </a:extLst>
          </p:cNvPr>
          <p:cNvSpPr/>
          <p:nvPr/>
        </p:nvSpPr>
        <p:spPr>
          <a:xfrm>
            <a:off x="5504805" y="1419372"/>
            <a:ext cx="1129592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79B348F-1336-42E4-949F-FC566F59CFD0}"/>
              </a:ext>
            </a:extLst>
          </p:cNvPr>
          <p:cNvSpPr/>
          <p:nvPr/>
        </p:nvSpPr>
        <p:spPr>
          <a:xfrm>
            <a:off x="5504806" y="3334028"/>
            <a:ext cx="1129592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21712E6-BEA8-4445-99B9-2EE613547A43}"/>
              </a:ext>
            </a:extLst>
          </p:cNvPr>
          <p:cNvSpPr txBox="1"/>
          <p:nvPr/>
        </p:nvSpPr>
        <p:spPr>
          <a:xfrm>
            <a:off x="5491554" y="1431938"/>
            <a:ext cx="112959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&lt;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B64C31A-28A3-4D4C-84A3-0596BD81D851}"/>
              </a:ext>
            </a:extLst>
          </p:cNvPr>
          <p:cNvSpPr txBox="1"/>
          <p:nvPr/>
        </p:nvSpPr>
        <p:spPr>
          <a:xfrm>
            <a:off x="5544563" y="3354323"/>
            <a:ext cx="112959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55FF28F-3D3E-4921-85A9-095FB2DC1313}"/>
              </a:ext>
            </a:extLst>
          </p:cNvPr>
          <p:cNvSpPr/>
          <p:nvPr/>
        </p:nvSpPr>
        <p:spPr>
          <a:xfrm>
            <a:off x="5504806" y="5268139"/>
            <a:ext cx="1129592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7206801-D31F-4F0A-96F1-65F740834B66}"/>
              </a:ext>
            </a:extLst>
          </p:cNvPr>
          <p:cNvSpPr txBox="1"/>
          <p:nvPr/>
        </p:nvSpPr>
        <p:spPr>
          <a:xfrm>
            <a:off x="5504806" y="5293956"/>
            <a:ext cx="112959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00941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0E5220-22A1-4B30-8B9C-0292D4995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54AAE9-9B94-4D94-B8B8-E028FF2484EE}"/>
              </a:ext>
            </a:extLst>
          </p:cNvPr>
          <p:cNvSpPr/>
          <p:nvPr/>
        </p:nvSpPr>
        <p:spPr>
          <a:xfrm>
            <a:off x="5504805" y="1419372"/>
            <a:ext cx="1129592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BFCF25-844A-4B2A-84C7-BB864107DDBB}"/>
              </a:ext>
            </a:extLst>
          </p:cNvPr>
          <p:cNvSpPr/>
          <p:nvPr/>
        </p:nvSpPr>
        <p:spPr>
          <a:xfrm>
            <a:off x="5504806" y="3343755"/>
            <a:ext cx="1129592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C029F4-BE9C-4CFF-9419-E62EFDF1475D}"/>
              </a:ext>
            </a:extLst>
          </p:cNvPr>
          <p:cNvSpPr txBox="1"/>
          <p:nvPr/>
        </p:nvSpPr>
        <p:spPr>
          <a:xfrm>
            <a:off x="5478302" y="1431938"/>
            <a:ext cx="112959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&lt;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69DF2D7-7296-46D7-AA1A-608A5228BE88}"/>
              </a:ext>
            </a:extLst>
          </p:cNvPr>
          <p:cNvSpPr txBox="1"/>
          <p:nvPr/>
        </p:nvSpPr>
        <p:spPr>
          <a:xfrm>
            <a:off x="5518059" y="3337546"/>
            <a:ext cx="112959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3F28991-F5D2-4C26-99CF-10F6C686E866}"/>
              </a:ext>
            </a:extLst>
          </p:cNvPr>
          <p:cNvSpPr/>
          <p:nvPr/>
        </p:nvSpPr>
        <p:spPr>
          <a:xfrm>
            <a:off x="5504806" y="5277865"/>
            <a:ext cx="1129592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8E985B1-1C83-47EC-BDD1-758C8911C5D9}"/>
              </a:ext>
            </a:extLst>
          </p:cNvPr>
          <p:cNvSpPr txBox="1"/>
          <p:nvPr/>
        </p:nvSpPr>
        <p:spPr>
          <a:xfrm>
            <a:off x="5504806" y="5277178"/>
            <a:ext cx="112959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6307B5D-A989-4603-8110-3E25E3FB2038}"/>
              </a:ext>
            </a:extLst>
          </p:cNvPr>
          <p:cNvSpPr txBox="1"/>
          <p:nvPr/>
        </p:nvSpPr>
        <p:spPr>
          <a:xfrm>
            <a:off x="356951" y="325897"/>
            <a:ext cx="10478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Use &lt;, &gt; or = to compare the money.</a:t>
            </a:r>
          </a:p>
        </p:txBody>
      </p:sp>
    </p:spTree>
    <p:extLst>
      <p:ext uri="{BB962C8B-B14F-4D97-AF65-F5344CB8AC3E}">
        <p14:creationId xmlns:p14="http://schemas.microsoft.com/office/powerpoint/2010/main" val="231311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BF6C235-088F-49F8-B9AA-6D09A0C53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48968AD8-57D0-484D-9A1C-17C9B9629DF5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9A1E8B-3749-49A5-AA12-045B7A0079EC}"/>
              </a:ext>
            </a:extLst>
          </p:cNvPr>
          <p:cNvSpPr txBox="1">
            <a:spLocks/>
          </p:cNvSpPr>
          <p:nvPr/>
        </p:nvSpPr>
        <p:spPr>
          <a:xfrm>
            <a:off x="7324537" y="2351147"/>
            <a:ext cx="4301401" cy="215570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£1</a:t>
            </a:r>
          </a:p>
        </p:txBody>
      </p:sp>
    </p:spTree>
    <p:extLst>
      <p:ext uri="{BB962C8B-B14F-4D97-AF65-F5344CB8AC3E}">
        <p14:creationId xmlns:p14="http://schemas.microsoft.com/office/powerpoint/2010/main" val="181292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0AA0AD-E647-4013-9150-0F633FB30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7575D8D1-4B77-40C5-8CC6-5C67F18568DE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D7ED244-88F2-445A-A615-E0DADB74E797}"/>
              </a:ext>
            </a:extLst>
          </p:cNvPr>
          <p:cNvSpPr txBox="1">
            <a:spLocks/>
          </p:cNvSpPr>
          <p:nvPr/>
        </p:nvSpPr>
        <p:spPr>
          <a:xfrm>
            <a:off x="7324537" y="2351147"/>
            <a:ext cx="4301401" cy="215570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£2</a:t>
            </a:r>
          </a:p>
        </p:txBody>
      </p:sp>
    </p:spTree>
    <p:extLst>
      <p:ext uri="{BB962C8B-B14F-4D97-AF65-F5344CB8AC3E}">
        <p14:creationId xmlns:p14="http://schemas.microsoft.com/office/powerpoint/2010/main" val="21833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0E0358F-52AC-41F4-906B-B2A704F0E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C8213107-33C9-4DE4-8D0E-B9A6BBD7366A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99875EF-E50B-4B77-890C-177DD726A3C1}"/>
              </a:ext>
            </a:extLst>
          </p:cNvPr>
          <p:cNvSpPr txBox="1">
            <a:spLocks/>
          </p:cNvSpPr>
          <p:nvPr/>
        </p:nvSpPr>
        <p:spPr>
          <a:xfrm>
            <a:off x="7324537" y="2262914"/>
            <a:ext cx="4301401" cy="215570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£5</a:t>
            </a:r>
          </a:p>
        </p:txBody>
      </p:sp>
    </p:spTree>
    <p:extLst>
      <p:ext uri="{BB962C8B-B14F-4D97-AF65-F5344CB8AC3E}">
        <p14:creationId xmlns:p14="http://schemas.microsoft.com/office/powerpoint/2010/main" val="289436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65C64-555B-4AA8-8481-202DF81F6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ardrop 12">
            <a:extLst>
              <a:ext uri="{FF2B5EF4-FFF2-40B4-BE49-F238E27FC236}">
                <a16:creationId xmlns:a16="http://schemas.microsoft.com/office/drawing/2014/main" id="{A3DD020C-3FEA-42CB-971F-335CC618601B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619C3CE-3D51-49EA-A0DD-A8B2B825E2D5}"/>
              </a:ext>
            </a:extLst>
          </p:cNvPr>
          <p:cNvSpPr txBox="1">
            <a:spLocks/>
          </p:cNvSpPr>
          <p:nvPr/>
        </p:nvSpPr>
        <p:spPr>
          <a:xfrm>
            <a:off x="7324537" y="2262914"/>
            <a:ext cx="4301401" cy="215570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£10</a:t>
            </a:r>
          </a:p>
        </p:txBody>
      </p:sp>
    </p:spTree>
    <p:extLst>
      <p:ext uri="{BB962C8B-B14F-4D97-AF65-F5344CB8AC3E}">
        <p14:creationId xmlns:p14="http://schemas.microsoft.com/office/powerpoint/2010/main" val="95136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55AFD3-6A01-4170-98A4-1B9CF5F4D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ardrop 7">
            <a:extLst>
              <a:ext uri="{FF2B5EF4-FFF2-40B4-BE49-F238E27FC236}">
                <a16:creationId xmlns:a16="http://schemas.microsoft.com/office/drawing/2014/main" id="{6B68F2A1-1AE4-490A-AD5D-4095E3813E03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74C656-7A16-4FAB-8E9A-C48AF33FDDB4}"/>
              </a:ext>
            </a:extLst>
          </p:cNvPr>
          <p:cNvSpPr txBox="1">
            <a:spLocks/>
          </p:cNvSpPr>
          <p:nvPr/>
        </p:nvSpPr>
        <p:spPr>
          <a:xfrm>
            <a:off x="7324537" y="2262914"/>
            <a:ext cx="4301401" cy="215570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£20</a:t>
            </a:r>
          </a:p>
        </p:txBody>
      </p:sp>
    </p:spTree>
    <p:extLst>
      <p:ext uri="{BB962C8B-B14F-4D97-AF65-F5344CB8AC3E}">
        <p14:creationId xmlns:p14="http://schemas.microsoft.com/office/powerpoint/2010/main" val="191778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A04D30-AED9-4FCE-937F-B50799E5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BD8AF0-6CBF-4231-A01C-E94E6629E590}"/>
              </a:ext>
            </a:extLst>
          </p:cNvPr>
          <p:cNvSpPr txBox="1"/>
          <p:nvPr/>
        </p:nvSpPr>
        <p:spPr>
          <a:xfrm>
            <a:off x="206474" y="4070583"/>
            <a:ext cx="1174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Step: C</a:t>
            </a:r>
            <a:r>
              <a:rPr lang="en-US" sz="3200" b="1" dirty="0" err="1">
                <a:latin typeface="Yu Gothic UI" panose="020B0500000000000000" pitchFamily="34" charset="-128"/>
                <a:ea typeface="Yu Gothic UI" panose="020B0500000000000000" pitchFamily="34" charset="-128"/>
              </a:rPr>
              <a:t>ompare</a:t>
            </a:r>
            <a:r>
              <a:rPr lang="en-US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money</a:t>
            </a: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D9B7228-DCD2-4E4F-92B3-6837A4E432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44" y="334056"/>
            <a:ext cx="1211287" cy="12112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CDA12D-16B9-41D8-87A6-51C2D40401C8}"/>
              </a:ext>
            </a:extLst>
          </p:cNvPr>
          <p:cNvSpPr/>
          <p:nvPr/>
        </p:nvSpPr>
        <p:spPr>
          <a:xfrm>
            <a:off x="3466611" y="1777882"/>
            <a:ext cx="5258775" cy="1030081"/>
          </a:xfrm>
          <a:prstGeom prst="rect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Short Lesson 1 Monday - Recap</a:t>
            </a:r>
            <a:endParaRPr lang="en-GB" sz="6000" b="1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022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3A26A9-31C8-4943-958E-C628BEEFA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54AAE9-9B94-4D94-B8B8-E028FF2484EE}"/>
              </a:ext>
            </a:extLst>
          </p:cNvPr>
          <p:cNvSpPr/>
          <p:nvPr/>
        </p:nvSpPr>
        <p:spPr>
          <a:xfrm>
            <a:off x="10056224" y="1647009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BFCF25-844A-4B2A-84C7-BB864107DDBB}"/>
              </a:ext>
            </a:extLst>
          </p:cNvPr>
          <p:cNvSpPr/>
          <p:nvPr/>
        </p:nvSpPr>
        <p:spPr>
          <a:xfrm>
            <a:off x="10056224" y="3299016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C029F4-BE9C-4CFF-9419-E62EFDF1475D}"/>
              </a:ext>
            </a:extLst>
          </p:cNvPr>
          <p:cNvSpPr txBox="1"/>
          <p:nvPr/>
        </p:nvSpPr>
        <p:spPr>
          <a:xfrm>
            <a:off x="10056224" y="1881859"/>
            <a:ext cx="1614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50p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69DF2D7-7296-46D7-AA1A-608A5228BE88}"/>
              </a:ext>
            </a:extLst>
          </p:cNvPr>
          <p:cNvSpPr txBox="1"/>
          <p:nvPr/>
        </p:nvSpPr>
        <p:spPr>
          <a:xfrm>
            <a:off x="10056223" y="3528343"/>
            <a:ext cx="1614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£8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3F28991-F5D2-4C26-99CF-10F6C686E866}"/>
              </a:ext>
            </a:extLst>
          </p:cNvPr>
          <p:cNvSpPr/>
          <p:nvPr/>
        </p:nvSpPr>
        <p:spPr>
          <a:xfrm>
            <a:off x="10056224" y="4951023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0ABE1E8-36EB-4061-A3EA-59BB70460499}"/>
              </a:ext>
            </a:extLst>
          </p:cNvPr>
          <p:cNvSpPr txBox="1"/>
          <p:nvPr/>
        </p:nvSpPr>
        <p:spPr>
          <a:xfrm>
            <a:off x="10056223" y="5180350"/>
            <a:ext cx="1614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£14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F170978-C043-4808-8BB2-AE40E78E789F}"/>
              </a:ext>
            </a:extLst>
          </p:cNvPr>
          <p:cNvSpPr txBox="1"/>
          <p:nvPr/>
        </p:nvSpPr>
        <p:spPr>
          <a:xfrm>
            <a:off x="337192" y="335524"/>
            <a:ext cx="4509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amounts are shown?</a:t>
            </a:r>
          </a:p>
        </p:txBody>
      </p:sp>
    </p:spTree>
    <p:extLst>
      <p:ext uri="{BB962C8B-B14F-4D97-AF65-F5344CB8AC3E}">
        <p14:creationId xmlns:p14="http://schemas.microsoft.com/office/powerpoint/2010/main" val="351666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3" grpId="0"/>
      <p:bldP spid="45" grpId="0"/>
      <p:bldP spid="60" grpId="0" animBg="1"/>
      <p:bldP spid="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4EACF2-62D3-4E56-8845-DB6CB3D26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54AAE9-9B94-4D94-B8B8-E028FF2484EE}"/>
              </a:ext>
            </a:extLst>
          </p:cNvPr>
          <p:cNvSpPr/>
          <p:nvPr/>
        </p:nvSpPr>
        <p:spPr>
          <a:xfrm>
            <a:off x="10056224" y="1647009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BFCF25-844A-4B2A-84C7-BB864107DDBB}"/>
              </a:ext>
            </a:extLst>
          </p:cNvPr>
          <p:cNvSpPr/>
          <p:nvPr/>
        </p:nvSpPr>
        <p:spPr>
          <a:xfrm>
            <a:off x="10056224" y="3299016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C029F4-BE9C-4CFF-9419-E62EFDF1475D}"/>
              </a:ext>
            </a:extLst>
          </p:cNvPr>
          <p:cNvSpPr txBox="1"/>
          <p:nvPr/>
        </p:nvSpPr>
        <p:spPr>
          <a:xfrm>
            <a:off x="10056224" y="1881859"/>
            <a:ext cx="1614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£20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69DF2D7-7296-46D7-AA1A-608A5228BE88}"/>
              </a:ext>
            </a:extLst>
          </p:cNvPr>
          <p:cNvSpPr txBox="1"/>
          <p:nvPr/>
        </p:nvSpPr>
        <p:spPr>
          <a:xfrm>
            <a:off x="10056223" y="3528343"/>
            <a:ext cx="1614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£50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3F28991-F5D2-4C26-99CF-10F6C686E866}"/>
              </a:ext>
            </a:extLst>
          </p:cNvPr>
          <p:cNvSpPr/>
          <p:nvPr/>
        </p:nvSpPr>
        <p:spPr>
          <a:xfrm>
            <a:off x="10056224" y="4951023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0ABE1E8-36EB-4061-A3EA-59BB70460499}"/>
              </a:ext>
            </a:extLst>
          </p:cNvPr>
          <p:cNvSpPr txBox="1"/>
          <p:nvPr/>
        </p:nvSpPr>
        <p:spPr>
          <a:xfrm>
            <a:off x="10056223" y="5180350"/>
            <a:ext cx="1614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£100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939FD9-CEC4-40A2-BEA5-FDA3E6C4F41F}"/>
              </a:ext>
            </a:extLst>
          </p:cNvPr>
          <p:cNvSpPr txBox="1"/>
          <p:nvPr/>
        </p:nvSpPr>
        <p:spPr>
          <a:xfrm>
            <a:off x="337192" y="335524"/>
            <a:ext cx="4509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amounts are shown?</a:t>
            </a:r>
          </a:p>
        </p:txBody>
      </p:sp>
    </p:spTree>
    <p:extLst>
      <p:ext uri="{BB962C8B-B14F-4D97-AF65-F5344CB8AC3E}">
        <p14:creationId xmlns:p14="http://schemas.microsoft.com/office/powerpoint/2010/main" val="353752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3" grpId="0"/>
      <p:bldP spid="45" grpId="0"/>
      <p:bldP spid="60" grpId="0" animBg="1"/>
      <p:bldP spid="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5E6590-495A-43FB-9FC2-CCE2E68FE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54AAE9-9B94-4D94-B8B8-E028FF2484EE}"/>
              </a:ext>
            </a:extLst>
          </p:cNvPr>
          <p:cNvSpPr/>
          <p:nvPr/>
        </p:nvSpPr>
        <p:spPr>
          <a:xfrm>
            <a:off x="9229883" y="1647009"/>
            <a:ext cx="2440962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BFCF25-844A-4B2A-84C7-BB864107DDBB}"/>
              </a:ext>
            </a:extLst>
          </p:cNvPr>
          <p:cNvSpPr/>
          <p:nvPr/>
        </p:nvSpPr>
        <p:spPr>
          <a:xfrm>
            <a:off x="9229882" y="3299016"/>
            <a:ext cx="2440962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C029F4-BE9C-4CFF-9419-E62EFDF1475D}"/>
              </a:ext>
            </a:extLst>
          </p:cNvPr>
          <p:cNvSpPr txBox="1"/>
          <p:nvPr/>
        </p:nvSpPr>
        <p:spPr>
          <a:xfrm>
            <a:off x="9280187" y="1881858"/>
            <a:ext cx="239065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£2 and 50p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69DF2D7-7296-46D7-AA1A-608A5228BE88}"/>
              </a:ext>
            </a:extLst>
          </p:cNvPr>
          <p:cNvSpPr txBox="1"/>
          <p:nvPr/>
        </p:nvSpPr>
        <p:spPr>
          <a:xfrm>
            <a:off x="9280187" y="3535384"/>
            <a:ext cx="244096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£10 and 50p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3F28991-F5D2-4C26-99CF-10F6C686E866}"/>
              </a:ext>
            </a:extLst>
          </p:cNvPr>
          <p:cNvSpPr/>
          <p:nvPr/>
        </p:nvSpPr>
        <p:spPr>
          <a:xfrm>
            <a:off x="9229883" y="4951023"/>
            <a:ext cx="2440962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0ABE1E8-36EB-4061-A3EA-59BB70460499}"/>
              </a:ext>
            </a:extLst>
          </p:cNvPr>
          <p:cNvSpPr txBox="1"/>
          <p:nvPr/>
        </p:nvSpPr>
        <p:spPr>
          <a:xfrm>
            <a:off x="9229882" y="5180350"/>
            <a:ext cx="244096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£14 and 20p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C6CA2E-1EED-4105-83DF-B011ABD079E9}"/>
              </a:ext>
            </a:extLst>
          </p:cNvPr>
          <p:cNvSpPr txBox="1"/>
          <p:nvPr/>
        </p:nvSpPr>
        <p:spPr>
          <a:xfrm>
            <a:off x="337192" y="335524"/>
            <a:ext cx="4509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amounts are shown?</a:t>
            </a:r>
          </a:p>
        </p:txBody>
      </p:sp>
    </p:spTree>
    <p:extLst>
      <p:ext uri="{BB962C8B-B14F-4D97-AF65-F5344CB8AC3E}">
        <p14:creationId xmlns:p14="http://schemas.microsoft.com/office/powerpoint/2010/main" val="179101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3" grpId="0"/>
      <p:bldP spid="45" grpId="0"/>
      <p:bldP spid="60" grpId="0" animBg="1"/>
      <p:bldP spid="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D7A871-92F1-40AD-A759-508F790EE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AC3C4AA7-265B-4986-86E1-73F4A03F5D81}"/>
              </a:ext>
            </a:extLst>
          </p:cNvPr>
          <p:cNvSpPr/>
          <p:nvPr/>
        </p:nvSpPr>
        <p:spPr>
          <a:xfrm>
            <a:off x="10056224" y="1647009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9E3CDC2-E077-4C83-851C-F0D15600C77C}"/>
              </a:ext>
            </a:extLst>
          </p:cNvPr>
          <p:cNvSpPr/>
          <p:nvPr/>
        </p:nvSpPr>
        <p:spPr>
          <a:xfrm>
            <a:off x="10056224" y="3299016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97AE7AA-478F-44D4-8FD5-25C516D06B7D}"/>
              </a:ext>
            </a:extLst>
          </p:cNvPr>
          <p:cNvSpPr txBox="1"/>
          <p:nvPr/>
        </p:nvSpPr>
        <p:spPr>
          <a:xfrm>
            <a:off x="10056224" y="1881859"/>
            <a:ext cx="1614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£30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6DB7973-25EA-427C-A389-C21B5AC8D7BB}"/>
              </a:ext>
            </a:extLst>
          </p:cNvPr>
          <p:cNvSpPr txBox="1"/>
          <p:nvPr/>
        </p:nvSpPr>
        <p:spPr>
          <a:xfrm>
            <a:off x="10009923" y="3528343"/>
            <a:ext cx="171523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£45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A57447F-FADB-47C7-AE1E-055479D24F09}"/>
              </a:ext>
            </a:extLst>
          </p:cNvPr>
          <p:cNvSpPr/>
          <p:nvPr/>
        </p:nvSpPr>
        <p:spPr>
          <a:xfrm>
            <a:off x="10056224" y="4951023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B121665-38AA-4E43-933E-E6D63D053BDD}"/>
              </a:ext>
            </a:extLst>
          </p:cNvPr>
          <p:cNvSpPr txBox="1"/>
          <p:nvPr/>
        </p:nvSpPr>
        <p:spPr>
          <a:xfrm>
            <a:off x="10056223" y="5180350"/>
            <a:ext cx="1614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£75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0DB46F-383F-4AC1-8F47-7973EF789498}"/>
              </a:ext>
            </a:extLst>
          </p:cNvPr>
          <p:cNvSpPr txBox="1"/>
          <p:nvPr/>
        </p:nvSpPr>
        <p:spPr>
          <a:xfrm>
            <a:off x="337192" y="335524"/>
            <a:ext cx="4509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amounts are shown?</a:t>
            </a:r>
          </a:p>
        </p:txBody>
      </p:sp>
    </p:spTree>
    <p:extLst>
      <p:ext uri="{BB962C8B-B14F-4D97-AF65-F5344CB8AC3E}">
        <p14:creationId xmlns:p14="http://schemas.microsoft.com/office/powerpoint/2010/main" val="75775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2" grpId="0"/>
      <p:bldP spid="53" grpId="0" animBg="1"/>
      <p:bldP spid="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A181A64-AB4E-449D-8197-051EEDBAE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10B7F5A3-A471-4FDE-925D-2F7695FA837D}"/>
              </a:ext>
            </a:extLst>
          </p:cNvPr>
          <p:cNvSpPr/>
          <p:nvPr/>
        </p:nvSpPr>
        <p:spPr>
          <a:xfrm>
            <a:off x="8827225" y="4878531"/>
            <a:ext cx="2720202" cy="1497969"/>
          </a:xfrm>
          <a:prstGeom prst="rect">
            <a:avLst/>
          </a:prstGeom>
          <a:solidFill>
            <a:srgbClr val="FFCCFF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864689B-BBC5-4A92-BEB8-92DA95517EE8}"/>
              </a:ext>
            </a:extLst>
          </p:cNvPr>
          <p:cNvSpPr/>
          <p:nvPr/>
        </p:nvSpPr>
        <p:spPr>
          <a:xfrm>
            <a:off x="3375797" y="2971491"/>
            <a:ext cx="2720202" cy="1497969"/>
          </a:xfrm>
          <a:prstGeom prst="rect">
            <a:avLst/>
          </a:prstGeom>
          <a:solidFill>
            <a:srgbClr val="FFCCFF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4E46557-190F-4B3D-ABD0-4F246C5DD2DB}"/>
              </a:ext>
            </a:extLst>
          </p:cNvPr>
          <p:cNvSpPr/>
          <p:nvPr/>
        </p:nvSpPr>
        <p:spPr>
          <a:xfrm>
            <a:off x="628861" y="1068221"/>
            <a:ext cx="2742497" cy="1497969"/>
          </a:xfrm>
          <a:prstGeom prst="rect">
            <a:avLst/>
          </a:prstGeom>
          <a:solidFill>
            <a:srgbClr val="FFCCFF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6A0A52-252A-409D-97D5-6BC2866580A7}"/>
              </a:ext>
            </a:extLst>
          </p:cNvPr>
          <p:cNvSpPr/>
          <p:nvPr/>
        </p:nvSpPr>
        <p:spPr>
          <a:xfrm>
            <a:off x="638948" y="2973306"/>
            <a:ext cx="10899399" cy="14979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28C5B9-5D7D-40DD-90FB-5848163F5E7B}"/>
              </a:ext>
            </a:extLst>
          </p:cNvPr>
          <p:cNvSpPr/>
          <p:nvPr/>
        </p:nvSpPr>
        <p:spPr>
          <a:xfrm>
            <a:off x="638948" y="4878391"/>
            <a:ext cx="10899399" cy="14979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20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68F3D9-7FE2-443D-9486-F57DC7162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10B7F5A3-A471-4FDE-925D-2F7695FA837D}"/>
              </a:ext>
            </a:extLst>
          </p:cNvPr>
          <p:cNvSpPr/>
          <p:nvPr/>
        </p:nvSpPr>
        <p:spPr>
          <a:xfrm>
            <a:off x="3370036" y="1068221"/>
            <a:ext cx="2720202" cy="1497969"/>
          </a:xfrm>
          <a:prstGeom prst="rect">
            <a:avLst/>
          </a:prstGeom>
          <a:solidFill>
            <a:srgbClr val="FFCCFF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864689B-BBC5-4A92-BEB8-92DA95517EE8}"/>
              </a:ext>
            </a:extLst>
          </p:cNvPr>
          <p:cNvSpPr/>
          <p:nvPr/>
        </p:nvSpPr>
        <p:spPr>
          <a:xfrm>
            <a:off x="649834" y="2984192"/>
            <a:ext cx="2720202" cy="1485778"/>
          </a:xfrm>
          <a:prstGeom prst="rect">
            <a:avLst/>
          </a:prstGeom>
          <a:solidFill>
            <a:srgbClr val="FFCCFF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4E03863-CC5D-4195-8111-0D19414CDD4F}"/>
              </a:ext>
            </a:extLst>
          </p:cNvPr>
          <p:cNvSpPr/>
          <p:nvPr/>
        </p:nvSpPr>
        <p:spPr>
          <a:xfrm>
            <a:off x="6101954" y="4889314"/>
            <a:ext cx="2720202" cy="1483807"/>
          </a:xfrm>
          <a:prstGeom prst="rect">
            <a:avLst/>
          </a:prstGeom>
          <a:solidFill>
            <a:srgbClr val="FFCCFF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45316F-470E-445C-A469-8F6CB6AE76A9}"/>
              </a:ext>
            </a:extLst>
          </p:cNvPr>
          <p:cNvSpPr/>
          <p:nvPr/>
        </p:nvSpPr>
        <p:spPr>
          <a:xfrm>
            <a:off x="638948" y="2973306"/>
            <a:ext cx="10899399" cy="14979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6E6296-1A3B-48AA-ACE7-068107044EEF}"/>
              </a:ext>
            </a:extLst>
          </p:cNvPr>
          <p:cNvSpPr/>
          <p:nvPr/>
        </p:nvSpPr>
        <p:spPr>
          <a:xfrm>
            <a:off x="638948" y="4878391"/>
            <a:ext cx="10899399" cy="14979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58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81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16B7AE-6904-47E4-A987-CAAE1CD5F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F9C651E-6236-490D-BFD7-8B4C12545D01}"/>
              </a:ext>
            </a:extLst>
          </p:cNvPr>
          <p:cNvSpPr/>
          <p:nvPr/>
        </p:nvSpPr>
        <p:spPr>
          <a:xfrm>
            <a:off x="4621729" y="1702792"/>
            <a:ext cx="2481884" cy="82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6D07389-09B3-4F81-B3F9-AE19CEBF7D5F}"/>
              </a:ext>
            </a:extLst>
          </p:cNvPr>
          <p:cNvSpPr/>
          <p:nvPr/>
        </p:nvSpPr>
        <p:spPr>
          <a:xfrm>
            <a:off x="4621729" y="4970351"/>
            <a:ext cx="2481884" cy="82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203B49-FCC0-4DAB-822D-5770A348B1C7}"/>
              </a:ext>
            </a:extLst>
          </p:cNvPr>
          <p:cNvSpPr/>
          <p:nvPr/>
        </p:nvSpPr>
        <p:spPr>
          <a:xfrm>
            <a:off x="642257" y="3963421"/>
            <a:ext cx="10896600" cy="1905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1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B1A589-402A-4D7D-B91A-36155C879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2BA214-7C39-4077-A21F-65D1503D63D5}"/>
              </a:ext>
            </a:extLst>
          </p:cNvPr>
          <p:cNvSpPr/>
          <p:nvPr/>
        </p:nvSpPr>
        <p:spPr>
          <a:xfrm>
            <a:off x="5321300" y="2062220"/>
            <a:ext cx="1143000" cy="91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F2B899-6A1A-4964-A2CE-4D09C2907DEF}"/>
              </a:ext>
            </a:extLst>
          </p:cNvPr>
          <p:cNvSpPr/>
          <p:nvPr/>
        </p:nvSpPr>
        <p:spPr>
          <a:xfrm>
            <a:off x="5321300" y="4459151"/>
            <a:ext cx="1143000" cy="91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&lt;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4D233-8D1E-4FBF-BC8C-39D325CCD042}"/>
              </a:ext>
            </a:extLst>
          </p:cNvPr>
          <p:cNvSpPr/>
          <p:nvPr/>
        </p:nvSpPr>
        <p:spPr>
          <a:xfrm>
            <a:off x="642257" y="3963421"/>
            <a:ext cx="10896600" cy="1905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00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43B5208-81AF-4873-B4CD-EF9CF143C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871B31C-9B25-4A7E-8B57-84F15163D0FB}"/>
              </a:ext>
            </a:extLst>
          </p:cNvPr>
          <p:cNvSpPr txBox="1"/>
          <p:nvPr/>
        </p:nvSpPr>
        <p:spPr>
          <a:xfrm>
            <a:off x="489527" y="375846"/>
            <a:ext cx="6952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Who has the </a:t>
            </a:r>
            <a:r>
              <a:rPr lang="en-GB" sz="2800" b="1" u="sng" dirty="0">
                <a:latin typeface="Yu Gothic UI" panose="020B0500000000000000" pitchFamily="34" charset="-128"/>
                <a:ea typeface="Yu Gothic UI" panose="020B0500000000000000" pitchFamily="34" charset="-128"/>
              </a:rPr>
              <a:t>most</a:t>
            </a: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and who has the </a:t>
            </a:r>
            <a:r>
              <a:rPr lang="en-GB" sz="2800" b="1" u="sng" dirty="0">
                <a:latin typeface="Yu Gothic UI" panose="020B0500000000000000" pitchFamily="34" charset="-128"/>
                <a:ea typeface="Yu Gothic UI" panose="020B0500000000000000" pitchFamily="34" charset="-128"/>
              </a:rPr>
              <a:t>least</a:t>
            </a: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116E1C-1982-424D-BF33-8E3B44289667}"/>
              </a:ext>
            </a:extLst>
          </p:cNvPr>
          <p:cNvSpPr txBox="1"/>
          <p:nvPr/>
        </p:nvSpPr>
        <p:spPr>
          <a:xfrm>
            <a:off x="409644" y="3925025"/>
            <a:ext cx="3315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do you know?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25D493-4AA3-4330-8EF4-6FE6E37F85E8}"/>
              </a:ext>
            </a:extLst>
          </p:cNvPr>
          <p:cNvSpPr txBox="1"/>
          <p:nvPr/>
        </p:nvSpPr>
        <p:spPr>
          <a:xfrm>
            <a:off x="409644" y="4873858"/>
            <a:ext cx="112743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Beth has the most and Gina has the least.</a:t>
            </a:r>
          </a:p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Beth’s amount is in pounds whereas Gina’s is in pence.</a:t>
            </a:r>
          </a:p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£10 is more than 10p.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49D7426F-71C6-4720-AEB8-DD2685837620}"/>
              </a:ext>
            </a:extLst>
          </p:cNvPr>
          <p:cNvSpPr/>
          <p:nvPr/>
        </p:nvSpPr>
        <p:spPr>
          <a:xfrm>
            <a:off x="6291469" y="2018947"/>
            <a:ext cx="2226365" cy="1002699"/>
          </a:xfrm>
          <a:prstGeom prst="wedgeRoundRectCallout">
            <a:avLst>
              <a:gd name="adj1" fmla="val 71131"/>
              <a:gd name="adj2" fmla="val 2483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I have 10p.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FFAA53F8-850A-41C7-B57E-05EFE8A0F7A6}"/>
              </a:ext>
            </a:extLst>
          </p:cNvPr>
          <p:cNvSpPr/>
          <p:nvPr/>
        </p:nvSpPr>
        <p:spPr>
          <a:xfrm flipH="1">
            <a:off x="3674137" y="2018947"/>
            <a:ext cx="2226365" cy="1002699"/>
          </a:xfrm>
          <a:prstGeom prst="wedgeRoundRectCallout">
            <a:avLst>
              <a:gd name="adj1" fmla="val 71131"/>
              <a:gd name="adj2" fmla="val 2483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I have £10.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CDD118-3901-47F3-B8C1-C65B59080C84}"/>
              </a:ext>
            </a:extLst>
          </p:cNvPr>
          <p:cNvSpPr txBox="1"/>
          <p:nvPr/>
        </p:nvSpPr>
        <p:spPr>
          <a:xfrm>
            <a:off x="1641349" y="3064696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Beth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C22FED-1A08-4114-9FE9-6EBDD3F3ECCC}"/>
              </a:ext>
            </a:extLst>
          </p:cNvPr>
          <p:cNvSpPr txBox="1"/>
          <p:nvPr/>
        </p:nvSpPr>
        <p:spPr>
          <a:xfrm>
            <a:off x="9701553" y="3064696"/>
            <a:ext cx="81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Gina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1AB95D3-3D52-4F8D-BF3A-97330B5ED903}"/>
              </a:ext>
            </a:extLst>
          </p:cNvPr>
          <p:cNvGrpSpPr/>
          <p:nvPr/>
        </p:nvGrpSpPr>
        <p:grpSpPr>
          <a:xfrm>
            <a:off x="10827548" y="-20453"/>
            <a:ext cx="1364451" cy="711954"/>
            <a:chOff x="10827548" y="-20453"/>
            <a:chExt cx="1364451" cy="711954"/>
          </a:xfrm>
        </p:grpSpPr>
        <p:sp>
          <p:nvSpPr>
            <p:cNvPr id="27" name="Teardrop 26">
              <a:extLst>
                <a:ext uri="{FF2B5EF4-FFF2-40B4-BE49-F238E27FC236}">
                  <a16:creationId xmlns:a16="http://schemas.microsoft.com/office/drawing/2014/main" id="{94BAEB0E-3546-4F85-A61A-418CB0F22045}"/>
                </a:ext>
              </a:extLst>
            </p:cNvPr>
            <p:cNvSpPr/>
            <p:nvPr/>
          </p:nvSpPr>
          <p:spPr>
            <a:xfrm>
              <a:off x="10827548" y="-20453"/>
              <a:ext cx="1364451" cy="711954"/>
            </a:xfrm>
            <a:prstGeom prst="teardrop">
              <a:avLst/>
            </a:prstGeom>
            <a:solidFill>
              <a:srgbClr val="55768F"/>
            </a:solidFill>
            <a:ln>
              <a:solidFill>
                <a:srgbClr val="5576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143C4B5-4813-431D-92BB-8ED8DC7B3CE1}"/>
                </a:ext>
              </a:extLst>
            </p:cNvPr>
            <p:cNvSpPr txBox="1"/>
            <p:nvPr/>
          </p:nvSpPr>
          <p:spPr>
            <a:xfrm>
              <a:off x="10973408" y="166247"/>
              <a:ext cx="1156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Reasoning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594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489527" y="375846"/>
            <a:ext cx="5537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Put coins in the boxes to show…</a:t>
            </a:r>
          </a:p>
        </p:txBody>
      </p:sp>
      <p:sp>
        <p:nvSpPr>
          <p:cNvPr id="19" name="Teardrop 18">
            <a:extLst>
              <a:ext uri="{FF2B5EF4-FFF2-40B4-BE49-F238E27FC236}">
                <a16:creationId xmlns:a16="http://schemas.microsoft.com/office/drawing/2014/main" id="{93EA6C46-450F-40A0-A879-4DB9E6DF13C3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Problem solving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493DE9-3B28-4FD3-B118-321EFECD9851}"/>
              </a:ext>
            </a:extLst>
          </p:cNvPr>
          <p:cNvSpPr/>
          <p:nvPr/>
        </p:nvSpPr>
        <p:spPr>
          <a:xfrm>
            <a:off x="1689370" y="2431910"/>
            <a:ext cx="3531141" cy="30350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6949B78-2993-4A71-B177-3A2502131452}"/>
              </a:ext>
            </a:extLst>
          </p:cNvPr>
          <p:cNvSpPr/>
          <p:nvPr/>
        </p:nvSpPr>
        <p:spPr>
          <a:xfrm>
            <a:off x="6971489" y="2431910"/>
            <a:ext cx="3531141" cy="30350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1A6B51A-F573-4027-AE39-F2C81AC85FE5}"/>
              </a:ext>
            </a:extLst>
          </p:cNvPr>
          <p:cNvSpPr txBox="1"/>
          <p:nvPr/>
        </p:nvSpPr>
        <p:spPr>
          <a:xfrm>
            <a:off x="5647800" y="3116344"/>
            <a:ext cx="8963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C7128F-0149-44FB-8D5F-F2E9C753C24B}"/>
              </a:ext>
            </a:extLst>
          </p:cNvPr>
          <p:cNvSpPr txBox="1"/>
          <p:nvPr/>
        </p:nvSpPr>
        <p:spPr>
          <a:xfrm>
            <a:off x="489527" y="5823976"/>
            <a:ext cx="6061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different ways are there?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69E172-2285-4A96-AE0E-1C8C954F9C05}"/>
              </a:ext>
            </a:extLst>
          </p:cNvPr>
          <p:cNvSpPr/>
          <p:nvPr/>
        </p:nvSpPr>
        <p:spPr>
          <a:xfrm>
            <a:off x="2915054" y="1256102"/>
            <a:ext cx="6361889" cy="584775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 copper coins &gt; 1 silver coin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4662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ardrop 9">
            <a:extLst>
              <a:ext uri="{FF2B5EF4-FFF2-40B4-BE49-F238E27FC236}">
                <a16:creationId xmlns:a16="http://schemas.microsoft.com/office/drawing/2014/main" id="{CA7E016D-D055-468C-A3A9-E6A003D82769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5BE5AE-A041-42E1-8EFC-93463BF4D005}"/>
              </a:ext>
            </a:extLst>
          </p:cNvPr>
          <p:cNvSpPr txBox="1">
            <a:spLocks/>
          </p:cNvSpPr>
          <p:nvPr/>
        </p:nvSpPr>
        <p:spPr>
          <a:xfrm>
            <a:off x="546310" y="1979672"/>
            <a:ext cx="10963463" cy="215570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b="1" dirty="0" smtClean="0">
                <a:latin typeface="Comic Sans MS" panose="030F0702030302020204" pitchFamily="66" charset="0"/>
                <a:ea typeface="Yu Gothic UI" panose="020B0500000000000000" pitchFamily="34" charset="-128"/>
              </a:rPr>
              <a:t>How many coins are there?</a:t>
            </a:r>
            <a:endParaRPr lang="en-GB" sz="8000" b="1" dirty="0">
              <a:latin typeface="Comic Sans MS" panose="030F0702030302020204" pitchFamily="66" charset="0"/>
              <a:ea typeface="Yu Gothic UI" panose="020B0500000000000000" pitchFamily="34" charset="-128"/>
            </a:endParaRPr>
          </a:p>
          <a:p>
            <a:pPr algn="ctr"/>
            <a:endParaRPr lang="en-GB" sz="8000" b="1" dirty="0">
              <a:latin typeface="Comic Sans MS" panose="030F0702030302020204" pitchFamily="66" charset="0"/>
              <a:ea typeface="Yu Gothic UI" panose="020B0500000000000000" pitchFamily="34" charset="-128"/>
            </a:endParaRPr>
          </a:p>
          <a:p>
            <a:pPr algn="ctr"/>
            <a:r>
              <a:rPr lang="en-GB" sz="8000" b="1" dirty="0" smtClean="0">
                <a:latin typeface="Comic Sans MS" panose="030F0702030302020204" pitchFamily="66" charset="0"/>
                <a:ea typeface="Yu Gothic UI" panose="020B0500000000000000" pitchFamily="34" charset="-128"/>
              </a:rPr>
              <a:t>What does the word value mean?</a:t>
            </a:r>
            <a:endParaRPr lang="en-GB" sz="8000" b="1" dirty="0" smtClean="0">
              <a:latin typeface="Comic Sans MS" panose="030F0702030302020204" pitchFamily="66" charset="0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301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A04D30-AED9-4FCE-937F-B50799E58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BD8AF0-6CBF-4231-A01C-E94E6629E590}"/>
              </a:ext>
            </a:extLst>
          </p:cNvPr>
          <p:cNvSpPr txBox="1"/>
          <p:nvPr/>
        </p:nvSpPr>
        <p:spPr>
          <a:xfrm>
            <a:off x="221223" y="4658995"/>
            <a:ext cx="1174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Step: Find the total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D9B7228-DCD2-4E4F-92B3-6837A4E4321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44" y="334056"/>
            <a:ext cx="1211287" cy="12112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CDA12D-16B9-41D8-87A6-51C2D40401C8}"/>
              </a:ext>
            </a:extLst>
          </p:cNvPr>
          <p:cNvSpPr/>
          <p:nvPr/>
        </p:nvSpPr>
        <p:spPr>
          <a:xfrm>
            <a:off x="3928547" y="1913385"/>
            <a:ext cx="4334899" cy="1030081"/>
          </a:xfrm>
          <a:prstGeom prst="rect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Short Lesson 2 Wednesday</a:t>
            </a:r>
            <a:endParaRPr lang="en-GB" sz="6000" b="1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604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489527" y="375846"/>
            <a:ext cx="3395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table.</a:t>
            </a: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4EC6BD9E-54A0-41B7-9633-94C93CA828E4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942AF00-E267-4988-9A1F-A3164D977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74464"/>
              </p:ext>
            </p:extLst>
          </p:nvPr>
        </p:nvGraphicFramePr>
        <p:xfrm>
          <a:off x="579308" y="1168825"/>
          <a:ext cx="11016000" cy="51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000">
                  <a:extLst>
                    <a:ext uri="{9D8B030D-6E8A-4147-A177-3AD203B41FA5}">
                      <a16:colId xmlns:a16="http://schemas.microsoft.com/office/drawing/2014/main" val="1759550821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1669883750"/>
                    </a:ext>
                  </a:extLst>
                </a:gridCol>
                <a:gridCol w="5220000">
                  <a:extLst>
                    <a:ext uri="{9D8B030D-6E8A-4147-A177-3AD203B41FA5}">
                      <a16:colId xmlns:a16="http://schemas.microsoft.com/office/drawing/2014/main" val="584789966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Pounds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Pence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Total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219758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£1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£________ and ________p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382598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£2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35p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£________ and ________p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908638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£________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75p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£2 and ________p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255498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£________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50p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£3 and ________p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404431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£4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________p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£________ and 5p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578046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£5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________p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£________ and 60p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53314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34C0646-EAAE-483D-882A-E3C4AC57E884}"/>
              </a:ext>
            </a:extLst>
          </p:cNvPr>
          <p:cNvSpPr txBox="1"/>
          <p:nvPr/>
        </p:nvSpPr>
        <p:spPr>
          <a:xfrm>
            <a:off x="7799070" y="5642652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7D7215-D907-46CB-A8F1-149DB7242E4F}"/>
              </a:ext>
            </a:extLst>
          </p:cNvPr>
          <p:cNvSpPr txBox="1"/>
          <p:nvPr/>
        </p:nvSpPr>
        <p:spPr>
          <a:xfrm>
            <a:off x="7898130" y="4888272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E5421C-324E-46BC-93AD-911588F7E795}"/>
              </a:ext>
            </a:extLst>
          </p:cNvPr>
          <p:cNvSpPr txBox="1"/>
          <p:nvPr/>
        </p:nvSpPr>
        <p:spPr>
          <a:xfrm>
            <a:off x="8873490" y="4130892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B0C32E-72ED-4FD9-8689-EE029BF1443B}"/>
              </a:ext>
            </a:extLst>
          </p:cNvPr>
          <p:cNvSpPr txBox="1"/>
          <p:nvPr/>
        </p:nvSpPr>
        <p:spPr>
          <a:xfrm>
            <a:off x="8873490" y="3381132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A0A7B8-5253-49FA-8506-19001291B81C}"/>
              </a:ext>
            </a:extLst>
          </p:cNvPr>
          <p:cNvSpPr txBox="1"/>
          <p:nvPr/>
        </p:nvSpPr>
        <p:spPr>
          <a:xfrm>
            <a:off x="9371512" y="2616348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F74262-B6B9-4A64-AD4C-B0751D9287AF}"/>
              </a:ext>
            </a:extLst>
          </p:cNvPr>
          <p:cNvSpPr txBox="1"/>
          <p:nvPr/>
        </p:nvSpPr>
        <p:spPr>
          <a:xfrm>
            <a:off x="9371512" y="1859205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D45CAE-C139-4DE9-983B-CEC5B177E4D8}"/>
              </a:ext>
            </a:extLst>
          </p:cNvPr>
          <p:cNvSpPr txBox="1"/>
          <p:nvPr/>
        </p:nvSpPr>
        <p:spPr>
          <a:xfrm>
            <a:off x="7406641" y="2616348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B973F6-EDEE-4730-A2EF-0B2D73A76A4C}"/>
              </a:ext>
            </a:extLst>
          </p:cNvPr>
          <p:cNvSpPr txBox="1"/>
          <p:nvPr/>
        </p:nvSpPr>
        <p:spPr>
          <a:xfrm>
            <a:off x="7406641" y="1859205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407CEF-2DF3-48A8-AE38-53DCD1EFE76F}"/>
              </a:ext>
            </a:extLst>
          </p:cNvPr>
          <p:cNvSpPr txBox="1"/>
          <p:nvPr/>
        </p:nvSpPr>
        <p:spPr>
          <a:xfrm>
            <a:off x="1544685" y="4150992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D39E4E-F8FB-40DA-8894-EBFD3D659A3D}"/>
              </a:ext>
            </a:extLst>
          </p:cNvPr>
          <p:cNvSpPr txBox="1"/>
          <p:nvPr/>
        </p:nvSpPr>
        <p:spPr>
          <a:xfrm>
            <a:off x="1544685" y="3393849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AE72FB-00C5-41B3-94CD-C6DC4008A2A9}"/>
              </a:ext>
            </a:extLst>
          </p:cNvPr>
          <p:cNvSpPr txBox="1"/>
          <p:nvPr/>
        </p:nvSpPr>
        <p:spPr>
          <a:xfrm>
            <a:off x="4239053" y="4902928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1A96A9-AC55-4379-990E-358E2C11FA6A}"/>
              </a:ext>
            </a:extLst>
          </p:cNvPr>
          <p:cNvSpPr txBox="1"/>
          <p:nvPr/>
        </p:nvSpPr>
        <p:spPr>
          <a:xfrm>
            <a:off x="4239053" y="5664142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D8CE97-F0A5-4ECC-8ADF-F462FA0242FD}"/>
              </a:ext>
            </a:extLst>
          </p:cNvPr>
          <p:cNvSpPr/>
          <p:nvPr/>
        </p:nvSpPr>
        <p:spPr>
          <a:xfrm>
            <a:off x="579308" y="2532546"/>
            <a:ext cx="11016000" cy="7508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564088-ED6F-4B7E-ABDD-97B0CA2818C6}"/>
              </a:ext>
            </a:extLst>
          </p:cNvPr>
          <p:cNvSpPr/>
          <p:nvPr/>
        </p:nvSpPr>
        <p:spPr>
          <a:xfrm>
            <a:off x="579307" y="3293055"/>
            <a:ext cx="11009459" cy="7459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253126-EDE1-4050-ADF5-9CC1C4C7042C}"/>
              </a:ext>
            </a:extLst>
          </p:cNvPr>
          <p:cNvSpPr/>
          <p:nvPr/>
        </p:nvSpPr>
        <p:spPr>
          <a:xfrm>
            <a:off x="579307" y="4048625"/>
            <a:ext cx="11009460" cy="7459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6E3ED9-6B29-4301-84EB-B79014E18450}"/>
              </a:ext>
            </a:extLst>
          </p:cNvPr>
          <p:cNvSpPr/>
          <p:nvPr/>
        </p:nvSpPr>
        <p:spPr>
          <a:xfrm>
            <a:off x="572767" y="4804194"/>
            <a:ext cx="11016000" cy="7459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E1544D-2513-4B4A-9FCF-5DE94CF50504}"/>
              </a:ext>
            </a:extLst>
          </p:cNvPr>
          <p:cNvSpPr/>
          <p:nvPr/>
        </p:nvSpPr>
        <p:spPr>
          <a:xfrm>
            <a:off x="572767" y="5559763"/>
            <a:ext cx="11016000" cy="7459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6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1" grpId="0"/>
      <p:bldP spid="3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489527" y="375846"/>
            <a:ext cx="5482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Mo buys an apple and a banana.</a:t>
            </a: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4EC6BD9E-54A0-41B7-9633-94C93CA828E4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93775-B0FC-4A73-A9E5-65043AFFFF09}"/>
              </a:ext>
            </a:extLst>
          </p:cNvPr>
          <p:cNvSpPr txBox="1"/>
          <p:nvPr/>
        </p:nvSpPr>
        <p:spPr>
          <a:xfrm>
            <a:off x="489527" y="5415932"/>
            <a:ext cx="8273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much does he spend? £________ and ________p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2666EC-4415-4395-AF37-320216D09B59}"/>
              </a:ext>
            </a:extLst>
          </p:cNvPr>
          <p:cNvSpPr txBox="1"/>
          <p:nvPr/>
        </p:nvSpPr>
        <p:spPr>
          <a:xfrm>
            <a:off x="5217932" y="5322781"/>
            <a:ext cx="118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F183D1-0147-4735-B7C3-500AE98E64E1}"/>
              </a:ext>
            </a:extLst>
          </p:cNvPr>
          <p:cNvSpPr txBox="1"/>
          <p:nvPr/>
        </p:nvSpPr>
        <p:spPr>
          <a:xfrm>
            <a:off x="7206388" y="5322781"/>
            <a:ext cx="118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3B0547-D4BE-4D4E-8E34-C2C30044D53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150" y="1972614"/>
            <a:ext cx="1379315" cy="14346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1B9375-9C89-4EAF-BC34-455CA2F1BE3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96969">
            <a:off x="7683959" y="1969870"/>
            <a:ext cx="740137" cy="17647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8B24D84-021A-4F37-8E8F-1F8DF8A6FE20}"/>
              </a:ext>
            </a:extLst>
          </p:cNvPr>
          <p:cNvSpPr txBox="1"/>
          <p:nvPr/>
        </p:nvSpPr>
        <p:spPr>
          <a:xfrm>
            <a:off x="2993571" y="3529954"/>
            <a:ext cx="1759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30p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A5E735-CF5B-41F3-AC82-74C04BD05472}"/>
              </a:ext>
            </a:extLst>
          </p:cNvPr>
          <p:cNvSpPr txBox="1"/>
          <p:nvPr/>
        </p:nvSpPr>
        <p:spPr>
          <a:xfrm>
            <a:off x="7460573" y="3529954"/>
            <a:ext cx="896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45p</a:t>
            </a:r>
          </a:p>
        </p:txBody>
      </p:sp>
    </p:spTree>
    <p:extLst>
      <p:ext uri="{BB962C8B-B14F-4D97-AF65-F5344CB8AC3E}">
        <p14:creationId xmlns:p14="http://schemas.microsoft.com/office/powerpoint/2010/main" val="113978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489527" y="375846"/>
            <a:ext cx="8278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Sue buys an doughnut, slice of cake and a cookie.</a:t>
            </a: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4EC6BD9E-54A0-41B7-9633-94C93CA828E4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93775-B0FC-4A73-A9E5-65043AFFFF09}"/>
              </a:ext>
            </a:extLst>
          </p:cNvPr>
          <p:cNvSpPr txBox="1"/>
          <p:nvPr/>
        </p:nvSpPr>
        <p:spPr>
          <a:xfrm>
            <a:off x="489527" y="5415932"/>
            <a:ext cx="8428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much does she spend? £________ and ________p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A3E91E-F300-45F8-8EE2-47009C9F9966}"/>
              </a:ext>
            </a:extLst>
          </p:cNvPr>
          <p:cNvSpPr txBox="1"/>
          <p:nvPr/>
        </p:nvSpPr>
        <p:spPr>
          <a:xfrm>
            <a:off x="5103683" y="3439516"/>
            <a:ext cx="1759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80p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2666EC-4415-4395-AF37-320216D09B59}"/>
              </a:ext>
            </a:extLst>
          </p:cNvPr>
          <p:cNvSpPr txBox="1"/>
          <p:nvPr/>
        </p:nvSpPr>
        <p:spPr>
          <a:xfrm>
            <a:off x="5322667" y="5300455"/>
            <a:ext cx="118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F183D1-0147-4735-B7C3-500AE98E64E1}"/>
              </a:ext>
            </a:extLst>
          </p:cNvPr>
          <p:cNvSpPr txBox="1"/>
          <p:nvPr/>
        </p:nvSpPr>
        <p:spPr>
          <a:xfrm>
            <a:off x="7335448" y="5320551"/>
            <a:ext cx="118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A54CFD-2005-45DD-ACAE-D6A98613B80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06" y="1881253"/>
            <a:ext cx="1378176" cy="13781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31232C9-3E4B-448A-BD67-B4EF98B5EE1F}"/>
              </a:ext>
            </a:extLst>
          </p:cNvPr>
          <p:cNvSpPr txBox="1"/>
          <p:nvPr/>
        </p:nvSpPr>
        <p:spPr>
          <a:xfrm>
            <a:off x="1554941" y="3439516"/>
            <a:ext cx="1759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50p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0FA7CA-3769-4F4C-AE94-F11CED3A9808}"/>
              </a:ext>
            </a:extLst>
          </p:cNvPr>
          <p:cNvSpPr txBox="1"/>
          <p:nvPr/>
        </p:nvSpPr>
        <p:spPr>
          <a:xfrm>
            <a:off x="8642378" y="3445732"/>
            <a:ext cx="1759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30p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52332D-9736-44CE-A1CF-267ACC1C9B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" t="7389" r="56218" b="55883"/>
          <a:stretch/>
        </p:blipFill>
        <p:spPr>
          <a:xfrm>
            <a:off x="8786458" y="1896975"/>
            <a:ext cx="1378176" cy="13674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035678-9496-487D-A750-CE72C0C770A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41" y="1855105"/>
            <a:ext cx="1924399" cy="154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3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489527" y="375846"/>
            <a:ext cx="6713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Kat buys a shoes, a t-shirt and a jumper.</a:t>
            </a: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4EC6BD9E-54A0-41B7-9633-94C93CA828E4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93775-B0FC-4A73-A9E5-65043AFFFF09}"/>
              </a:ext>
            </a:extLst>
          </p:cNvPr>
          <p:cNvSpPr txBox="1"/>
          <p:nvPr/>
        </p:nvSpPr>
        <p:spPr>
          <a:xfrm>
            <a:off x="489527" y="5415932"/>
            <a:ext cx="8428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much does she spend? £________ and ________p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A3E91E-F300-45F8-8EE2-47009C9F9966}"/>
              </a:ext>
            </a:extLst>
          </p:cNvPr>
          <p:cNvSpPr txBox="1"/>
          <p:nvPr/>
        </p:nvSpPr>
        <p:spPr>
          <a:xfrm>
            <a:off x="4990053" y="3760284"/>
            <a:ext cx="1759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2666EC-4415-4395-AF37-320216D09B59}"/>
              </a:ext>
            </a:extLst>
          </p:cNvPr>
          <p:cNvSpPr txBox="1"/>
          <p:nvPr/>
        </p:nvSpPr>
        <p:spPr>
          <a:xfrm>
            <a:off x="5357590" y="5350157"/>
            <a:ext cx="118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F183D1-0147-4735-B7C3-500AE98E64E1}"/>
              </a:ext>
            </a:extLst>
          </p:cNvPr>
          <p:cNvSpPr txBox="1"/>
          <p:nvPr/>
        </p:nvSpPr>
        <p:spPr>
          <a:xfrm>
            <a:off x="7371430" y="5337228"/>
            <a:ext cx="118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1232C9-3E4B-448A-BD67-B4EF98B5EE1F}"/>
              </a:ext>
            </a:extLst>
          </p:cNvPr>
          <p:cNvSpPr txBox="1"/>
          <p:nvPr/>
        </p:nvSpPr>
        <p:spPr>
          <a:xfrm>
            <a:off x="1474557" y="3771117"/>
            <a:ext cx="1759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0FA7CA-3769-4F4C-AE94-F11CED3A9808}"/>
              </a:ext>
            </a:extLst>
          </p:cNvPr>
          <p:cNvSpPr txBox="1"/>
          <p:nvPr/>
        </p:nvSpPr>
        <p:spPr>
          <a:xfrm>
            <a:off x="7866443" y="3760283"/>
            <a:ext cx="3148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£5 and 75p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A26AD2-46B3-4B60-8F06-6564B5951BB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627">
            <a:off x="8292341" y="1500168"/>
            <a:ext cx="2434674" cy="2263486"/>
          </a:xfrm>
          <a:prstGeom prst="rect">
            <a:avLst/>
          </a:prstGeom>
        </p:spPr>
      </p:pic>
      <p:pic>
        <p:nvPicPr>
          <p:cNvPr id="1026" name="Picture 2" descr="Image result for shirt# clipart">
            <a:extLst>
              <a:ext uri="{FF2B5EF4-FFF2-40B4-BE49-F238E27FC236}">
                <a16:creationId xmlns:a16="http://schemas.microsoft.com/office/drawing/2014/main" id="{1A8B044B-BCCF-469D-8E3E-BA2179BC6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564" y="1712510"/>
            <a:ext cx="1828382" cy="199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hoes clipart">
            <a:extLst>
              <a:ext uri="{FF2B5EF4-FFF2-40B4-BE49-F238E27FC236}">
                <a16:creationId xmlns:a16="http://schemas.microsoft.com/office/drawing/2014/main" id="{18DB01D5-AFCB-4A22-8596-30B3BF688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87" y="2066403"/>
            <a:ext cx="2525794" cy="152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89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412084" y="380544"/>
            <a:ext cx="5001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bar models.</a:t>
            </a: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4EC6BD9E-54A0-41B7-9633-94C93CA828E4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C7F02C-1DD5-43FE-A23B-BFC8A8670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940784"/>
              </p:ext>
            </p:extLst>
          </p:nvPr>
        </p:nvGraphicFramePr>
        <p:xfrm>
          <a:off x="2031999" y="1513152"/>
          <a:ext cx="8127999" cy="18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00725211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4352028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95504120"/>
                    </a:ext>
                  </a:extLst>
                </a:gridCol>
              </a:tblGrid>
              <a:tr h="900000">
                <a:tc gridSpan="3">
                  <a:txBody>
                    <a:bodyPr/>
                    <a:lstStyle/>
                    <a:p>
                      <a:pPr algn="ctr"/>
                      <a:endParaRPr lang="en-GB" sz="36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800" b="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800" b="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473325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80844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860EE73-2B0F-41A0-BF5A-828214648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496034"/>
              </p:ext>
            </p:extLst>
          </p:nvPr>
        </p:nvGraphicFramePr>
        <p:xfrm>
          <a:off x="2031998" y="3927238"/>
          <a:ext cx="8127999" cy="18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00725211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4352028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95504120"/>
                    </a:ext>
                  </a:extLst>
                </a:gridCol>
              </a:tblGrid>
              <a:tr h="900000">
                <a:tc gridSpan="3">
                  <a:txBody>
                    <a:bodyPr/>
                    <a:lstStyle/>
                    <a:p>
                      <a:pPr algn="ctr"/>
                      <a:endParaRPr lang="en-GB" sz="36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800" b="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800" b="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473325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£1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£1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80844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DF8FFFF-FA65-404E-830F-5885E3EA0819}"/>
              </a:ext>
            </a:extLst>
          </p:cNvPr>
          <p:cNvSpPr txBox="1"/>
          <p:nvPr/>
        </p:nvSpPr>
        <p:spPr>
          <a:xfrm>
            <a:off x="2031997" y="1600466"/>
            <a:ext cx="812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A66FD4-D5B5-4DF7-9747-EBD43FE72BA8}"/>
              </a:ext>
            </a:extLst>
          </p:cNvPr>
          <p:cNvSpPr txBox="1"/>
          <p:nvPr/>
        </p:nvSpPr>
        <p:spPr>
          <a:xfrm>
            <a:off x="2031997" y="4064792"/>
            <a:ext cx="812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£2 and 10p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679752-F150-4EDD-A1C2-84A056F8C8C7}"/>
              </a:ext>
            </a:extLst>
          </p:cNvPr>
          <p:cNvSpPr/>
          <p:nvPr/>
        </p:nvSpPr>
        <p:spPr>
          <a:xfrm>
            <a:off x="2021111" y="3921795"/>
            <a:ext cx="8138885" cy="1810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34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412084" y="395597"/>
            <a:ext cx="5001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bar models.</a:t>
            </a: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4EC6BD9E-54A0-41B7-9633-94C93CA828E4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C7F02C-1DD5-43FE-A23B-BFC8A8670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795849"/>
              </p:ext>
            </p:extLst>
          </p:nvPr>
        </p:nvGraphicFramePr>
        <p:xfrm>
          <a:off x="2031999" y="1513152"/>
          <a:ext cx="8127999" cy="18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00725211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4352028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95504120"/>
                    </a:ext>
                  </a:extLst>
                </a:gridCol>
              </a:tblGrid>
              <a:tr h="900000">
                <a:tc gridSpan="3"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£17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800" b="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800" b="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473325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80844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860EE73-2B0F-41A0-BF5A-828214648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932386"/>
              </p:ext>
            </p:extLst>
          </p:nvPr>
        </p:nvGraphicFramePr>
        <p:xfrm>
          <a:off x="2031998" y="3927238"/>
          <a:ext cx="8127999" cy="18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00725211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4352028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95504120"/>
                    </a:ext>
                  </a:extLst>
                </a:gridCol>
              </a:tblGrid>
              <a:tr h="900000">
                <a:tc gridSpan="3"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£45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800" b="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800" b="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473325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endParaRPr lang="en-GB" sz="36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80844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09A91E5-2CA9-45EE-AD55-853744EDABA5}"/>
              </a:ext>
            </a:extLst>
          </p:cNvPr>
          <p:cNvSpPr txBox="1"/>
          <p:nvPr/>
        </p:nvSpPr>
        <p:spPr>
          <a:xfrm>
            <a:off x="2031998" y="4954776"/>
            <a:ext cx="2705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CDB776-3B66-4EA7-A7B9-E00C911682E8}"/>
              </a:ext>
            </a:extLst>
          </p:cNvPr>
          <p:cNvSpPr txBox="1"/>
          <p:nvPr/>
        </p:nvSpPr>
        <p:spPr>
          <a:xfrm>
            <a:off x="4742774" y="4954776"/>
            <a:ext cx="2705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564EC9-2EFD-4F83-8771-C74EE828B947}"/>
              </a:ext>
            </a:extLst>
          </p:cNvPr>
          <p:cNvSpPr txBox="1"/>
          <p:nvPr/>
        </p:nvSpPr>
        <p:spPr>
          <a:xfrm>
            <a:off x="7453551" y="4954776"/>
            <a:ext cx="2705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1A3830-0589-4CC5-9698-D7F291185D90}"/>
              </a:ext>
            </a:extLst>
          </p:cNvPr>
          <p:cNvSpPr txBox="1"/>
          <p:nvPr/>
        </p:nvSpPr>
        <p:spPr>
          <a:xfrm>
            <a:off x="2026594" y="2553781"/>
            <a:ext cx="2705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E5E530-802C-44C9-8C0A-1DBDD757F378}"/>
              </a:ext>
            </a:extLst>
          </p:cNvPr>
          <p:cNvSpPr txBox="1"/>
          <p:nvPr/>
        </p:nvSpPr>
        <p:spPr>
          <a:xfrm>
            <a:off x="4737370" y="2553781"/>
            <a:ext cx="2705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A95933-8ECA-4F2D-B5DD-DBEEDB643776}"/>
              </a:ext>
            </a:extLst>
          </p:cNvPr>
          <p:cNvSpPr txBox="1"/>
          <p:nvPr/>
        </p:nvSpPr>
        <p:spPr>
          <a:xfrm>
            <a:off x="7448147" y="2553781"/>
            <a:ext cx="2705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0CC501-D4C7-482E-AE46-B8BC69B3354F}"/>
              </a:ext>
            </a:extLst>
          </p:cNvPr>
          <p:cNvSpPr/>
          <p:nvPr/>
        </p:nvSpPr>
        <p:spPr>
          <a:xfrm>
            <a:off x="2021111" y="3916352"/>
            <a:ext cx="8138885" cy="1810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45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986D7E0-5B7E-4F31-9B3E-8E351BB52DFC}"/>
              </a:ext>
            </a:extLst>
          </p:cNvPr>
          <p:cNvGrpSpPr/>
          <p:nvPr/>
        </p:nvGrpSpPr>
        <p:grpSpPr>
          <a:xfrm>
            <a:off x="10827548" y="-20453"/>
            <a:ext cx="1364451" cy="711954"/>
            <a:chOff x="10827548" y="-20453"/>
            <a:chExt cx="1364451" cy="711954"/>
          </a:xfrm>
        </p:grpSpPr>
        <p:sp>
          <p:nvSpPr>
            <p:cNvPr id="8" name="Teardrop 7">
              <a:extLst>
                <a:ext uri="{FF2B5EF4-FFF2-40B4-BE49-F238E27FC236}">
                  <a16:creationId xmlns:a16="http://schemas.microsoft.com/office/drawing/2014/main" id="{3911E6D1-C199-4483-B4E8-C1CC75323E6A}"/>
                </a:ext>
              </a:extLst>
            </p:cNvPr>
            <p:cNvSpPr/>
            <p:nvPr/>
          </p:nvSpPr>
          <p:spPr>
            <a:xfrm>
              <a:off x="10827548" y="-20453"/>
              <a:ext cx="1364451" cy="711954"/>
            </a:xfrm>
            <a:prstGeom prst="teardrop">
              <a:avLst/>
            </a:prstGeom>
            <a:solidFill>
              <a:srgbClr val="55768F"/>
            </a:solidFill>
            <a:ln>
              <a:solidFill>
                <a:srgbClr val="5576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E55CC1-A0EA-4319-B9C4-7AC546EC106D}"/>
                </a:ext>
              </a:extLst>
            </p:cNvPr>
            <p:cNvSpPr txBox="1"/>
            <p:nvPr/>
          </p:nvSpPr>
          <p:spPr>
            <a:xfrm>
              <a:off x="10973408" y="166247"/>
              <a:ext cx="1156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Reasoning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1549432-A372-486D-9D11-C67CDB8868A0}"/>
              </a:ext>
            </a:extLst>
          </p:cNvPr>
          <p:cNvSpPr txBox="1"/>
          <p:nvPr/>
        </p:nvSpPr>
        <p:spPr>
          <a:xfrm>
            <a:off x="337123" y="325606"/>
            <a:ext cx="3414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is the total of: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06097B-D42B-4178-80AA-456396C6F05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514" y="1354709"/>
            <a:ext cx="1352780" cy="13677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FC8CD1-31CD-4893-93D0-30179EC3882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574" y="1354708"/>
            <a:ext cx="1522353" cy="13677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38E719-5CE5-475F-9EB8-18C82A5D10D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853" y="1350088"/>
            <a:ext cx="1919634" cy="13677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FA8FC76-C76B-41D9-B3F9-A8801795C9D1}"/>
              </a:ext>
            </a:extLst>
          </p:cNvPr>
          <p:cNvSpPr txBox="1"/>
          <p:nvPr/>
        </p:nvSpPr>
        <p:spPr>
          <a:xfrm>
            <a:off x="337122" y="3825303"/>
            <a:ext cx="7439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a) Hat and the socks? £________ and ________p.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0FE425-F296-40B7-8AFD-580CDF0FFCB2}"/>
              </a:ext>
            </a:extLst>
          </p:cNvPr>
          <p:cNvSpPr txBox="1"/>
          <p:nvPr/>
        </p:nvSpPr>
        <p:spPr>
          <a:xfrm>
            <a:off x="4921777" y="2786153"/>
            <a:ext cx="193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£1 and 25p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7177C8-8A97-484D-8DAB-5069ECC02B61}"/>
              </a:ext>
            </a:extLst>
          </p:cNvPr>
          <p:cNvSpPr txBox="1"/>
          <p:nvPr/>
        </p:nvSpPr>
        <p:spPr>
          <a:xfrm>
            <a:off x="1177092" y="2786153"/>
            <a:ext cx="2169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£1 and 50p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CE95BC-D803-4A60-953C-BB095251EC1F}"/>
              </a:ext>
            </a:extLst>
          </p:cNvPr>
          <p:cNvSpPr txBox="1"/>
          <p:nvPr/>
        </p:nvSpPr>
        <p:spPr>
          <a:xfrm>
            <a:off x="8610830" y="2792163"/>
            <a:ext cx="2184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51BC69-62F1-4D63-BC1F-84375A917489}"/>
              </a:ext>
            </a:extLst>
          </p:cNvPr>
          <p:cNvSpPr txBox="1"/>
          <p:nvPr/>
        </p:nvSpPr>
        <p:spPr>
          <a:xfrm>
            <a:off x="337122" y="4531743"/>
            <a:ext cx="765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b) Gloves and the socks? £_______ and _______p.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FD1D6B-3BBC-470C-B0C2-9F2CABBBCA59}"/>
              </a:ext>
            </a:extLst>
          </p:cNvPr>
          <p:cNvSpPr txBox="1"/>
          <p:nvPr/>
        </p:nvSpPr>
        <p:spPr>
          <a:xfrm>
            <a:off x="337121" y="5236943"/>
            <a:ext cx="11585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c) The total of all the items is £5 and 75p. True or false?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0FC76B-D119-42C6-BAC6-9B5ABB17798E}"/>
              </a:ext>
            </a:extLst>
          </p:cNvPr>
          <p:cNvSpPr txBox="1"/>
          <p:nvPr/>
        </p:nvSpPr>
        <p:spPr>
          <a:xfrm>
            <a:off x="4184288" y="3825303"/>
            <a:ext cx="1178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E93772-61E7-4AC7-8513-4E4C56FCBBFC}"/>
              </a:ext>
            </a:extLst>
          </p:cNvPr>
          <p:cNvSpPr txBox="1"/>
          <p:nvPr/>
        </p:nvSpPr>
        <p:spPr>
          <a:xfrm>
            <a:off x="6167744" y="3825303"/>
            <a:ext cx="1178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4C1CF3-5D54-49E3-9DC9-AD1DE0DC7A14}"/>
              </a:ext>
            </a:extLst>
          </p:cNvPr>
          <p:cNvSpPr txBox="1"/>
          <p:nvPr/>
        </p:nvSpPr>
        <p:spPr>
          <a:xfrm>
            <a:off x="4734147" y="4531743"/>
            <a:ext cx="103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6C7AF1-EFE8-4C91-AB81-2BC95CA14C41}"/>
              </a:ext>
            </a:extLst>
          </p:cNvPr>
          <p:cNvSpPr txBox="1"/>
          <p:nvPr/>
        </p:nvSpPr>
        <p:spPr>
          <a:xfrm>
            <a:off x="6576082" y="4531743"/>
            <a:ext cx="103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34F2AC-9773-4A2A-81CA-88B515362CCF}"/>
              </a:ext>
            </a:extLst>
          </p:cNvPr>
          <p:cNvSpPr txBox="1"/>
          <p:nvPr/>
        </p:nvSpPr>
        <p:spPr>
          <a:xfrm>
            <a:off x="736982" y="5867963"/>
            <a:ext cx="11493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False, the total of all the items is £4 and 75p.</a:t>
            </a:r>
          </a:p>
        </p:txBody>
      </p:sp>
    </p:spTree>
    <p:extLst>
      <p:ext uri="{BB962C8B-B14F-4D97-AF65-F5344CB8AC3E}">
        <p14:creationId xmlns:p14="http://schemas.microsoft.com/office/powerpoint/2010/main" val="34628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13BB67-CE8B-4D6E-AE8B-58AF31D5F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76296E0-7CCA-47DC-804E-21B095EFB11E}"/>
              </a:ext>
            </a:extLst>
          </p:cNvPr>
          <p:cNvSpPr txBox="1"/>
          <p:nvPr/>
        </p:nvSpPr>
        <p:spPr>
          <a:xfrm>
            <a:off x="362526" y="4721128"/>
            <a:ext cx="117557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Any combinations of the above coins and note that amount to </a:t>
            </a:r>
            <a:r>
              <a:rPr lang="en-GB" sz="2800" b="1" u="sng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more</a:t>
            </a: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than £5 but </a:t>
            </a:r>
            <a:r>
              <a:rPr lang="en-GB" sz="2800" b="1" u="sng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less</a:t>
            </a: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than £10, for example:</a:t>
            </a:r>
          </a:p>
          <a:p>
            <a:endParaRPr lang="en-GB" sz="28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£5, £2 = £7   OR   £2, £2, £2 = £6   OR   £1, £1, £1, £5 = £8</a:t>
            </a:r>
          </a:p>
        </p:txBody>
      </p:sp>
    </p:spTree>
    <p:extLst>
      <p:ext uri="{BB962C8B-B14F-4D97-AF65-F5344CB8AC3E}">
        <p14:creationId xmlns:p14="http://schemas.microsoft.com/office/powerpoint/2010/main" val="47550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444038" y="384782"/>
            <a:ext cx="5774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a)  Mo has £1 and 50p.</a:t>
            </a: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4EC6BD9E-54A0-41B7-9633-94C93CA828E4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9311DC-B415-4C4A-9F1A-ABC09FDC7285}"/>
              </a:ext>
            </a:extLst>
          </p:cNvPr>
          <p:cNvSpPr/>
          <p:nvPr/>
        </p:nvSpPr>
        <p:spPr>
          <a:xfrm>
            <a:off x="939121" y="1019774"/>
            <a:ext cx="50545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Asha has £1 and 65p.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1670F2-F364-4FBF-89B9-A6C0E09EC3C7}"/>
              </a:ext>
            </a:extLst>
          </p:cNvPr>
          <p:cNvSpPr/>
          <p:nvPr/>
        </p:nvSpPr>
        <p:spPr>
          <a:xfrm>
            <a:off x="939121" y="1681856"/>
            <a:ext cx="8385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much </a:t>
            </a:r>
            <a:r>
              <a:rPr lang="en-GB" sz="2800" b="1" u="sng" dirty="0">
                <a:latin typeface="Yu Gothic UI" panose="020B0500000000000000" pitchFamily="34" charset="-128"/>
                <a:ea typeface="Yu Gothic UI" panose="020B0500000000000000" pitchFamily="34" charset="-128"/>
              </a:rPr>
              <a:t>more</a:t>
            </a: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money does Asha have than Mo?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C93D18-E5DA-41EA-834D-FFF0A770E223}"/>
              </a:ext>
            </a:extLst>
          </p:cNvPr>
          <p:cNvSpPr/>
          <p:nvPr/>
        </p:nvSpPr>
        <p:spPr>
          <a:xfrm>
            <a:off x="939121" y="2343938"/>
            <a:ext cx="4809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Asha has 15p more than Mo.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F02EBA-ED43-41C2-B22A-9D5D762CD706}"/>
              </a:ext>
            </a:extLst>
          </p:cNvPr>
          <p:cNvSpPr txBox="1"/>
          <p:nvPr/>
        </p:nvSpPr>
        <p:spPr>
          <a:xfrm>
            <a:off x="433152" y="3899820"/>
            <a:ext cx="5361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b)  Rob has £1 and 75p.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34165C-6E32-4B01-AA6D-CE0CB8870FCE}"/>
              </a:ext>
            </a:extLst>
          </p:cNvPr>
          <p:cNvSpPr/>
          <p:nvPr/>
        </p:nvSpPr>
        <p:spPr>
          <a:xfrm>
            <a:off x="939121" y="4534812"/>
            <a:ext cx="6300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Gina has £2 and 25p.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2EFB4-9825-40F6-B3CC-24E08C2E870F}"/>
              </a:ext>
            </a:extLst>
          </p:cNvPr>
          <p:cNvSpPr/>
          <p:nvPr/>
        </p:nvSpPr>
        <p:spPr>
          <a:xfrm>
            <a:off x="939121" y="5196894"/>
            <a:ext cx="8443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much </a:t>
            </a:r>
            <a:r>
              <a:rPr lang="en-GB" sz="2800" b="1" u="sng" dirty="0">
                <a:latin typeface="Yu Gothic UI" panose="020B0500000000000000" pitchFamily="34" charset="-128"/>
                <a:ea typeface="Yu Gothic UI" panose="020B0500000000000000" pitchFamily="34" charset="-128"/>
              </a:rPr>
              <a:t>more</a:t>
            </a: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money does Gina have than Rob?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89649F-6A9B-4B75-98FE-3CE0054C3AB8}"/>
              </a:ext>
            </a:extLst>
          </p:cNvPr>
          <p:cNvSpPr/>
          <p:nvPr/>
        </p:nvSpPr>
        <p:spPr>
          <a:xfrm>
            <a:off x="939121" y="5858976"/>
            <a:ext cx="4921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Gina has 50p more than Rob.</a:t>
            </a:r>
          </a:p>
        </p:txBody>
      </p:sp>
    </p:spTree>
    <p:extLst>
      <p:ext uri="{BB962C8B-B14F-4D97-AF65-F5344CB8AC3E}">
        <p14:creationId xmlns:p14="http://schemas.microsoft.com/office/powerpoint/2010/main" val="139040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5652DE-6AB5-499E-9C7D-50AA62064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ardrop 9">
            <a:extLst>
              <a:ext uri="{FF2B5EF4-FFF2-40B4-BE49-F238E27FC236}">
                <a16:creationId xmlns:a16="http://schemas.microsoft.com/office/drawing/2014/main" id="{CA7E016D-D055-468C-A3A9-E6A003D82769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5BE5AE-A041-42E1-8EFC-93463BF4D005}"/>
              </a:ext>
            </a:extLst>
          </p:cNvPr>
          <p:cNvSpPr txBox="1">
            <a:spLocks/>
          </p:cNvSpPr>
          <p:nvPr/>
        </p:nvSpPr>
        <p:spPr>
          <a:xfrm>
            <a:off x="7324537" y="2351147"/>
            <a:ext cx="4301401" cy="215570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1p</a:t>
            </a:r>
          </a:p>
        </p:txBody>
      </p:sp>
    </p:spTree>
    <p:extLst>
      <p:ext uri="{BB962C8B-B14F-4D97-AF65-F5344CB8AC3E}">
        <p14:creationId xmlns:p14="http://schemas.microsoft.com/office/powerpoint/2010/main" val="292133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54538B-D1DF-43FC-A797-7AF5CC4E3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F02EBA-ED43-41C2-B22A-9D5D762CD706}"/>
              </a:ext>
            </a:extLst>
          </p:cNvPr>
          <p:cNvSpPr txBox="1"/>
          <p:nvPr/>
        </p:nvSpPr>
        <p:spPr>
          <a:xfrm>
            <a:off x="634605" y="3581516"/>
            <a:ext cx="7494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Tam says she has 30p more than Dom.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34165C-6E32-4B01-AA6D-CE0CB8870FCE}"/>
              </a:ext>
            </a:extLst>
          </p:cNvPr>
          <p:cNvSpPr/>
          <p:nvPr/>
        </p:nvSpPr>
        <p:spPr>
          <a:xfrm>
            <a:off x="634605" y="4393202"/>
            <a:ext cx="6885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Is Tam correct? How do you know?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89649F-6A9B-4B75-98FE-3CE0054C3AB8}"/>
              </a:ext>
            </a:extLst>
          </p:cNvPr>
          <p:cNvSpPr/>
          <p:nvPr/>
        </p:nvSpPr>
        <p:spPr>
          <a:xfrm>
            <a:off x="634605" y="5204888"/>
            <a:ext cx="6268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No. Tam has 20p more than Dom.</a:t>
            </a:r>
          </a:p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£1 and 40p - £1 and 20p = 20p.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AA02C343-703E-410F-8704-77F79D97D94E}"/>
              </a:ext>
            </a:extLst>
          </p:cNvPr>
          <p:cNvSpPr/>
          <p:nvPr/>
        </p:nvSpPr>
        <p:spPr>
          <a:xfrm>
            <a:off x="6517318" y="1151651"/>
            <a:ext cx="2575477" cy="1232037"/>
          </a:xfrm>
          <a:prstGeom prst="wedgeRoundRectCallout">
            <a:avLst>
              <a:gd name="adj1" fmla="val 71131"/>
              <a:gd name="adj2" fmla="val 2483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I have</a:t>
            </a:r>
            <a:b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£1 and 20p.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EA22F4D3-1E54-4187-89C9-CF0F2D429771}"/>
              </a:ext>
            </a:extLst>
          </p:cNvPr>
          <p:cNvSpPr/>
          <p:nvPr/>
        </p:nvSpPr>
        <p:spPr>
          <a:xfrm flipH="1">
            <a:off x="2639617" y="1105319"/>
            <a:ext cx="2575477" cy="1232037"/>
          </a:xfrm>
          <a:prstGeom prst="wedgeRoundRectCallout">
            <a:avLst>
              <a:gd name="adj1" fmla="val 71131"/>
              <a:gd name="adj2" fmla="val 2483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I have</a:t>
            </a:r>
            <a:b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£1 and 40p.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7FAD3D-271A-4911-AC7E-F6288CE99E83}"/>
              </a:ext>
            </a:extLst>
          </p:cNvPr>
          <p:cNvSpPr txBox="1"/>
          <p:nvPr/>
        </p:nvSpPr>
        <p:spPr>
          <a:xfrm>
            <a:off x="913694" y="2337356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Tam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857846-26D3-4095-A219-28F766DA5BB7}"/>
              </a:ext>
            </a:extLst>
          </p:cNvPr>
          <p:cNvSpPr txBox="1"/>
          <p:nvPr/>
        </p:nvSpPr>
        <p:spPr>
          <a:xfrm>
            <a:off x="10082440" y="2337356"/>
            <a:ext cx="974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Dom</a:t>
            </a:r>
          </a:p>
        </p:txBody>
      </p:sp>
    </p:spTree>
    <p:extLst>
      <p:ext uri="{BB962C8B-B14F-4D97-AF65-F5344CB8AC3E}">
        <p14:creationId xmlns:p14="http://schemas.microsoft.com/office/powerpoint/2010/main" val="235718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E36252-2436-440A-9023-B6BD7B70D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F02EBA-ED43-41C2-B22A-9D5D762CD706}"/>
              </a:ext>
            </a:extLst>
          </p:cNvPr>
          <p:cNvSpPr txBox="1"/>
          <p:nvPr/>
        </p:nvSpPr>
        <p:spPr>
          <a:xfrm>
            <a:off x="458142" y="3229342"/>
            <a:ext cx="1105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Both children have a 10p coin. Che only has silver coins.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34165C-6E32-4B01-AA6D-CE0CB8870FCE}"/>
              </a:ext>
            </a:extLst>
          </p:cNvPr>
          <p:cNvSpPr/>
          <p:nvPr/>
        </p:nvSpPr>
        <p:spPr>
          <a:xfrm>
            <a:off x="458143" y="4057501"/>
            <a:ext cx="8790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other silver coins could Che have?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89649F-6A9B-4B75-98FE-3CE0054C3AB8}"/>
              </a:ext>
            </a:extLst>
          </p:cNvPr>
          <p:cNvSpPr/>
          <p:nvPr/>
        </p:nvSpPr>
        <p:spPr>
          <a:xfrm>
            <a:off x="458142" y="4851732"/>
            <a:ext cx="116750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Any combination of silver coins to make 20p, for example:</a:t>
            </a:r>
          </a:p>
          <a:p>
            <a:endParaRPr lang="en-GB" sz="28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 x 5p	   2 x 5p and 1 x 10p	   2 x 10p	   1 x 20p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AA02C343-703E-410F-8704-77F79D97D94E}"/>
              </a:ext>
            </a:extLst>
          </p:cNvPr>
          <p:cNvSpPr/>
          <p:nvPr/>
        </p:nvSpPr>
        <p:spPr>
          <a:xfrm>
            <a:off x="6295655" y="1122414"/>
            <a:ext cx="2226365" cy="1002699"/>
          </a:xfrm>
          <a:prstGeom prst="wedgeRoundRectCallout">
            <a:avLst>
              <a:gd name="adj1" fmla="val 71131"/>
              <a:gd name="adj2" fmla="val 2483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I have 30p.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EA22F4D3-1E54-4187-89C9-CF0F2D429771}"/>
              </a:ext>
            </a:extLst>
          </p:cNvPr>
          <p:cNvSpPr/>
          <p:nvPr/>
        </p:nvSpPr>
        <p:spPr>
          <a:xfrm flipH="1">
            <a:off x="2663737" y="1122415"/>
            <a:ext cx="2226365" cy="1002699"/>
          </a:xfrm>
          <a:prstGeom prst="wedgeRoundRectCallout">
            <a:avLst>
              <a:gd name="adj1" fmla="val 65264"/>
              <a:gd name="adj2" fmla="val 2683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I have 10p.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7FAD3D-271A-4911-AC7E-F6288CE99E83}"/>
              </a:ext>
            </a:extLst>
          </p:cNvPr>
          <p:cNvSpPr txBox="1"/>
          <p:nvPr/>
        </p:nvSpPr>
        <p:spPr>
          <a:xfrm>
            <a:off x="979412" y="2244525"/>
            <a:ext cx="780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Sue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857846-26D3-4095-A219-28F766DA5BB7}"/>
              </a:ext>
            </a:extLst>
          </p:cNvPr>
          <p:cNvSpPr txBox="1"/>
          <p:nvPr/>
        </p:nvSpPr>
        <p:spPr>
          <a:xfrm>
            <a:off x="9536909" y="2220624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Che</a:t>
            </a:r>
          </a:p>
        </p:txBody>
      </p:sp>
    </p:spTree>
    <p:extLst>
      <p:ext uri="{BB962C8B-B14F-4D97-AF65-F5344CB8AC3E}">
        <p14:creationId xmlns:p14="http://schemas.microsoft.com/office/powerpoint/2010/main" val="228713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4B129A-8DFB-4DA6-9ACB-F9F106549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ardrop 7">
            <a:extLst>
              <a:ext uri="{FF2B5EF4-FFF2-40B4-BE49-F238E27FC236}">
                <a16:creationId xmlns:a16="http://schemas.microsoft.com/office/drawing/2014/main" id="{3932C5B8-97A3-4100-B95D-6A954061840C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6762874-DF4B-4553-9A8D-25804EB61936}"/>
              </a:ext>
            </a:extLst>
          </p:cNvPr>
          <p:cNvSpPr txBox="1">
            <a:spLocks/>
          </p:cNvSpPr>
          <p:nvPr/>
        </p:nvSpPr>
        <p:spPr>
          <a:xfrm>
            <a:off x="7324537" y="2360672"/>
            <a:ext cx="4301401" cy="215570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2p</a:t>
            </a:r>
          </a:p>
        </p:txBody>
      </p:sp>
    </p:spTree>
    <p:extLst>
      <p:ext uri="{BB962C8B-B14F-4D97-AF65-F5344CB8AC3E}">
        <p14:creationId xmlns:p14="http://schemas.microsoft.com/office/powerpoint/2010/main" val="282628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9CE322-4511-403B-9D72-D02B7AE8A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ardrop 7">
            <a:extLst>
              <a:ext uri="{FF2B5EF4-FFF2-40B4-BE49-F238E27FC236}">
                <a16:creationId xmlns:a16="http://schemas.microsoft.com/office/drawing/2014/main" id="{16DF451A-3F21-409B-A82E-2F61E8BB36AA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CADA96C-8027-4A18-A47E-F0BB36BF18DA}"/>
              </a:ext>
            </a:extLst>
          </p:cNvPr>
          <p:cNvSpPr txBox="1">
            <a:spLocks/>
          </p:cNvSpPr>
          <p:nvPr/>
        </p:nvSpPr>
        <p:spPr>
          <a:xfrm>
            <a:off x="7324537" y="2360672"/>
            <a:ext cx="4301401" cy="215570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5p</a:t>
            </a:r>
          </a:p>
        </p:txBody>
      </p:sp>
    </p:spTree>
    <p:extLst>
      <p:ext uri="{BB962C8B-B14F-4D97-AF65-F5344CB8AC3E}">
        <p14:creationId xmlns:p14="http://schemas.microsoft.com/office/powerpoint/2010/main" val="108290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693626-6CA1-45E9-834F-105B36115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ardrop 7">
            <a:extLst>
              <a:ext uri="{FF2B5EF4-FFF2-40B4-BE49-F238E27FC236}">
                <a16:creationId xmlns:a16="http://schemas.microsoft.com/office/drawing/2014/main" id="{FEFAD88F-AD38-4B3E-819A-3DAB0DBF9A8F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664F24A-6C47-45F6-9E54-73F98EA3BBD3}"/>
              </a:ext>
            </a:extLst>
          </p:cNvPr>
          <p:cNvSpPr txBox="1">
            <a:spLocks/>
          </p:cNvSpPr>
          <p:nvPr/>
        </p:nvSpPr>
        <p:spPr>
          <a:xfrm>
            <a:off x="7324537" y="2360672"/>
            <a:ext cx="4301401" cy="215570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10p</a:t>
            </a:r>
          </a:p>
        </p:txBody>
      </p:sp>
    </p:spTree>
    <p:extLst>
      <p:ext uri="{BB962C8B-B14F-4D97-AF65-F5344CB8AC3E}">
        <p14:creationId xmlns:p14="http://schemas.microsoft.com/office/powerpoint/2010/main" val="324639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5E0EBE-2242-446D-8EE3-4E4CCECAF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ardrop 7">
            <a:extLst>
              <a:ext uri="{FF2B5EF4-FFF2-40B4-BE49-F238E27FC236}">
                <a16:creationId xmlns:a16="http://schemas.microsoft.com/office/drawing/2014/main" id="{239683A9-D965-4F7F-A4E5-7A6FC7C5668F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C612A7D-30ED-4B21-8D0E-7AFD4DC4B4E1}"/>
              </a:ext>
            </a:extLst>
          </p:cNvPr>
          <p:cNvSpPr txBox="1">
            <a:spLocks/>
          </p:cNvSpPr>
          <p:nvPr/>
        </p:nvSpPr>
        <p:spPr>
          <a:xfrm>
            <a:off x="7324537" y="2351147"/>
            <a:ext cx="4301401" cy="215570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20p</a:t>
            </a:r>
          </a:p>
        </p:txBody>
      </p:sp>
    </p:spTree>
    <p:extLst>
      <p:ext uri="{BB962C8B-B14F-4D97-AF65-F5344CB8AC3E}">
        <p14:creationId xmlns:p14="http://schemas.microsoft.com/office/powerpoint/2010/main" val="132675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BD31E4-26D2-4457-A899-98B096266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ardrop 7">
            <a:extLst>
              <a:ext uri="{FF2B5EF4-FFF2-40B4-BE49-F238E27FC236}">
                <a16:creationId xmlns:a16="http://schemas.microsoft.com/office/drawing/2014/main" id="{7841EED2-1D39-4C07-AA0B-8390CEFF3E65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D812CE5-9F05-4524-ACC3-1D28B5C68A3C}"/>
              </a:ext>
            </a:extLst>
          </p:cNvPr>
          <p:cNvSpPr txBox="1">
            <a:spLocks/>
          </p:cNvSpPr>
          <p:nvPr/>
        </p:nvSpPr>
        <p:spPr>
          <a:xfrm>
            <a:off x="7324537" y="2360672"/>
            <a:ext cx="4301401" cy="215570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50p</a:t>
            </a:r>
          </a:p>
        </p:txBody>
      </p:sp>
    </p:spTree>
    <p:extLst>
      <p:ext uri="{BB962C8B-B14F-4D97-AF65-F5344CB8AC3E}">
        <p14:creationId xmlns:p14="http://schemas.microsoft.com/office/powerpoint/2010/main" val="105481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9211</TotalTime>
  <Words>815</Words>
  <Application>Microsoft Office PowerPoint</Application>
  <PresentationFormat>Widescreen</PresentationFormat>
  <Paragraphs>255</Paragraphs>
  <Slides>41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Yu Gothic UI</vt:lpstr>
      <vt:lpstr>Arial</vt:lpstr>
      <vt:lpstr>Calibri</vt:lpstr>
      <vt:lpstr>Calibri Light</vt:lpstr>
      <vt:lpstr>Comic Sans MS</vt:lpstr>
      <vt:lpstr>KG Red Hands Outline</vt:lpstr>
      <vt:lpstr>Sassoon Infant Std</vt:lpstr>
      <vt:lpstr>Segoe UI Semibold</vt:lpstr>
      <vt:lpstr>ZWAdobeF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2 - PRESENTATION - Money - Week 10</dc:title>
  <dc:creator>PRIMARY STARS EDUCATION</dc:creator>
  <cp:lastModifiedBy>Sara Bakal</cp:lastModifiedBy>
  <cp:revision>358</cp:revision>
  <dcterms:created xsi:type="dcterms:W3CDTF">2018-08-10T10:44:35Z</dcterms:created>
  <dcterms:modified xsi:type="dcterms:W3CDTF">2021-12-28T13:30:51Z</dcterms:modified>
</cp:coreProperties>
</file>