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98" r:id="rId2"/>
    <p:sldId id="400" r:id="rId3"/>
    <p:sldId id="460" r:id="rId4"/>
    <p:sldId id="462" r:id="rId5"/>
    <p:sldId id="464" r:id="rId6"/>
    <p:sldId id="461" r:id="rId7"/>
    <p:sldId id="463" r:id="rId8"/>
    <p:sldId id="442" r:id="rId9"/>
    <p:sldId id="447" r:id="rId10"/>
    <p:sldId id="432" r:id="rId11"/>
    <p:sldId id="475" r:id="rId12"/>
    <p:sldId id="480" r:id="rId13"/>
    <p:sldId id="479" r:id="rId14"/>
    <p:sldId id="476" r:id="rId15"/>
    <p:sldId id="477" r:id="rId16"/>
    <p:sldId id="466" r:id="rId17"/>
    <p:sldId id="481" r:id="rId18"/>
    <p:sldId id="482" r:id="rId19"/>
    <p:sldId id="465" r:id="rId20"/>
    <p:sldId id="484" r:id="rId21"/>
    <p:sldId id="485" r:id="rId22"/>
    <p:sldId id="467" r:id="rId23"/>
    <p:sldId id="468" r:id="rId24"/>
    <p:sldId id="469" r:id="rId25"/>
    <p:sldId id="434" r:id="rId26"/>
    <p:sldId id="490" r:id="rId27"/>
    <p:sldId id="491" r:id="rId28"/>
    <p:sldId id="492" r:id="rId29"/>
    <p:sldId id="493" r:id="rId30"/>
    <p:sldId id="494" r:id="rId31"/>
    <p:sldId id="496" r:id="rId32"/>
    <p:sldId id="497" r:id="rId33"/>
    <p:sldId id="470" r:id="rId34"/>
    <p:sldId id="486" r:id="rId35"/>
    <p:sldId id="487" r:id="rId36"/>
    <p:sldId id="473" r:id="rId37"/>
    <p:sldId id="488" r:id="rId38"/>
    <p:sldId id="474" r:id="rId39"/>
    <p:sldId id="489" r:id="rId40"/>
    <p:sldId id="471" r:id="rId41"/>
    <p:sldId id="47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AE1"/>
    <a:srgbClr val="87BCE4"/>
    <a:srgbClr val="86BAE2"/>
    <a:srgbClr val="7EB0D5"/>
    <a:srgbClr val="F6F9FB"/>
    <a:srgbClr val="EDF1F9"/>
    <a:srgbClr val="00FF00"/>
    <a:srgbClr val="FF33CC"/>
    <a:srgbClr val="E2EBF2"/>
    <a:srgbClr val="6E9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38" autoAdjust="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C3808-2524-4AD8-852C-544220036A4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B0004-C0C3-417A-B892-C0421AE802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2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881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46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18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39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412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422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9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69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285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7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5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066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08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275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04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85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3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252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307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371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279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23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254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684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74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5822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4596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501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791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793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121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348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69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78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98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37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69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550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8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F928-20CF-4D82-A9A4-AAA17C467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6E63-82DB-4075-BF7A-920F3F0B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660-1E72-4E51-B10A-00D1D3F6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156E7-EFC2-415E-821F-88D6CF0B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9F91B-0B56-4EEA-A26D-F2C6825A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36A6-C5A4-4C58-9792-ACA3617B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72F64-6FAC-4216-AFA5-1AA4ADF4B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95B4-6735-409D-8881-FD508A94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705C4-D641-457C-A00F-6694444F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68D46-BEE3-40A5-ADE4-84875972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42E17-DCCF-4A92-9A76-94DB87A3F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0EFDD-F8D4-4773-AB8B-026DEC68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22601-1C23-4AFF-B3EA-1D8FD821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A5E9-37ED-488B-8EB5-43B108B5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31C0F-BBBD-42A8-B71F-7D311ACE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1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7837-CC74-4C94-A911-EC6E2EE0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BE1AF-0C58-4C7A-9562-CB849D7A0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1DC36-4EAD-479B-8DFB-0C446B88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771BE-6B80-4FE0-BA25-E768F46E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9E2A-58D5-4B6F-A54D-85327E92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E900-CD6E-4E7E-BF4E-C7B94B8B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8C6C-AC41-4B61-9FB3-CE0CECC08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B35F-FB0C-43B7-BF26-53E4E36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8ED4-013B-4F62-B6D7-CBB145C5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5092D-42D0-4414-8E18-65F94601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4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89B3-082D-415E-999F-85D1EBEE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6136-613F-431C-95EB-D7826EDBE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4164-BF6F-4898-B6F5-457C0C9D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DA34-3ED2-467F-B31B-AFC50FBB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B4433-59D8-4980-A4BF-61D8E35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75BD-9081-4EF1-8BF2-D3E70AA9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2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EBB-CF66-4897-97E8-204A233E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E7AC3-1C33-494A-ABBD-C1C0964A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1CA56-61A2-46C9-B951-34AF4D7C0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5976D-329B-47D0-ADEC-DB33EEC77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5D662-A082-4C72-9115-D59E844B1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2C8F08-889E-45BF-B2B9-A6FB18A1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C17A0-A5C6-41A7-8377-95C82292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98536-684A-4B34-898A-05FFECF9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135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F97D-AFB2-4FC9-A89D-27DEF8C3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FF3C8-740D-491D-8472-6146BFBE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52725-1B22-4598-B11D-C694395F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0A26-5E68-4951-9718-2C87F678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89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CD47E-C912-483E-A5B9-01EF3BFD2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42E0BA-F27A-4AA0-9D3B-01C3EC4D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8FEE6-AFB6-48C5-8229-BAA7AFBB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3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01F59-DCA9-459C-A4D1-4BB7EACA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40162-D431-4D70-B067-9B9E95C5C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E4A55-4463-44D5-B9FE-1FE630119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1996F-C3B4-4FC2-9149-BFC8C7E8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3DCFC-9EAD-4BD4-931E-8719AED2F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4FBCB-85E0-4FA9-90BE-1A2652A7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03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80897-EAEE-4EC8-811E-8E60E46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A58C9-627F-4CD9-899E-3464EBFA5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ABC2-BB1F-447E-9E37-4EC903426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74E5E-88CF-4369-927F-B5B8C333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D8479-45F5-47D7-875B-AF4FB506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45A1-B939-4373-89FC-686B5456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92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31F7F-D1E8-4D4C-8BA0-678A4D05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3A87-B4A4-4C5C-9ED7-5CEE6DCF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38B4-81E2-4F9B-87DD-DE1776CA8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2181-1FFF-4F27-A05B-1BCC0A338C54}" type="datetimeFigureOut">
              <a:rPr lang="en-GB" smtClean="0"/>
              <a:t>24/01/2022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A6E54-8871-4F77-9E4A-5AC694137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17602-F27F-42A3-81C6-51E9A26AB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0943-4647-4C04-9721-8536514E5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2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6D01D2-E93E-4EC3-BF98-6C6851070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9"/>
            <a:ext cx="12191999" cy="6998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64F02F-8991-42A7-9FEC-37E81BF15F62}"/>
              </a:ext>
            </a:extLst>
          </p:cNvPr>
          <p:cNvSpPr txBox="1"/>
          <p:nvPr/>
        </p:nvSpPr>
        <p:spPr>
          <a:xfrm>
            <a:off x="210710" y="1422868"/>
            <a:ext cx="11760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 w="2222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  <a:alpha val="47000"/>
                  </a:schemeClr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ZWAdobeF" pitchFamily="2" charset="0"/>
              </a:rPr>
              <a:t>Multiplication &amp; Division</a:t>
            </a:r>
            <a:endParaRPr lang="en-GB" sz="2400" b="1" dirty="0">
              <a:latin typeface="KG Red Hands Outline" panose="02000000000000000000" pitchFamily="2" charset="0"/>
              <a:ea typeface="Yu Gothic UI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770B10-36BF-4676-B83D-F944805B247A}"/>
              </a:ext>
            </a:extLst>
          </p:cNvPr>
          <p:cNvSpPr/>
          <p:nvPr/>
        </p:nvSpPr>
        <p:spPr>
          <a:xfrm>
            <a:off x="4678842" y="212621"/>
            <a:ext cx="2824479" cy="768804"/>
          </a:xfrm>
          <a:prstGeom prst="rect">
            <a:avLst/>
          </a:prstGeom>
          <a:solidFill>
            <a:srgbClr val="6D97B7"/>
          </a:solidFill>
          <a:ln>
            <a:solidFill>
              <a:srgbClr val="6D9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YEAR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82B3A6-7376-4A99-ABA6-45FF04BB864E}"/>
              </a:ext>
            </a:extLst>
          </p:cNvPr>
          <p:cNvSpPr/>
          <p:nvPr/>
        </p:nvSpPr>
        <p:spPr>
          <a:xfrm>
            <a:off x="3521532" y="6143535"/>
            <a:ext cx="5139104" cy="527538"/>
          </a:xfrm>
          <a:prstGeom prst="rect">
            <a:avLst/>
          </a:prstGeom>
          <a:solidFill>
            <a:srgbClr val="89BEE7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Block 1 – Week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E542-B108-4FF0-9EA8-7FADC5EEB7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48" y="4715072"/>
            <a:ext cx="1434065" cy="143406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BB78B41-7C15-441B-84A9-805788ABE1D9}"/>
              </a:ext>
            </a:extLst>
          </p:cNvPr>
          <p:cNvSpPr/>
          <p:nvPr/>
        </p:nvSpPr>
        <p:spPr>
          <a:xfrm>
            <a:off x="4490515" y="4068988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FA15BD-08BD-4679-A8CE-3B6D0F3B0D8D}"/>
              </a:ext>
            </a:extLst>
          </p:cNvPr>
          <p:cNvSpPr/>
          <p:nvPr/>
        </p:nvSpPr>
        <p:spPr>
          <a:xfrm>
            <a:off x="4490515" y="3034598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3E0695-1E9B-4DB0-8841-3C81EC1C3B52}"/>
              </a:ext>
            </a:extLst>
          </p:cNvPr>
          <p:cNvSpPr/>
          <p:nvPr/>
        </p:nvSpPr>
        <p:spPr>
          <a:xfrm>
            <a:off x="4490515" y="3551793"/>
            <a:ext cx="108000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2B07C3-F5BD-4C82-A14F-10EDFE70B8B6}"/>
              </a:ext>
            </a:extLst>
          </p:cNvPr>
          <p:cNvSpPr/>
          <p:nvPr/>
        </p:nvSpPr>
        <p:spPr>
          <a:xfrm>
            <a:off x="4688486" y="2808545"/>
            <a:ext cx="754284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Odd and even numbers</a:t>
            </a:r>
            <a:b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1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Divide by 5</a:t>
            </a:r>
            <a:b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11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endParaRPr lang="en-GB" sz="3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Divide by 10</a:t>
            </a:r>
          </a:p>
        </p:txBody>
      </p:sp>
    </p:spTree>
    <p:extLst>
      <p:ext uri="{BB962C8B-B14F-4D97-AF65-F5344CB8AC3E}">
        <p14:creationId xmlns:p14="http://schemas.microsoft.com/office/powerpoint/2010/main" val="104400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21224" y="40829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Divide by 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28548" y="201639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Wednesday Short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6604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8D269-A918-4FBA-82F5-EA571ECA5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0AB11B-6309-4AAF-9691-D4D0CF38AE2A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groups of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86A317-F516-4F04-93D4-2C0BF65B2C2F}"/>
              </a:ext>
            </a:extLst>
          </p:cNvPr>
          <p:cNvSpPr/>
          <p:nvPr/>
        </p:nvSpPr>
        <p:spPr>
          <a:xfrm>
            <a:off x="2619969" y="1618904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6A5E83B-D516-48A5-BCE2-E60622CAEA87}"/>
              </a:ext>
            </a:extLst>
          </p:cNvPr>
          <p:cNvSpPr/>
          <p:nvPr/>
        </p:nvSpPr>
        <p:spPr>
          <a:xfrm>
            <a:off x="2619969" y="2903828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F52772-DE74-4C8C-A9EA-4A5911A37665}"/>
              </a:ext>
            </a:extLst>
          </p:cNvPr>
          <p:cNvSpPr/>
          <p:nvPr/>
        </p:nvSpPr>
        <p:spPr>
          <a:xfrm>
            <a:off x="2619969" y="4218251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4F660-06CC-4EB4-8B96-13BFF7409792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31966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65978-B6E6-4D4A-B122-2FDE25719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9C59B4-62C8-483A-93B8-61B2295FCE86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groups of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7F9B793-3EAE-45AA-B613-22A49D67F2E8}"/>
              </a:ext>
            </a:extLst>
          </p:cNvPr>
          <p:cNvSpPr/>
          <p:nvPr/>
        </p:nvSpPr>
        <p:spPr>
          <a:xfrm>
            <a:off x="2591981" y="181918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19E25A-563E-4D45-B964-28050A658C1D}"/>
              </a:ext>
            </a:extLst>
          </p:cNvPr>
          <p:cNvSpPr/>
          <p:nvPr/>
        </p:nvSpPr>
        <p:spPr>
          <a:xfrm>
            <a:off x="2591981" y="3429000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AA53E-54FF-4255-86B1-C59F9993E828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27471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F5523-1310-49D7-9A09-283658560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BD7514B-3C58-4FBE-9BE8-1F4F7AE61891}"/>
              </a:ext>
            </a:extLst>
          </p:cNvPr>
          <p:cNvSpPr/>
          <p:nvPr/>
        </p:nvSpPr>
        <p:spPr>
          <a:xfrm>
            <a:off x="2614546" y="920897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2916494-F282-4DB9-8E9D-E82F4C0FC782}"/>
              </a:ext>
            </a:extLst>
          </p:cNvPr>
          <p:cNvSpPr/>
          <p:nvPr/>
        </p:nvSpPr>
        <p:spPr>
          <a:xfrm>
            <a:off x="2614546" y="2057773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BA65B10-A5E9-4860-BCB4-2A136BF35F5A}"/>
              </a:ext>
            </a:extLst>
          </p:cNvPr>
          <p:cNvSpPr/>
          <p:nvPr/>
        </p:nvSpPr>
        <p:spPr>
          <a:xfrm>
            <a:off x="2614546" y="319464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10ABFD9-101A-420B-BE30-2FC272A44994}"/>
              </a:ext>
            </a:extLst>
          </p:cNvPr>
          <p:cNvSpPr/>
          <p:nvPr/>
        </p:nvSpPr>
        <p:spPr>
          <a:xfrm>
            <a:off x="2614546" y="4331525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E11060B-59B0-4344-9E98-A42EA0049096}"/>
              </a:ext>
            </a:extLst>
          </p:cNvPr>
          <p:cNvSpPr/>
          <p:nvPr/>
        </p:nvSpPr>
        <p:spPr>
          <a:xfrm>
            <a:off x="2614546" y="546717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D27B50-8B36-4FA1-8171-0F1BEA56E766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groups of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32166-D092-427B-B1DB-2BEE5181E05C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11245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EED31-35BD-4A77-97C2-D5BE15306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3DCE6A-2DE2-40E1-9C50-9A22988DDF4B}"/>
              </a:ext>
            </a:extLst>
          </p:cNvPr>
          <p:cNvSpPr txBox="1"/>
          <p:nvPr/>
        </p:nvSpPr>
        <p:spPr>
          <a:xfrm>
            <a:off x="270452" y="214144"/>
            <a:ext cx="63273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 cubes will make 7 towers of 5.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54323F-F97D-4FC7-BF22-3F3B7E9CDC38}"/>
              </a:ext>
            </a:extLst>
          </p:cNvPr>
          <p:cNvSpPr/>
          <p:nvPr/>
        </p:nvSpPr>
        <p:spPr>
          <a:xfrm>
            <a:off x="270452" y="4895551"/>
            <a:ext cx="89146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 cubes will make 6 towers of 5 as 30 ÷ 5 = 6 (not 7).</a:t>
            </a:r>
          </a:p>
        </p:txBody>
      </p:sp>
    </p:spTree>
    <p:extLst>
      <p:ext uri="{BB962C8B-B14F-4D97-AF65-F5344CB8AC3E}">
        <p14:creationId xmlns:p14="http://schemas.microsoft.com/office/powerpoint/2010/main" val="26703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A9934-E2BB-4FD6-AAD2-DA501E933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DD3F68-FD71-48B1-8534-2BEE5A6C16F3}"/>
              </a:ext>
            </a:extLst>
          </p:cNvPr>
          <p:cNvSpPr/>
          <p:nvPr/>
        </p:nvSpPr>
        <p:spPr>
          <a:xfrm>
            <a:off x="270452" y="5812051"/>
            <a:ext cx="3546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9, 10 or 11 towers.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FC6FA-A890-4D99-B49D-833A07A05BFC}"/>
              </a:ext>
            </a:extLst>
          </p:cNvPr>
          <p:cNvSpPr txBox="1"/>
          <p:nvPr/>
        </p:nvSpPr>
        <p:spPr>
          <a:xfrm>
            <a:off x="270452" y="214144"/>
            <a:ext cx="100527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 built a number of towers that are 5 cubes high.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could Dom have built?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all possible answers.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E94AC88-BE59-4FA0-8343-78FD849938F4}"/>
              </a:ext>
            </a:extLst>
          </p:cNvPr>
          <p:cNvSpPr/>
          <p:nvPr/>
        </p:nvSpPr>
        <p:spPr>
          <a:xfrm>
            <a:off x="4392400" y="1945433"/>
            <a:ext cx="6435148" cy="1483567"/>
          </a:xfrm>
          <a:prstGeom prst="wedgeRoundRectCallout">
            <a:avLst>
              <a:gd name="adj1" fmla="val -62253"/>
              <a:gd name="adj2" fmla="val 182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amount of cubes I started with was between 40 and 60.</a:t>
            </a:r>
          </a:p>
        </p:txBody>
      </p:sp>
    </p:spTree>
    <p:extLst>
      <p:ext uri="{BB962C8B-B14F-4D97-AF65-F5344CB8AC3E}">
        <p14:creationId xmlns:p14="http://schemas.microsoft.com/office/powerpoint/2010/main" val="3880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8266F-E550-409D-B020-C9BC9B55D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08C568-3B0D-4991-A4C4-68E515A95965}"/>
              </a:ext>
            </a:extLst>
          </p:cNvPr>
          <p:cNvSpPr txBox="1"/>
          <p:nvPr/>
        </p:nvSpPr>
        <p:spPr>
          <a:xfrm>
            <a:off x="8296275" y="2725879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CF0987-4FBE-483D-AF96-04C4CA7982AB}"/>
              </a:ext>
            </a:extLst>
          </p:cNvPr>
          <p:cNvSpPr txBox="1"/>
          <p:nvPr/>
        </p:nvSpPr>
        <p:spPr>
          <a:xfrm>
            <a:off x="5947122" y="359068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130588-46DD-4796-883E-24A8700AA1A0}"/>
              </a:ext>
            </a:extLst>
          </p:cNvPr>
          <p:cNvSpPr txBox="1"/>
          <p:nvPr/>
        </p:nvSpPr>
        <p:spPr>
          <a:xfrm>
            <a:off x="8794826" y="4454802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453BE-DB3B-4864-B063-FDA86ED22AB5}"/>
              </a:ext>
            </a:extLst>
          </p:cNvPr>
          <p:cNvSpPr txBox="1"/>
          <p:nvPr/>
        </p:nvSpPr>
        <p:spPr>
          <a:xfrm>
            <a:off x="343155" y="229306"/>
            <a:ext cx="7252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Take 20 cubes.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E3604-88D6-41F1-B278-3D4996C99CB7}"/>
              </a:ext>
            </a:extLst>
          </p:cNvPr>
          <p:cNvSpPr txBox="1"/>
          <p:nvPr/>
        </p:nvSpPr>
        <p:spPr>
          <a:xfrm>
            <a:off x="5857413" y="2764678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20.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7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DE43E1-E8FD-4F77-86BA-B684C6531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0242B6-04DD-4455-84C3-2519C43C6AA7}"/>
              </a:ext>
            </a:extLst>
          </p:cNvPr>
          <p:cNvSpPr txBox="1"/>
          <p:nvPr/>
        </p:nvSpPr>
        <p:spPr>
          <a:xfrm>
            <a:off x="8296275" y="2725879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F9045-50DA-4DFC-9361-DE08B2BF5A9F}"/>
              </a:ext>
            </a:extLst>
          </p:cNvPr>
          <p:cNvSpPr txBox="1"/>
          <p:nvPr/>
        </p:nvSpPr>
        <p:spPr>
          <a:xfrm>
            <a:off x="5947122" y="359068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25AFB-2E37-4A94-96F4-D31FA11CD576}"/>
              </a:ext>
            </a:extLst>
          </p:cNvPr>
          <p:cNvSpPr txBox="1"/>
          <p:nvPr/>
        </p:nvSpPr>
        <p:spPr>
          <a:xfrm>
            <a:off x="8794826" y="4454802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F35CA-EA03-4999-A82E-7D13E8C39709}"/>
              </a:ext>
            </a:extLst>
          </p:cNvPr>
          <p:cNvSpPr txBox="1"/>
          <p:nvPr/>
        </p:nvSpPr>
        <p:spPr>
          <a:xfrm>
            <a:off x="343155" y="229306"/>
            <a:ext cx="7252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Take 30 cubes.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3D443-4B3C-4789-8EA4-316A220D9446}"/>
              </a:ext>
            </a:extLst>
          </p:cNvPr>
          <p:cNvSpPr txBox="1"/>
          <p:nvPr/>
        </p:nvSpPr>
        <p:spPr>
          <a:xfrm>
            <a:off x="5857413" y="2764678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30.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74E33A-D2BA-45F9-8348-255D20BD8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7193BA-B2A8-45B3-BFF5-12F2BF3AC77F}"/>
              </a:ext>
            </a:extLst>
          </p:cNvPr>
          <p:cNvSpPr txBox="1"/>
          <p:nvPr/>
        </p:nvSpPr>
        <p:spPr>
          <a:xfrm>
            <a:off x="7860340" y="2007633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60DCD-6D79-4AB5-B889-27DE805FB88D}"/>
              </a:ext>
            </a:extLst>
          </p:cNvPr>
          <p:cNvSpPr txBox="1"/>
          <p:nvPr/>
        </p:nvSpPr>
        <p:spPr>
          <a:xfrm>
            <a:off x="5511187" y="2872440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B7E41-A707-4F59-A9EA-0D8B2F97E27A}"/>
              </a:ext>
            </a:extLst>
          </p:cNvPr>
          <p:cNvSpPr txBox="1"/>
          <p:nvPr/>
        </p:nvSpPr>
        <p:spPr>
          <a:xfrm>
            <a:off x="8358891" y="373655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BCA09-5BEB-4886-A56F-511BC1DAE825}"/>
              </a:ext>
            </a:extLst>
          </p:cNvPr>
          <p:cNvSpPr txBox="1"/>
          <p:nvPr/>
        </p:nvSpPr>
        <p:spPr>
          <a:xfrm>
            <a:off x="5412357" y="2056832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45.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45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9B857-3AFE-481B-9368-A7B06187896D}"/>
              </a:ext>
            </a:extLst>
          </p:cNvPr>
          <p:cNvSpPr txBox="1"/>
          <p:nvPr/>
        </p:nvSpPr>
        <p:spPr>
          <a:xfrm>
            <a:off x="343155" y="229306"/>
            <a:ext cx="1002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 from 45 cubes?</a:t>
            </a:r>
          </a:p>
        </p:txBody>
      </p:sp>
    </p:spTree>
    <p:extLst>
      <p:ext uri="{BB962C8B-B14F-4D97-AF65-F5344CB8AC3E}">
        <p14:creationId xmlns:p14="http://schemas.microsoft.com/office/powerpoint/2010/main" val="18616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41944-AE4E-4143-AAC8-8FDAF6931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939EF1-30AF-4F39-BAFE-0D22D709BF1E}"/>
              </a:ext>
            </a:extLst>
          </p:cNvPr>
          <p:cNvSpPr txBox="1"/>
          <p:nvPr/>
        </p:nvSpPr>
        <p:spPr>
          <a:xfrm>
            <a:off x="702953" y="5528333"/>
            <a:ext cx="77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38C9D6-0AEB-4989-A5A0-730B724CEE82}"/>
              </a:ext>
            </a:extLst>
          </p:cNvPr>
          <p:cNvSpPr txBox="1"/>
          <p:nvPr/>
        </p:nvSpPr>
        <p:spPr>
          <a:xfrm>
            <a:off x="2126828" y="5531144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F3B97-E941-4DA3-8BAE-09E260F2D32E}"/>
              </a:ext>
            </a:extLst>
          </p:cNvPr>
          <p:cNvSpPr txBox="1"/>
          <p:nvPr/>
        </p:nvSpPr>
        <p:spPr>
          <a:xfrm>
            <a:off x="3664153" y="5528333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15CFCE-B51F-4995-ACD2-A0CAA2E4B0F8}"/>
              </a:ext>
            </a:extLst>
          </p:cNvPr>
          <p:cNvSpPr txBox="1"/>
          <p:nvPr/>
        </p:nvSpPr>
        <p:spPr>
          <a:xfrm>
            <a:off x="7562977" y="4515691"/>
            <a:ext cx="8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0B996-9315-4BBD-A12D-5C26F3FDBAD4}"/>
              </a:ext>
            </a:extLst>
          </p:cNvPr>
          <p:cNvSpPr txBox="1"/>
          <p:nvPr/>
        </p:nvSpPr>
        <p:spPr>
          <a:xfrm>
            <a:off x="343155" y="229306"/>
            <a:ext cx="753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apples are shared between 5 horses.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65ECC-3B44-4360-8594-88FE15C707BA}"/>
              </a:ext>
            </a:extLst>
          </p:cNvPr>
          <p:cNvSpPr txBox="1"/>
          <p:nvPr/>
        </p:nvSpPr>
        <p:spPr>
          <a:xfrm>
            <a:off x="342878" y="4532539"/>
            <a:ext cx="835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apples will each horse get? _____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F2D711-63EF-4B84-8C8C-FC57E1B9DED6}"/>
              </a:ext>
            </a:extLst>
          </p:cNvPr>
          <p:cNvSpPr txBox="1"/>
          <p:nvPr/>
        </p:nvSpPr>
        <p:spPr>
          <a:xfrm>
            <a:off x="1605062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B93E6E-BDC8-474D-A336-36948CD583FC}"/>
              </a:ext>
            </a:extLst>
          </p:cNvPr>
          <p:cNvSpPr/>
          <p:nvPr/>
        </p:nvSpPr>
        <p:spPr>
          <a:xfrm>
            <a:off x="732255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AC79D7-6DA7-4470-ADC4-6C16D6938379}"/>
              </a:ext>
            </a:extLst>
          </p:cNvPr>
          <p:cNvSpPr/>
          <p:nvPr/>
        </p:nvSpPr>
        <p:spPr>
          <a:xfrm>
            <a:off x="2155863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FEECC6-5011-43CA-9067-E4E1C6A42613}"/>
              </a:ext>
            </a:extLst>
          </p:cNvPr>
          <p:cNvSpPr txBox="1"/>
          <p:nvPr/>
        </p:nvSpPr>
        <p:spPr>
          <a:xfrm>
            <a:off x="3098116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F926B-C24D-471A-B323-DF194F829064}"/>
              </a:ext>
            </a:extLst>
          </p:cNvPr>
          <p:cNvSpPr/>
          <p:nvPr/>
        </p:nvSpPr>
        <p:spPr>
          <a:xfrm>
            <a:off x="3693188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4" y="4070583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Odd and even numbers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875244"/>
            <a:ext cx="5271764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Monday Short 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0222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313C4-D7AA-4CB3-8DDA-F35050A20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37FC30-A0E9-4E93-A4AA-CECA400039C9}"/>
              </a:ext>
            </a:extLst>
          </p:cNvPr>
          <p:cNvSpPr txBox="1"/>
          <p:nvPr/>
        </p:nvSpPr>
        <p:spPr>
          <a:xfrm>
            <a:off x="702953" y="5528333"/>
            <a:ext cx="77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8DA0917-A2E2-4B25-822F-91F4EF72B237}"/>
              </a:ext>
            </a:extLst>
          </p:cNvPr>
          <p:cNvSpPr txBox="1"/>
          <p:nvPr/>
        </p:nvSpPr>
        <p:spPr>
          <a:xfrm>
            <a:off x="2126828" y="5531144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752486-1D27-4AE0-BA13-A30AB711CF34}"/>
              </a:ext>
            </a:extLst>
          </p:cNvPr>
          <p:cNvSpPr txBox="1"/>
          <p:nvPr/>
        </p:nvSpPr>
        <p:spPr>
          <a:xfrm>
            <a:off x="3664153" y="5528333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7DDE21-DC13-4374-A007-3AEBEB0D6EBC}"/>
              </a:ext>
            </a:extLst>
          </p:cNvPr>
          <p:cNvSpPr txBox="1"/>
          <p:nvPr/>
        </p:nvSpPr>
        <p:spPr>
          <a:xfrm>
            <a:off x="7505827" y="4506166"/>
            <a:ext cx="8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729D9-FC4B-4FF3-96B3-5F2A2C17D3E0}"/>
              </a:ext>
            </a:extLst>
          </p:cNvPr>
          <p:cNvSpPr txBox="1"/>
          <p:nvPr/>
        </p:nvSpPr>
        <p:spPr>
          <a:xfrm>
            <a:off x="343155" y="229306"/>
            <a:ext cx="7973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50 pencils are shared between 5 children.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75998-8F04-43D6-BFA9-3C32D4FA233E}"/>
              </a:ext>
            </a:extLst>
          </p:cNvPr>
          <p:cNvSpPr txBox="1"/>
          <p:nvPr/>
        </p:nvSpPr>
        <p:spPr>
          <a:xfrm>
            <a:off x="342878" y="4532539"/>
            <a:ext cx="839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pencils will each child get? _____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3E2AD-B0F6-49C5-843C-2053D7F3451A}"/>
              </a:ext>
            </a:extLst>
          </p:cNvPr>
          <p:cNvSpPr txBox="1"/>
          <p:nvPr/>
        </p:nvSpPr>
        <p:spPr>
          <a:xfrm>
            <a:off x="1605062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41D12-2EF9-494A-B4E3-0EFA01067D1E}"/>
              </a:ext>
            </a:extLst>
          </p:cNvPr>
          <p:cNvSpPr/>
          <p:nvPr/>
        </p:nvSpPr>
        <p:spPr>
          <a:xfrm>
            <a:off x="732255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9AD649-DA81-4189-A67B-3F77BCFAE2AC}"/>
              </a:ext>
            </a:extLst>
          </p:cNvPr>
          <p:cNvSpPr/>
          <p:nvPr/>
        </p:nvSpPr>
        <p:spPr>
          <a:xfrm>
            <a:off x="2155863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C3117-235E-41F1-B5AD-741547DEB594}"/>
              </a:ext>
            </a:extLst>
          </p:cNvPr>
          <p:cNvSpPr txBox="1"/>
          <p:nvPr/>
        </p:nvSpPr>
        <p:spPr>
          <a:xfrm>
            <a:off x="3098116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5573C-64F7-40C7-B5F2-1B363D9B4469}"/>
              </a:ext>
            </a:extLst>
          </p:cNvPr>
          <p:cNvSpPr/>
          <p:nvPr/>
        </p:nvSpPr>
        <p:spPr>
          <a:xfrm>
            <a:off x="3693188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3BADA-6E6C-46A5-BC42-436981CD3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46393B-D51E-4A1E-975A-CA1972ECBC78}"/>
              </a:ext>
            </a:extLst>
          </p:cNvPr>
          <p:cNvSpPr txBox="1"/>
          <p:nvPr/>
        </p:nvSpPr>
        <p:spPr>
          <a:xfrm>
            <a:off x="433091" y="2094441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C7C1BC-917B-46B6-AB3D-69B98F9FAA53}"/>
              </a:ext>
            </a:extLst>
          </p:cNvPr>
          <p:cNvSpPr txBox="1"/>
          <p:nvPr/>
        </p:nvSpPr>
        <p:spPr>
          <a:xfrm>
            <a:off x="433091" y="3074416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108ED7-4B7F-4EAF-8B22-6ABFE5CCF08F}"/>
              </a:ext>
            </a:extLst>
          </p:cNvPr>
          <p:cNvSpPr txBox="1"/>
          <p:nvPr/>
        </p:nvSpPr>
        <p:spPr>
          <a:xfrm>
            <a:off x="1628775" y="4026173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4593E0-B537-43CA-889A-910DDC845A50}"/>
              </a:ext>
            </a:extLst>
          </p:cNvPr>
          <p:cNvSpPr txBox="1"/>
          <p:nvPr/>
        </p:nvSpPr>
        <p:spPr>
          <a:xfrm>
            <a:off x="2614136" y="5024399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2F9E7-A3D9-4A11-9C04-14ACC0019BAB}"/>
              </a:ext>
            </a:extLst>
          </p:cNvPr>
          <p:cNvSpPr txBox="1"/>
          <p:nvPr/>
        </p:nvSpPr>
        <p:spPr>
          <a:xfrm>
            <a:off x="343155" y="229306"/>
            <a:ext cx="9393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1p coins into 5s.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do we need to make 15p?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705BB-3B2F-4888-9C80-EC29997F8A82}"/>
              </a:ext>
            </a:extLst>
          </p:cNvPr>
          <p:cNvSpPr txBox="1"/>
          <p:nvPr/>
        </p:nvSpPr>
        <p:spPr>
          <a:xfrm>
            <a:off x="343155" y="2115800"/>
            <a:ext cx="69076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 1ps = 15 x 1p coins.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5p = 15p.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15p = _____ x 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15p ÷ 5p = _____.</a:t>
            </a:r>
          </a:p>
        </p:txBody>
      </p:sp>
    </p:spTree>
    <p:extLst>
      <p:ext uri="{BB962C8B-B14F-4D97-AF65-F5344CB8AC3E}">
        <p14:creationId xmlns:p14="http://schemas.microsoft.com/office/powerpoint/2010/main" val="5492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D4B0A-085A-45BB-A6A1-6F7F66604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E9DBEF-E07C-4441-B62C-C3D83B60DF1C}"/>
              </a:ext>
            </a:extLst>
          </p:cNvPr>
          <p:cNvSpPr txBox="1"/>
          <p:nvPr/>
        </p:nvSpPr>
        <p:spPr>
          <a:xfrm>
            <a:off x="433091" y="2094442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C06FF0-18AA-4D87-A559-85F3C50BC446}"/>
              </a:ext>
            </a:extLst>
          </p:cNvPr>
          <p:cNvSpPr txBox="1"/>
          <p:nvPr/>
        </p:nvSpPr>
        <p:spPr>
          <a:xfrm>
            <a:off x="433091" y="3074417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7F7B6D-B95A-4BAE-BBFD-56D5B082B0C5}"/>
              </a:ext>
            </a:extLst>
          </p:cNvPr>
          <p:cNvSpPr txBox="1"/>
          <p:nvPr/>
        </p:nvSpPr>
        <p:spPr>
          <a:xfrm>
            <a:off x="1628775" y="4026174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D8D04C-3B30-46BF-BC19-AA5713C4FAAE}"/>
              </a:ext>
            </a:extLst>
          </p:cNvPr>
          <p:cNvSpPr txBox="1"/>
          <p:nvPr/>
        </p:nvSpPr>
        <p:spPr>
          <a:xfrm>
            <a:off x="2614136" y="5024400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53E9-686D-4A30-AFDE-3151027D1976}"/>
              </a:ext>
            </a:extLst>
          </p:cNvPr>
          <p:cNvSpPr txBox="1"/>
          <p:nvPr/>
        </p:nvSpPr>
        <p:spPr>
          <a:xfrm>
            <a:off x="343155" y="229306"/>
            <a:ext cx="94564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1p coins into 5s.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do we need to make 25p?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DF4AD-0A40-4BF2-B4E6-88842AA2F205}"/>
              </a:ext>
            </a:extLst>
          </p:cNvPr>
          <p:cNvSpPr txBox="1"/>
          <p:nvPr/>
        </p:nvSpPr>
        <p:spPr>
          <a:xfrm>
            <a:off x="343155" y="2115801"/>
            <a:ext cx="69701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 1ps = 25 x 1p coins.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5p = 25p.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25p = _____ x 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25p ÷ 5p = _____.</a:t>
            </a:r>
          </a:p>
        </p:txBody>
      </p:sp>
    </p:spTree>
    <p:extLst>
      <p:ext uri="{BB962C8B-B14F-4D97-AF65-F5344CB8AC3E}">
        <p14:creationId xmlns:p14="http://schemas.microsoft.com/office/powerpoint/2010/main" val="8996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FEBC8-957F-465B-8D0D-584B38B44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1B9ACC3-4B52-4C33-8F5B-F71D818D34A6}"/>
              </a:ext>
            </a:extLst>
          </p:cNvPr>
          <p:cNvSpPr/>
          <p:nvPr/>
        </p:nvSpPr>
        <p:spPr>
          <a:xfrm>
            <a:off x="270452" y="5474053"/>
            <a:ext cx="4781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5 = 10 (not 12).</a:t>
            </a:r>
          </a:p>
        </p:txBody>
      </p:sp>
    </p:spTree>
    <p:extLst>
      <p:ext uri="{BB962C8B-B14F-4D97-AF65-F5344CB8AC3E}">
        <p14:creationId xmlns:p14="http://schemas.microsoft.com/office/powerpoint/2010/main" val="5127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BAC80-2716-49C9-8399-BBD764BC5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F8C10-726C-47BF-9B2C-36F6ABB8CC57}"/>
              </a:ext>
            </a:extLst>
          </p:cNvPr>
          <p:cNvSpPr/>
          <p:nvPr/>
        </p:nvSpPr>
        <p:spPr>
          <a:xfrm>
            <a:off x="1988414" y="3925921"/>
            <a:ext cx="8215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35 ÷ 5 = 7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30 ÷ 5 = 6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25 ÷ 5 = 5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20 ÷ 5 = 4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15 ÷ 5 = 3 in each group.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3BCFF-24F8-4E3B-A1E4-5B15E0B59102}"/>
              </a:ext>
            </a:extLst>
          </p:cNvPr>
          <p:cNvSpPr txBox="1"/>
          <p:nvPr/>
        </p:nvSpPr>
        <p:spPr>
          <a:xfrm>
            <a:off x="423404" y="270145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number could Ben have started with and how many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would be in each group?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D4252D-E13E-40B0-BB0F-9FB28D1CCC5A}"/>
              </a:ext>
            </a:extLst>
          </p:cNvPr>
          <p:cNvSpPr/>
          <p:nvPr/>
        </p:nvSpPr>
        <p:spPr>
          <a:xfrm>
            <a:off x="3102386" y="744315"/>
            <a:ext cx="7995105" cy="1483567"/>
          </a:xfrm>
          <a:prstGeom prst="wedgeRoundRectCallout">
            <a:avLst>
              <a:gd name="adj1" fmla="val -57557"/>
              <a:gd name="adj2" fmla="val 369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My number is greater </a:t>
            </a:r>
            <a:r>
              <a:rPr lang="en-GB" sz="3200" b="1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between</a:t>
            </a:r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10 and 40. I have 5 equal groups.</a:t>
            </a:r>
          </a:p>
        </p:txBody>
      </p:sp>
    </p:spTree>
    <p:extLst>
      <p:ext uri="{BB962C8B-B14F-4D97-AF65-F5344CB8AC3E}">
        <p14:creationId xmlns:p14="http://schemas.microsoft.com/office/powerpoint/2010/main" val="12853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109494" y="4558549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Divide by 10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816818" y="2021865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Thursday/ Friday Short Lesson </a:t>
            </a:r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  <a:endParaRPr lang="en-GB" sz="6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429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30?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6100846" y="17387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6665217" y="174271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097508" y="165154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7419401" y="1738025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09254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30.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571199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461760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05329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145085" y="1744794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406AB5-D557-4B17-BFA4-BC7C80820F66}"/>
              </a:ext>
            </a:extLst>
          </p:cNvPr>
          <p:cNvGrpSpPr/>
          <p:nvPr/>
        </p:nvGrpSpPr>
        <p:grpSpPr>
          <a:xfrm>
            <a:off x="2988994" y="1714689"/>
            <a:ext cx="1058543" cy="900000"/>
            <a:chOff x="2988994" y="1694824"/>
            <a:chExt cx="1058543" cy="9000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A02D1BE-3AF6-412D-B13C-5827B2DF0820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60">
              <a:extLst>
                <a:ext uri="{FF2B5EF4-FFF2-40B4-BE49-F238E27FC236}">
                  <a16:creationId xmlns:a16="http://schemas.microsoft.com/office/drawing/2014/main" id="{7EC8A069-848B-49CC-862C-D9FCC2D8F865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399290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082215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F039CF-B107-4C3A-B22F-B8AB8C2EF09A}"/>
              </a:ext>
            </a:extLst>
          </p:cNvPr>
          <p:cNvGrpSpPr/>
          <p:nvPr/>
        </p:nvGrpSpPr>
        <p:grpSpPr>
          <a:xfrm>
            <a:off x="4048887" y="1714689"/>
            <a:ext cx="1058543" cy="900000"/>
            <a:chOff x="2988994" y="1694824"/>
            <a:chExt cx="1058543" cy="90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D680DC-7B09-4038-9A0B-333D576B383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60">
              <a:extLst>
                <a:ext uri="{FF2B5EF4-FFF2-40B4-BE49-F238E27FC236}">
                  <a16:creationId xmlns:a16="http://schemas.microsoft.com/office/drawing/2014/main" id="{0FAF767A-2713-4952-A489-2D48199D378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C6EAFBF-1A70-44CD-86A5-3C2612A2059F}"/>
              </a:ext>
            </a:extLst>
          </p:cNvPr>
          <p:cNvGrpSpPr/>
          <p:nvPr/>
        </p:nvGrpSpPr>
        <p:grpSpPr>
          <a:xfrm>
            <a:off x="5108779" y="1714689"/>
            <a:ext cx="1058543" cy="900000"/>
            <a:chOff x="2988994" y="1694824"/>
            <a:chExt cx="1058543" cy="900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414214C-AA03-4B69-BE42-1A7A0ED8659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60">
              <a:extLst>
                <a:ext uri="{FF2B5EF4-FFF2-40B4-BE49-F238E27FC236}">
                  <a16:creationId xmlns:a16="http://schemas.microsoft.com/office/drawing/2014/main" id="{397B722E-3802-49D0-BBEE-7E2B29C4EAE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2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60?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7581569" y="1770319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8145940" y="177428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9578231" y="1683112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8900124" y="17695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774726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60.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836671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727232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970801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9625808" y="177636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664762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347687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6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CF44E91-182E-4C52-B600-9225B15DFB4F}"/>
              </a:ext>
            </a:extLst>
          </p:cNvPr>
          <p:cNvGrpSpPr/>
          <p:nvPr/>
        </p:nvGrpSpPr>
        <p:grpSpPr>
          <a:xfrm>
            <a:off x="1371788" y="1728893"/>
            <a:ext cx="1058543" cy="900000"/>
            <a:chOff x="2988994" y="1694824"/>
            <a:chExt cx="1058543" cy="900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D67359-FC59-486D-AB57-71C7FC4CD6C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60">
              <a:extLst>
                <a:ext uri="{FF2B5EF4-FFF2-40B4-BE49-F238E27FC236}">
                  <a16:creationId xmlns:a16="http://schemas.microsoft.com/office/drawing/2014/main" id="{A0198340-D20A-49BF-ABDF-4D94031E65A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8A7F1A4-71DA-45B6-BACA-8255D2E91DD0}"/>
              </a:ext>
            </a:extLst>
          </p:cNvPr>
          <p:cNvGrpSpPr/>
          <p:nvPr/>
        </p:nvGrpSpPr>
        <p:grpSpPr>
          <a:xfrm>
            <a:off x="3376154" y="1728893"/>
            <a:ext cx="1058543" cy="900000"/>
            <a:chOff x="2988994" y="1694824"/>
            <a:chExt cx="1058543" cy="90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852CC1D-EBB2-4EFA-A828-30BC2F360CBE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64F573-908C-4B2C-92E0-9340D25B0569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AC1E05-294E-494D-8D76-C0887FCFA857}"/>
              </a:ext>
            </a:extLst>
          </p:cNvPr>
          <p:cNvGrpSpPr/>
          <p:nvPr/>
        </p:nvGrpSpPr>
        <p:grpSpPr>
          <a:xfrm>
            <a:off x="5380520" y="1728893"/>
            <a:ext cx="1058543" cy="900000"/>
            <a:chOff x="2988994" y="1694824"/>
            <a:chExt cx="1058543" cy="900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BA233A8-3A40-4B36-9B0B-1294CBB3155A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0">
              <a:extLst>
                <a:ext uri="{FF2B5EF4-FFF2-40B4-BE49-F238E27FC236}">
                  <a16:creationId xmlns:a16="http://schemas.microsoft.com/office/drawing/2014/main" id="{7F3C3E6D-77B8-4E66-AC46-BDEC14858DF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13042AD-AF55-48CC-94CF-2F7975157DB0}"/>
              </a:ext>
            </a:extLst>
          </p:cNvPr>
          <p:cNvGrpSpPr/>
          <p:nvPr/>
        </p:nvGrpSpPr>
        <p:grpSpPr>
          <a:xfrm>
            <a:off x="2373971" y="1728893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C6F7AF4-A595-447E-8932-73974AFA5EC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0">
              <a:extLst>
                <a:ext uri="{FF2B5EF4-FFF2-40B4-BE49-F238E27FC236}">
                  <a16:creationId xmlns:a16="http://schemas.microsoft.com/office/drawing/2014/main" id="{684E3674-F253-4D7C-9824-5721BA2DCF0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A5ACF81-9184-4363-8C8F-CDCFDEB6B9F9}"/>
              </a:ext>
            </a:extLst>
          </p:cNvPr>
          <p:cNvGrpSpPr/>
          <p:nvPr/>
        </p:nvGrpSpPr>
        <p:grpSpPr>
          <a:xfrm>
            <a:off x="4378337" y="1728893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517782C-CA48-4CC0-A480-B348364D8E5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0">
              <a:extLst>
                <a:ext uri="{FF2B5EF4-FFF2-40B4-BE49-F238E27FC236}">
                  <a16:creationId xmlns:a16="http://schemas.microsoft.com/office/drawing/2014/main" id="{BADE3040-DCF7-4F94-9E9A-10BF5EE8A7E4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AAA8ACA-8AD4-4F21-AB0F-C3CD6B595A83}"/>
              </a:ext>
            </a:extLst>
          </p:cNvPr>
          <p:cNvGrpSpPr/>
          <p:nvPr/>
        </p:nvGrpSpPr>
        <p:grpSpPr>
          <a:xfrm>
            <a:off x="6382703" y="1728893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F15ABD6-9B0D-4EAA-A440-FDE4AA03AAD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EC17D08A-0D07-4D16-ACB7-F95AE874CC0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07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62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70?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8049705" y="173965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8614076" y="17436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10046367" y="1652451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9368260" y="1738935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87912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70.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649857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540418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83987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10093944" y="1745704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477948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160873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7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E0FDF4E-E6AC-4DDB-AF95-D1C6644182F7}"/>
              </a:ext>
            </a:extLst>
          </p:cNvPr>
          <p:cNvGrpSpPr/>
          <p:nvPr/>
        </p:nvGrpSpPr>
        <p:grpSpPr>
          <a:xfrm>
            <a:off x="707938" y="1708141"/>
            <a:ext cx="1058543" cy="900000"/>
            <a:chOff x="2988994" y="1694824"/>
            <a:chExt cx="1058543" cy="900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F8B7D15-646D-47AF-BF17-E72181443292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2F8046E-5A4D-4818-8929-0E330E9DE36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8A2FE69-4FE0-4803-B8C7-CB85987151DD}"/>
              </a:ext>
            </a:extLst>
          </p:cNvPr>
          <p:cNvGrpSpPr/>
          <p:nvPr/>
        </p:nvGrpSpPr>
        <p:grpSpPr>
          <a:xfrm>
            <a:off x="2732344" y="1708141"/>
            <a:ext cx="1058543" cy="900000"/>
            <a:chOff x="2988994" y="1694824"/>
            <a:chExt cx="1058543" cy="900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9D4432E-112C-42D1-96D9-F6C79933404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E3CBD39-14E5-4F91-8EF0-9D740E289B7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B8BBF7F-5F3C-40D5-8705-35923EDF5D44}"/>
              </a:ext>
            </a:extLst>
          </p:cNvPr>
          <p:cNvGrpSpPr/>
          <p:nvPr/>
        </p:nvGrpSpPr>
        <p:grpSpPr>
          <a:xfrm>
            <a:off x="4756750" y="1708141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1BC342D-78D4-4EFE-944A-A16211BEBA93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0">
              <a:extLst>
                <a:ext uri="{FF2B5EF4-FFF2-40B4-BE49-F238E27FC236}">
                  <a16:creationId xmlns:a16="http://schemas.microsoft.com/office/drawing/2014/main" id="{129E2F81-6908-4894-923D-ECCAC6D5EAD7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38889E-5EE0-4B0D-8338-9412145C5C08}"/>
              </a:ext>
            </a:extLst>
          </p:cNvPr>
          <p:cNvGrpSpPr/>
          <p:nvPr/>
        </p:nvGrpSpPr>
        <p:grpSpPr>
          <a:xfrm>
            <a:off x="1720141" y="1708141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E96BFF5-EED3-468B-98F6-04FD3748048B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0">
              <a:extLst>
                <a:ext uri="{FF2B5EF4-FFF2-40B4-BE49-F238E27FC236}">
                  <a16:creationId xmlns:a16="http://schemas.microsoft.com/office/drawing/2014/main" id="{0FCCF734-A3D5-4A9B-AD5F-62F4E17CF35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77B665-23A8-4D8D-9CD6-DA92FFD517B4}"/>
              </a:ext>
            </a:extLst>
          </p:cNvPr>
          <p:cNvGrpSpPr/>
          <p:nvPr/>
        </p:nvGrpSpPr>
        <p:grpSpPr>
          <a:xfrm>
            <a:off x="3744547" y="1708141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D6F3EF4-E776-4E92-92B0-0B51D0855502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ACED202E-72B5-4A6E-9FB4-559F85A0DC0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FA319A-40D1-4CE8-A5ED-F92F858B4C07}"/>
              </a:ext>
            </a:extLst>
          </p:cNvPr>
          <p:cNvGrpSpPr/>
          <p:nvPr/>
        </p:nvGrpSpPr>
        <p:grpSpPr>
          <a:xfrm>
            <a:off x="5768953" y="1708141"/>
            <a:ext cx="1058543" cy="900000"/>
            <a:chOff x="2988994" y="1694824"/>
            <a:chExt cx="1058543" cy="90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BEB0D57-C692-47C3-AD88-C4E34C616CDD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60">
              <a:extLst>
                <a:ext uri="{FF2B5EF4-FFF2-40B4-BE49-F238E27FC236}">
                  <a16:creationId xmlns:a16="http://schemas.microsoft.com/office/drawing/2014/main" id="{D745E93E-05A8-44FE-9D58-B3CF122BB485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A0ACF32-7E70-4933-8C7F-D02F5EC1EBA4}"/>
              </a:ext>
            </a:extLst>
          </p:cNvPr>
          <p:cNvGrpSpPr/>
          <p:nvPr/>
        </p:nvGrpSpPr>
        <p:grpSpPr>
          <a:xfrm>
            <a:off x="6781158" y="1708141"/>
            <a:ext cx="1058543" cy="900000"/>
            <a:chOff x="2988994" y="1694824"/>
            <a:chExt cx="1058543" cy="900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3F4B2D8-5B1C-4F4A-86FD-8713BF2998E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60">
              <a:extLst>
                <a:ext uri="{FF2B5EF4-FFF2-40B4-BE49-F238E27FC236}">
                  <a16:creationId xmlns:a16="http://schemas.microsoft.com/office/drawing/2014/main" id="{98CB83F7-4EB0-490F-A850-976DC74858A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58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90?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9057412" y="1792490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9397839" y="1796457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10568862" y="1705283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10021389" y="1791767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774726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90.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836671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727232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970801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10616439" y="179853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664762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347687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99B3AFF-8FFC-4588-8C6D-102A5D059436}"/>
              </a:ext>
            </a:extLst>
          </p:cNvPr>
          <p:cNvGrpSpPr/>
          <p:nvPr/>
        </p:nvGrpSpPr>
        <p:grpSpPr>
          <a:xfrm>
            <a:off x="404051" y="1677225"/>
            <a:ext cx="1058543" cy="900000"/>
            <a:chOff x="2988994" y="1694824"/>
            <a:chExt cx="1058543" cy="9000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DE8D9A8-6A36-4899-A5D5-CBCCE99A19DE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0BE62A9-C29C-4F20-97CF-7A753218194D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9357575-2B15-4818-A641-8371F9ECB574}"/>
              </a:ext>
            </a:extLst>
          </p:cNvPr>
          <p:cNvGrpSpPr/>
          <p:nvPr/>
        </p:nvGrpSpPr>
        <p:grpSpPr>
          <a:xfrm>
            <a:off x="2331451" y="1691090"/>
            <a:ext cx="1058543" cy="900000"/>
            <a:chOff x="2988994" y="1694824"/>
            <a:chExt cx="1058543" cy="9000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284671D-CB69-4954-A170-295B6277D33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7A8E546-F6DC-4022-A31B-FE5E0BF38B9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076DCAA-996A-4A21-AD59-1FA736D9A5E5}"/>
              </a:ext>
            </a:extLst>
          </p:cNvPr>
          <p:cNvGrpSpPr/>
          <p:nvPr/>
        </p:nvGrpSpPr>
        <p:grpSpPr>
          <a:xfrm>
            <a:off x="4258851" y="1691090"/>
            <a:ext cx="1058543" cy="900000"/>
            <a:chOff x="2988994" y="1694824"/>
            <a:chExt cx="1058543" cy="9000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8EF858F-1F0E-403F-B545-085147AE1A0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TextBox 60">
              <a:extLst>
                <a:ext uri="{FF2B5EF4-FFF2-40B4-BE49-F238E27FC236}">
                  <a16:creationId xmlns:a16="http://schemas.microsoft.com/office/drawing/2014/main" id="{7F040574-F6B9-491B-9A8F-11F6871E13E3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375221-E595-48F1-880E-937672A3EAAF}"/>
              </a:ext>
            </a:extLst>
          </p:cNvPr>
          <p:cNvGrpSpPr/>
          <p:nvPr/>
        </p:nvGrpSpPr>
        <p:grpSpPr>
          <a:xfrm>
            <a:off x="1367751" y="1691090"/>
            <a:ext cx="1058543" cy="900000"/>
            <a:chOff x="2988994" y="1694824"/>
            <a:chExt cx="1058543" cy="90000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FAFDB13-156A-436E-A7E1-3BA7187A1C6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60">
              <a:extLst>
                <a:ext uri="{FF2B5EF4-FFF2-40B4-BE49-F238E27FC236}">
                  <a16:creationId xmlns:a16="http://schemas.microsoft.com/office/drawing/2014/main" id="{3A611CA5-8319-4701-95C3-B0002DD3835F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F15BFD4-CA94-4BB2-A15F-245798BB44D0}"/>
              </a:ext>
            </a:extLst>
          </p:cNvPr>
          <p:cNvGrpSpPr/>
          <p:nvPr/>
        </p:nvGrpSpPr>
        <p:grpSpPr>
          <a:xfrm>
            <a:off x="3295151" y="1691090"/>
            <a:ext cx="1058543" cy="900000"/>
            <a:chOff x="2988994" y="1694824"/>
            <a:chExt cx="1058543" cy="9000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3AF4F9E-C87F-43E8-A9C8-3029AB02CFF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TextBox 60">
              <a:extLst>
                <a:ext uri="{FF2B5EF4-FFF2-40B4-BE49-F238E27FC236}">
                  <a16:creationId xmlns:a16="http://schemas.microsoft.com/office/drawing/2014/main" id="{DB1A5305-132D-47C8-AD34-146C8371332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B8B6242-3BCF-4EF0-A94D-70407456D887}"/>
              </a:ext>
            </a:extLst>
          </p:cNvPr>
          <p:cNvGrpSpPr/>
          <p:nvPr/>
        </p:nvGrpSpPr>
        <p:grpSpPr>
          <a:xfrm>
            <a:off x="5222551" y="1691090"/>
            <a:ext cx="1058543" cy="900000"/>
            <a:chOff x="2988994" y="1694824"/>
            <a:chExt cx="1058543" cy="90000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4267C67-C71E-4659-9B37-6BFB81CB06D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60">
              <a:extLst>
                <a:ext uri="{FF2B5EF4-FFF2-40B4-BE49-F238E27FC236}">
                  <a16:creationId xmlns:a16="http://schemas.microsoft.com/office/drawing/2014/main" id="{584562FD-21CA-4669-8659-30C8143C1E6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7DF3458-7828-4F01-8F9F-C68767F27FDD}"/>
              </a:ext>
            </a:extLst>
          </p:cNvPr>
          <p:cNvGrpSpPr/>
          <p:nvPr/>
        </p:nvGrpSpPr>
        <p:grpSpPr>
          <a:xfrm>
            <a:off x="6186251" y="1691090"/>
            <a:ext cx="1058543" cy="900000"/>
            <a:chOff x="2988994" y="1694824"/>
            <a:chExt cx="1058543" cy="9000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E7593B8-75D3-4AED-A331-94A6B180E12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60">
              <a:extLst>
                <a:ext uri="{FF2B5EF4-FFF2-40B4-BE49-F238E27FC236}">
                  <a16:creationId xmlns:a16="http://schemas.microsoft.com/office/drawing/2014/main" id="{A61AF110-FC6A-4FB2-91F4-F4D2ECC4316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68653CB-58A6-4399-B00C-5F3DA5BABD6D}"/>
              </a:ext>
            </a:extLst>
          </p:cNvPr>
          <p:cNvGrpSpPr/>
          <p:nvPr/>
        </p:nvGrpSpPr>
        <p:grpSpPr>
          <a:xfrm>
            <a:off x="7149951" y="1691090"/>
            <a:ext cx="1058543" cy="900000"/>
            <a:chOff x="2988994" y="1694824"/>
            <a:chExt cx="1058543" cy="9000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7CD9039-3D01-4B1C-AD49-16865D31D098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88" name="TextBox 60">
              <a:extLst>
                <a:ext uri="{FF2B5EF4-FFF2-40B4-BE49-F238E27FC236}">
                  <a16:creationId xmlns:a16="http://schemas.microsoft.com/office/drawing/2014/main" id="{521BE849-BA7B-40A6-83C5-543F866B138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61D429C-3829-4C33-AFF8-3369E9DD88B2}"/>
              </a:ext>
            </a:extLst>
          </p:cNvPr>
          <p:cNvGrpSpPr/>
          <p:nvPr/>
        </p:nvGrpSpPr>
        <p:grpSpPr>
          <a:xfrm>
            <a:off x="8113653" y="1691090"/>
            <a:ext cx="1058543" cy="900000"/>
            <a:chOff x="2988994" y="1694824"/>
            <a:chExt cx="1058543" cy="9000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B8EE5A3-AFC5-4132-8D3F-B0756737E240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60">
              <a:extLst>
                <a:ext uri="{FF2B5EF4-FFF2-40B4-BE49-F238E27FC236}">
                  <a16:creationId xmlns:a16="http://schemas.microsoft.com/office/drawing/2014/main" id="{7501386F-FF06-40ED-8C4B-9023CD4FD74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9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05832" y="238637"/>
            <a:ext cx="834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Put the numbers under the correct heading.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C13FA2-1577-4728-9BD5-7F9661B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12705"/>
              </p:ext>
            </p:extLst>
          </p:nvPr>
        </p:nvGraphicFramePr>
        <p:xfrm>
          <a:off x="2031999" y="1070311"/>
          <a:ext cx="8128000" cy="37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7664903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7575337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Odd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Even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95846"/>
                  </a:ext>
                </a:extLst>
              </a:tr>
              <a:tr h="32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4662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1B74075-5248-490D-B44C-12F52CBC7CFA}"/>
              </a:ext>
            </a:extLst>
          </p:cNvPr>
          <p:cNvSpPr txBox="1"/>
          <p:nvPr/>
        </p:nvSpPr>
        <p:spPr>
          <a:xfrm>
            <a:off x="1948020" y="5153389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80FBB-8C08-4D75-943B-BD015041F9DC}"/>
              </a:ext>
            </a:extLst>
          </p:cNvPr>
          <p:cNvSpPr txBox="1"/>
          <p:nvPr/>
        </p:nvSpPr>
        <p:spPr>
          <a:xfrm>
            <a:off x="3453359" y="515338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D9274F-9CCE-45A4-9C34-26EA0FF7E98A}"/>
              </a:ext>
            </a:extLst>
          </p:cNvPr>
          <p:cNvSpPr txBox="1"/>
          <p:nvPr/>
        </p:nvSpPr>
        <p:spPr>
          <a:xfrm>
            <a:off x="4958698" y="515338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81D1B-3FC2-4EF0-B390-CC2FFDECB0D5}"/>
              </a:ext>
            </a:extLst>
          </p:cNvPr>
          <p:cNvSpPr txBox="1"/>
          <p:nvPr/>
        </p:nvSpPr>
        <p:spPr>
          <a:xfrm>
            <a:off x="6464037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02FC8-9630-4FE7-8FFD-52A5DBA23267}"/>
              </a:ext>
            </a:extLst>
          </p:cNvPr>
          <p:cNvSpPr txBox="1"/>
          <p:nvPr/>
        </p:nvSpPr>
        <p:spPr>
          <a:xfrm>
            <a:off x="7969376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A741B-6BDA-419F-B422-03D2FAAEDFE8}"/>
              </a:ext>
            </a:extLst>
          </p:cNvPr>
          <p:cNvSpPr txBox="1"/>
          <p:nvPr/>
        </p:nvSpPr>
        <p:spPr>
          <a:xfrm>
            <a:off x="1948020" y="5843868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DF0B7-9CF2-4D3D-8208-D6125B963CC1}"/>
              </a:ext>
            </a:extLst>
          </p:cNvPr>
          <p:cNvSpPr txBox="1"/>
          <p:nvPr/>
        </p:nvSpPr>
        <p:spPr>
          <a:xfrm>
            <a:off x="3453359" y="584386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6F4024-7DFF-48E3-ADC0-D75694678ECB}"/>
              </a:ext>
            </a:extLst>
          </p:cNvPr>
          <p:cNvSpPr txBox="1"/>
          <p:nvPr/>
        </p:nvSpPr>
        <p:spPr>
          <a:xfrm>
            <a:off x="4958698" y="584386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53D88C-3B7C-4189-B57D-B1492286C29A}"/>
              </a:ext>
            </a:extLst>
          </p:cNvPr>
          <p:cNvSpPr txBox="1"/>
          <p:nvPr/>
        </p:nvSpPr>
        <p:spPr>
          <a:xfrm>
            <a:off x="6464037" y="584386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956B5E-2FC8-4923-B687-31BC91EF7A62}"/>
              </a:ext>
            </a:extLst>
          </p:cNvPr>
          <p:cNvSpPr txBox="1"/>
          <p:nvPr/>
        </p:nvSpPr>
        <p:spPr>
          <a:xfrm>
            <a:off x="7969376" y="584386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EDB0B6-41D0-4125-A162-8A776B4A5F19}"/>
              </a:ext>
            </a:extLst>
          </p:cNvPr>
          <p:cNvSpPr txBox="1"/>
          <p:nvPr/>
        </p:nvSpPr>
        <p:spPr>
          <a:xfrm>
            <a:off x="9474715" y="515338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5A2078-CDE2-4F99-9BBB-19BCDC79993F}"/>
              </a:ext>
            </a:extLst>
          </p:cNvPr>
          <p:cNvSpPr txBox="1"/>
          <p:nvPr/>
        </p:nvSpPr>
        <p:spPr>
          <a:xfrm>
            <a:off x="9469532" y="584386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1153616-1BE4-47AE-AAFB-8EE968E3EE7B}"/>
              </a:ext>
            </a:extLst>
          </p:cNvPr>
          <p:cNvSpPr txBox="1"/>
          <p:nvPr/>
        </p:nvSpPr>
        <p:spPr>
          <a:xfrm>
            <a:off x="2778440" y="190198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0D6E0D-CDA0-4C27-B44A-7F6DAA3D9334}"/>
              </a:ext>
            </a:extLst>
          </p:cNvPr>
          <p:cNvSpPr txBox="1"/>
          <p:nvPr/>
        </p:nvSpPr>
        <p:spPr>
          <a:xfrm>
            <a:off x="4476204" y="3941392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D06D7E-1756-42FB-BA12-D280F0F55FA3}"/>
              </a:ext>
            </a:extLst>
          </p:cNvPr>
          <p:cNvSpPr txBox="1"/>
          <p:nvPr/>
        </p:nvSpPr>
        <p:spPr>
          <a:xfrm>
            <a:off x="8572349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ADC4E1-597E-4488-AE54-DDFAD401395F}"/>
              </a:ext>
            </a:extLst>
          </p:cNvPr>
          <p:cNvSpPr txBox="1"/>
          <p:nvPr/>
        </p:nvSpPr>
        <p:spPr>
          <a:xfrm>
            <a:off x="6874585" y="1901983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1AC3FB-C2FD-4BDF-88A2-E8131B27C460}"/>
              </a:ext>
            </a:extLst>
          </p:cNvPr>
          <p:cNvSpPr txBox="1"/>
          <p:nvPr/>
        </p:nvSpPr>
        <p:spPr>
          <a:xfrm>
            <a:off x="8572349" y="1901982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CE06A4-875B-4A5A-BE9E-B07E89DA0D2E}"/>
              </a:ext>
            </a:extLst>
          </p:cNvPr>
          <p:cNvSpPr txBox="1"/>
          <p:nvPr/>
        </p:nvSpPr>
        <p:spPr>
          <a:xfrm>
            <a:off x="8572349" y="292021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5483B8-2358-4B34-9E42-31AAEF039AAC}"/>
              </a:ext>
            </a:extLst>
          </p:cNvPr>
          <p:cNvSpPr txBox="1"/>
          <p:nvPr/>
        </p:nvSpPr>
        <p:spPr>
          <a:xfrm>
            <a:off x="6874585" y="292021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662E16-19E9-4103-803F-741E8B900297}"/>
              </a:ext>
            </a:extLst>
          </p:cNvPr>
          <p:cNvSpPr txBox="1"/>
          <p:nvPr/>
        </p:nvSpPr>
        <p:spPr>
          <a:xfrm>
            <a:off x="4476204" y="1901984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C7511B-E8BF-455F-90B3-D18AE87FD3E7}"/>
              </a:ext>
            </a:extLst>
          </p:cNvPr>
          <p:cNvSpPr txBox="1"/>
          <p:nvPr/>
        </p:nvSpPr>
        <p:spPr>
          <a:xfrm>
            <a:off x="2775539" y="2920216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3972EE-5BBC-4D43-85B1-E69A4F74ADEE}"/>
              </a:ext>
            </a:extLst>
          </p:cNvPr>
          <p:cNvSpPr txBox="1"/>
          <p:nvPr/>
        </p:nvSpPr>
        <p:spPr>
          <a:xfrm>
            <a:off x="6874585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AD55B9-FE04-4C81-88E3-33244FB143B3}"/>
              </a:ext>
            </a:extLst>
          </p:cNvPr>
          <p:cNvSpPr txBox="1"/>
          <p:nvPr/>
        </p:nvSpPr>
        <p:spPr>
          <a:xfrm>
            <a:off x="2775539" y="3938447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6B4A3A-D163-4E9E-8D4D-D4336A9B68EA}"/>
              </a:ext>
            </a:extLst>
          </p:cNvPr>
          <p:cNvSpPr txBox="1"/>
          <p:nvPr/>
        </p:nvSpPr>
        <p:spPr>
          <a:xfrm>
            <a:off x="4476204" y="2920215"/>
            <a:ext cx="72778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0413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079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10s in 40?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6871832" y="1792490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7212259" y="1796457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383282" y="1705283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7835809" y="1791767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3587912" y="5193614"/>
            <a:ext cx="4930736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There are _____ tens in 40. </a:t>
            </a: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3649857" y="3483950"/>
            <a:ext cx="471083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</a:t>
            </a:r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_____ = _____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5540418" y="5070503"/>
            <a:ext cx="85084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3783987" y="3474816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430859" y="179853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C69425-8D65-471E-A913-686E5C86892D}"/>
              </a:ext>
            </a:extLst>
          </p:cNvPr>
          <p:cNvSpPr txBox="1"/>
          <p:nvPr/>
        </p:nvSpPr>
        <p:spPr>
          <a:xfrm>
            <a:off x="5477948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EED8A-2D3A-44C4-B267-BDF9D900ED74}"/>
              </a:ext>
            </a:extLst>
          </p:cNvPr>
          <p:cNvSpPr txBox="1"/>
          <p:nvPr/>
        </p:nvSpPr>
        <p:spPr>
          <a:xfrm>
            <a:off x="7160873" y="3473491"/>
            <a:ext cx="1058543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4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E88DB8-6159-4D7F-AF26-9DC544BDDE2B}"/>
              </a:ext>
            </a:extLst>
          </p:cNvPr>
          <p:cNvGrpSpPr/>
          <p:nvPr/>
        </p:nvGrpSpPr>
        <p:grpSpPr>
          <a:xfrm>
            <a:off x="2494764" y="1669246"/>
            <a:ext cx="1058543" cy="900000"/>
            <a:chOff x="2988994" y="1694824"/>
            <a:chExt cx="1058543" cy="90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FA7D06C-9DAF-4366-ACBF-FD9E5177B31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5ADE95B-3C6B-4C28-8C90-DB02930F410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F99A223-C338-44F0-A8EC-35B1A5954646}"/>
              </a:ext>
            </a:extLst>
          </p:cNvPr>
          <p:cNvGrpSpPr/>
          <p:nvPr/>
        </p:nvGrpSpPr>
        <p:grpSpPr>
          <a:xfrm>
            <a:off x="4674028" y="1666987"/>
            <a:ext cx="1058543" cy="900000"/>
            <a:chOff x="2988994" y="1694824"/>
            <a:chExt cx="1058543" cy="900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B60C0FF-0DC1-4180-BCE6-56841098F39C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F34E81-734F-4A9A-8F21-45AAA6082C6F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FCE011-822F-4F94-A509-B189BE592183}"/>
              </a:ext>
            </a:extLst>
          </p:cNvPr>
          <p:cNvGrpSpPr/>
          <p:nvPr/>
        </p:nvGrpSpPr>
        <p:grpSpPr>
          <a:xfrm>
            <a:off x="3584396" y="1666987"/>
            <a:ext cx="1058543" cy="900000"/>
            <a:chOff x="2988994" y="1694824"/>
            <a:chExt cx="1058543" cy="90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BD338AF-EF84-4746-A293-D5A26A749435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60">
              <a:extLst>
                <a:ext uri="{FF2B5EF4-FFF2-40B4-BE49-F238E27FC236}">
                  <a16:creationId xmlns:a16="http://schemas.microsoft.com/office/drawing/2014/main" id="{AFB4F151-FDAA-4EEB-B61F-6EFF3CE6C60C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095D69-F281-4EB1-B916-853323E42C07}"/>
              </a:ext>
            </a:extLst>
          </p:cNvPr>
          <p:cNvGrpSpPr/>
          <p:nvPr/>
        </p:nvGrpSpPr>
        <p:grpSpPr>
          <a:xfrm>
            <a:off x="5763661" y="1666987"/>
            <a:ext cx="1058543" cy="900000"/>
            <a:chOff x="2988994" y="1694824"/>
            <a:chExt cx="1058543" cy="9000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D48ACAE-0EFE-4E83-AFD9-75FDF87378AD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60">
              <a:extLst>
                <a:ext uri="{FF2B5EF4-FFF2-40B4-BE49-F238E27FC236}">
                  <a16:creationId xmlns:a16="http://schemas.microsoft.com/office/drawing/2014/main" id="{1105D941-ACED-44D6-8A8F-92F426D084D8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86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5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917591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This representation shows there are 5 tens in 50.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7208582" y="2270974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7549009" y="2274941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8720032" y="2183767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8172559" y="227025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8767609" y="2277020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50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992A1-D54C-4C0D-8968-446CA7F2E277}"/>
              </a:ext>
            </a:extLst>
          </p:cNvPr>
          <p:cNvSpPr/>
          <p:nvPr/>
        </p:nvSpPr>
        <p:spPr>
          <a:xfrm>
            <a:off x="343155" y="4490485"/>
            <a:ext cx="11505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answer should be 5 (not 50).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10 = 5 tens.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FD740-6E6F-416F-AB89-F349BD5F2FFE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3E4BFA6D-2961-46DB-BE9D-DA3581542C25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90A388B-A95B-4A45-9125-42F2C455C169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83339E-F10C-4369-9B69-D6379295FEC4}"/>
              </a:ext>
            </a:extLst>
          </p:cNvPr>
          <p:cNvGrpSpPr/>
          <p:nvPr/>
        </p:nvGrpSpPr>
        <p:grpSpPr>
          <a:xfrm>
            <a:off x="1684804" y="2183767"/>
            <a:ext cx="1058543" cy="900000"/>
            <a:chOff x="2988994" y="1694824"/>
            <a:chExt cx="1058543" cy="900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D658671-C2D5-4C40-9173-B68F07AFE34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E8267A-50E9-4239-AAEB-931A943D2B06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3FB855-615A-4659-90C6-424BA57851A9}"/>
              </a:ext>
            </a:extLst>
          </p:cNvPr>
          <p:cNvGrpSpPr/>
          <p:nvPr/>
        </p:nvGrpSpPr>
        <p:grpSpPr>
          <a:xfrm>
            <a:off x="3851054" y="2181508"/>
            <a:ext cx="1058543" cy="900000"/>
            <a:chOff x="2988994" y="1694824"/>
            <a:chExt cx="1058543" cy="900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73F06F-52FA-466D-88B2-1C528EEAD905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2D06BCF-3028-4174-92FC-BCD5299E52F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52D779-4539-4BDF-BD47-4581B2EDCE92}"/>
              </a:ext>
            </a:extLst>
          </p:cNvPr>
          <p:cNvGrpSpPr/>
          <p:nvPr/>
        </p:nvGrpSpPr>
        <p:grpSpPr>
          <a:xfrm>
            <a:off x="2767929" y="2181508"/>
            <a:ext cx="1058543" cy="900000"/>
            <a:chOff x="2988994" y="1694824"/>
            <a:chExt cx="1058543" cy="900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783754-73A2-44E9-B664-305CB95F524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TextBox 60">
              <a:extLst>
                <a:ext uri="{FF2B5EF4-FFF2-40B4-BE49-F238E27FC236}">
                  <a16:creationId xmlns:a16="http://schemas.microsoft.com/office/drawing/2014/main" id="{753188F4-32A1-4A33-AAD0-14F91D318AF7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03C530A-C219-441A-BA1B-75ED662E4D7C}"/>
              </a:ext>
            </a:extLst>
          </p:cNvPr>
          <p:cNvGrpSpPr/>
          <p:nvPr/>
        </p:nvGrpSpPr>
        <p:grpSpPr>
          <a:xfrm>
            <a:off x="4934179" y="2181508"/>
            <a:ext cx="1058543" cy="900000"/>
            <a:chOff x="2988994" y="1694824"/>
            <a:chExt cx="1058543" cy="900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88C8168-ED4F-4AA1-9580-35BCD1F3B9E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60">
              <a:extLst>
                <a:ext uri="{FF2B5EF4-FFF2-40B4-BE49-F238E27FC236}">
                  <a16:creationId xmlns:a16="http://schemas.microsoft.com/office/drawing/2014/main" id="{33576A74-F7C5-418E-B0B7-BAB3454BB9A1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FF6229-4A87-43D1-8761-305407EAB86A}"/>
              </a:ext>
            </a:extLst>
          </p:cNvPr>
          <p:cNvGrpSpPr/>
          <p:nvPr/>
        </p:nvGrpSpPr>
        <p:grpSpPr>
          <a:xfrm>
            <a:off x="6017303" y="2181508"/>
            <a:ext cx="1058543" cy="900000"/>
            <a:chOff x="2988994" y="1694824"/>
            <a:chExt cx="1058543" cy="900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357F9F2-1487-49D7-B474-161F7962B3C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60">
              <a:extLst>
                <a:ext uri="{FF2B5EF4-FFF2-40B4-BE49-F238E27FC236}">
                  <a16:creationId xmlns:a16="http://schemas.microsoft.com/office/drawing/2014/main" id="{2E3FCB5A-CA15-4A42-9B83-E072A3EA67E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479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24" name="Teardrop 23">
            <a:extLst>
              <a:ext uri="{FF2B5EF4-FFF2-40B4-BE49-F238E27FC236}">
                <a16:creationId xmlns:a16="http://schemas.microsoft.com/office/drawing/2014/main" id="{FA863FAE-11FE-44A5-8251-2899BCE6B49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5992A1-D54C-4C0D-8968-446CA7F2E277}"/>
              </a:ext>
            </a:extLst>
          </p:cNvPr>
          <p:cNvSpPr/>
          <p:nvPr/>
        </p:nvSpPr>
        <p:spPr>
          <a:xfrm>
            <a:off x="3491695" y="4348238"/>
            <a:ext cx="3447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60 ÷ 10 = 6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10 = 5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÷ 10 = 4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 ÷ 10 = 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38B593-FD06-4F04-BB7D-B169D656F3D4}"/>
              </a:ext>
            </a:extLst>
          </p:cNvPr>
          <p:cNvGrpSpPr/>
          <p:nvPr/>
        </p:nvGrpSpPr>
        <p:grpSpPr>
          <a:xfrm>
            <a:off x="2874336" y="1977330"/>
            <a:ext cx="1058543" cy="900000"/>
            <a:chOff x="2988994" y="1694824"/>
            <a:chExt cx="1058543" cy="90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BC9D7F-0E76-42A9-BEC4-5450C8866EB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60">
              <a:extLst>
                <a:ext uri="{FF2B5EF4-FFF2-40B4-BE49-F238E27FC236}">
                  <a16:creationId xmlns:a16="http://schemas.microsoft.com/office/drawing/2014/main" id="{5ACF4B77-4441-456C-95E7-B967FFA47B22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AF7BA4-2BAA-4DF7-9689-AD06ACC53B4B}"/>
              </a:ext>
            </a:extLst>
          </p:cNvPr>
          <p:cNvGrpSpPr/>
          <p:nvPr/>
        </p:nvGrpSpPr>
        <p:grpSpPr>
          <a:xfrm>
            <a:off x="4878702" y="1977330"/>
            <a:ext cx="1058543" cy="900000"/>
            <a:chOff x="2988994" y="1694824"/>
            <a:chExt cx="1058543" cy="90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F6C465C-2B86-4702-B3CC-A8E67CA4ED84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957B1C-12A0-47DC-B803-7A88B19A10B3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16DE28-AA49-4F38-8B6C-30733E4EAB66}"/>
              </a:ext>
            </a:extLst>
          </p:cNvPr>
          <p:cNvGrpSpPr/>
          <p:nvPr/>
        </p:nvGrpSpPr>
        <p:grpSpPr>
          <a:xfrm>
            <a:off x="6883068" y="1977330"/>
            <a:ext cx="1058543" cy="900000"/>
            <a:chOff x="2988994" y="1694824"/>
            <a:chExt cx="1058543" cy="90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D7F0A72-7281-4221-9376-DDA9AAF11EFF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60">
              <a:extLst>
                <a:ext uri="{FF2B5EF4-FFF2-40B4-BE49-F238E27FC236}">
                  <a16:creationId xmlns:a16="http://schemas.microsoft.com/office/drawing/2014/main" id="{037C417E-E813-4624-9DE2-0FBAA6D15140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A0DEB5-4A2A-44CB-94E5-AC13C7A27517}"/>
              </a:ext>
            </a:extLst>
          </p:cNvPr>
          <p:cNvGrpSpPr/>
          <p:nvPr/>
        </p:nvGrpSpPr>
        <p:grpSpPr>
          <a:xfrm>
            <a:off x="3876519" y="1977330"/>
            <a:ext cx="1058543" cy="900000"/>
            <a:chOff x="2988994" y="1694824"/>
            <a:chExt cx="1058543" cy="9000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EF336C0-DE34-4A79-981B-1B13F9EA6DE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60">
              <a:extLst>
                <a:ext uri="{FF2B5EF4-FFF2-40B4-BE49-F238E27FC236}">
                  <a16:creationId xmlns:a16="http://schemas.microsoft.com/office/drawing/2014/main" id="{653D04E2-95C3-44B1-AD5B-42EA22B85A5A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27B810-BAB6-48C7-9F39-3C6BB3A65549}"/>
              </a:ext>
            </a:extLst>
          </p:cNvPr>
          <p:cNvGrpSpPr/>
          <p:nvPr/>
        </p:nvGrpSpPr>
        <p:grpSpPr>
          <a:xfrm>
            <a:off x="5880885" y="1977330"/>
            <a:ext cx="1058543" cy="900000"/>
            <a:chOff x="2988994" y="1694824"/>
            <a:chExt cx="1058543" cy="9000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49738AA-BF22-4D0E-8D4E-5D4579F6EFF7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60">
              <a:extLst>
                <a:ext uri="{FF2B5EF4-FFF2-40B4-BE49-F238E27FC236}">
                  <a16:creationId xmlns:a16="http://schemas.microsoft.com/office/drawing/2014/main" id="{DDD82DE1-AA7A-495F-80D7-A6D3DCECB22B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472F58-39DD-4B39-9690-CD5A3A9209D5}"/>
              </a:ext>
            </a:extLst>
          </p:cNvPr>
          <p:cNvGrpSpPr/>
          <p:nvPr/>
        </p:nvGrpSpPr>
        <p:grpSpPr>
          <a:xfrm>
            <a:off x="7885251" y="1977330"/>
            <a:ext cx="1058543" cy="900000"/>
            <a:chOff x="2988994" y="1694824"/>
            <a:chExt cx="1058543" cy="9000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3553DA8-9E59-4E6B-B507-C577A1FB8CF1}"/>
                </a:ext>
              </a:extLst>
            </p:cNvPr>
            <p:cNvSpPr/>
            <p:nvPr/>
          </p:nvSpPr>
          <p:spPr>
            <a:xfrm>
              <a:off x="3052371" y="1694824"/>
              <a:ext cx="931793" cy="9000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7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0">
              <a:extLst>
                <a:ext uri="{FF2B5EF4-FFF2-40B4-BE49-F238E27FC236}">
                  <a16:creationId xmlns:a16="http://schemas.microsoft.com/office/drawing/2014/main" id="{E7D62869-18E6-411B-BC1F-DBC1A00DCAF0}"/>
                </a:ext>
              </a:extLst>
            </p:cNvPr>
            <p:cNvSpPr txBox="1"/>
            <p:nvPr/>
          </p:nvSpPr>
          <p:spPr>
            <a:xfrm>
              <a:off x="2988994" y="1744794"/>
              <a:ext cx="1058543" cy="8000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3200" b="1" dirty="0"/>
                <a:t>10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3990F8D-E5F4-4496-BCAC-01C2DE23AC41}"/>
              </a:ext>
            </a:extLst>
          </p:cNvPr>
          <p:cNvSpPr/>
          <p:nvPr/>
        </p:nvSpPr>
        <p:spPr>
          <a:xfrm>
            <a:off x="6714256" y="4348238"/>
            <a:ext cx="34477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 ÷ 10 = 2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÷ 10 = 1</a:t>
            </a:r>
          </a:p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0 ÷ 10 =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69F2CB-D4F4-4F08-B3AC-CF469B2D9D2C}"/>
              </a:ext>
            </a:extLst>
          </p:cNvPr>
          <p:cNvSpPr txBox="1"/>
          <p:nvPr/>
        </p:nvSpPr>
        <p:spPr>
          <a:xfrm>
            <a:off x="370941" y="316365"/>
            <a:ext cx="104150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counters below to make division calculations: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 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 10 = ____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calculations can you make?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them. </a:t>
            </a:r>
          </a:p>
        </p:txBody>
      </p:sp>
    </p:spTree>
    <p:extLst>
      <p:ext uri="{BB962C8B-B14F-4D97-AF65-F5344CB8AC3E}">
        <p14:creationId xmlns:p14="http://schemas.microsoft.com/office/powerpoint/2010/main" val="15026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3FF19-38DC-41E7-B19E-BEDBAC5EB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C3F4124-2BD6-4CA7-9A6A-745B30F5B1BF}"/>
              </a:ext>
            </a:extLst>
          </p:cNvPr>
          <p:cNvSpPr txBox="1"/>
          <p:nvPr/>
        </p:nvSpPr>
        <p:spPr>
          <a:xfrm>
            <a:off x="7123178" y="4077169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C377635-5A0D-4626-8AEC-905F66071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23009"/>
              </p:ext>
            </p:extLst>
          </p:nvPr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79420651"/>
                    </a:ext>
                  </a:extLst>
                </a:gridCol>
              </a:tblGrid>
              <a:tr h="5329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E2E80B79-AA6B-4C47-B54D-BE9D66F2682D}"/>
              </a:ext>
            </a:extLst>
          </p:cNvPr>
          <p:cNvSpPr txBox="1"/>
          <p:nvPr/>
        </p:nvSpPr>
        <p:spPr>
          <a:xfrm>
            <a:off x="3531480" y="5806536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638DC8-1D50-4ED2-B655-EDD100421686}"/>
              </a:ext>
            </a:extLst>
          </p:cNvPr>
          <p:cNvSpPr txBox="1"/>
          <p:nvPr/>
        </p:nvSpPr>
        <p:spPr>
          <a:xfrm>
            <a:off x="7656839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53CA4-2DFF-4F4F-8D0D-0E37706E6591}"/>
              </a:ext>
            </a:extLst>
          </p:cNvPr>
          <p:cNvSpPr txBox="1"/>
          <p:nvPr/>
        </p:nvSpPr>
        <p:spPr>
          <a:xfrm>
            <a:off x="343155" y="229306"/>
            <a:ext cx="58785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sold in packs of 10.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45BF4A-A932-404A-8B06-74CCA9819DBD}"/>
              </a:ext>
            </a:extLst>
          </p:cNvPr>
          <p:cNvSpPr txBox="1"/>
          <p:nvPr/>
        </p:nvSpPr>
        <p:spPr>
          <a:xfrm>
            <a:off x="343155" y="4086918"/>
            <a:ext cx="11571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20 bananas are sold in packs of 10, _____ packs of bananas can be made. </a:t>
            </a:r>
          </a:p>
        </p:txBody>
      </p:sp>
    </p:spTree>
    <p:extLst>
      <p:ext uri="{BB962C8B-B14F-4D97-AF65-F5344CB8AC3E}">
        <p14:creationId xmlns:p14="http://schemas.microsoft.com/office/powerpoint/2010/main" val="14597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71130-237D-4C38-9639-33110C85D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EB96DEE-7E52-47E5-B82B-664646340A5E}"/>
              </a:ext>
            </a:extLst>
          </p:cNvPr>
          <p:cNvSpPr txBox="1"/>
          <p:nvPr/>
        </p:nvSpPr>
        <p:spPr>
          <a:xfrm>
            <a:off x="7081138" y="4077169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3B2A3D-C316-431C-81FA-F5D022947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64987"/>
              </p:ext>
            </p:extLst>
          </p:nvPr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15834041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56311063"/>
                    </a:ext>
                  </a:extLst>
                </a:gridCol>
              </a:tblGrid>
              <a:tr h="532912">
                <a:tc gridSpan="3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CCFE5B4B-EDD0-48F7-9E0B-0EA77E43008C}"/>
              </a:ext>
            </a:extLst>
          </p:cNvPr>
          <p:cNvSpPr txBox="1"/>
          <p:nvPr/>
        </p:nvSpPr>
        <p:spPr>
          <a:xfrm>
            <a:off x="2869328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D0E2778-0636-4986-BFF7-F2C8A61F0097}"/>
              </a:ext>
            </a:extLst>
          </p:cNvPr>
          <p:cNvSpPr txBox="1"/>
          <p:nvPr/>
        </p:nvSpPr>
        <p:spPr>
          <a:xfrm>
            <a:off x="5607328" y="5805330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15D6246-92D6-48ED-97B9-D909C7F876AB}"/>
              </a:ext>
            </a:extLst>
          </p:cNvPr>
          <p:cNvSpPr txBox="1"/>
          <p:nvPr/>
        </p:nvSpPr>
        <p:spPr>
          <a:xfrm>
            <a:off x="8345328" y="5813252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935DD-D7C1-47BB-9443-75A36E99928D}"/>
              </a:ext>
            </a:extLst>
          </p:cNvPr>
          <p:cNvSpPr txBox="1"/>
          <p:nvPr/>
        </p:nvSpPr>
        <p:spPr>
          <a:xfrm>
            <a:off x="343155" y="229306"/>
            <a:ext cx="58015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Oranges can be sold in packs of 10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D51A4-08C7-4108-9A79-35063E9F843B}"/>
              </a:ext>
            </a:extLst>
          </p:cNvPr>
          <p:cNvSpPr txBox="1"/>
          <p:nvPr/>
        </p:nvSpPr>
        <p:spPr>
          <a:xfrm>
            <a:off x="343155" y="4086918"/>
            <a:ext cx="91214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30 oranges are sold in packs of 10, _____ packs of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made. Complete the bar model.</a:t>
            </a:r>
          </a:p>
        </p:txBody>
      </p:sp>
    </p:spTree>
    <p:extLst>
      <p:ext uri="{BB962C8B-B14F-4D97-AF65-F5344CB8AC3E}">
        <p14:creationId xmlns:p14="http://schemas.microsoft.com/office/powerpoint/2010/main" val="1718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38814-BFDB-482E-BE16-55240BAD0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537FE85D-719E-427D-91B0-448F8190A027}"/>
              </a:ext>
            </a:extLst>
          </p:cNvPr>
          <p:cNvSpPr txBox="1"/>
          <p:nvPr/>
        </p:nvSpPr>
        <p:spPr>
          <a:xfrm>
            <a:off x="7923337" y="4016825"/>
            <a:ext cx="454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868233-0ABC-457E-B3E0-8ACA18E83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63575"/>
              </p:ext>
            </p:extLst>
          </p:nvPr>
        </p:nvGraphicFramePr>
        <p:xfrm>
          <a:off x="1925667" y="5263329"/>
          <a:ext cx="8128000" cy="106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3019291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1771780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7915404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4574112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44086542"/>
                    </a:ext>
                  </a:extLst>
                </a:gridCol>
              </a:tblGrid>
              <a:tr h="532912">
                <a:tc gridSpan="5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845593"/>
                  </a:ext>
                </a:extLst>
              </a:tr>
              <a:tr h="532912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11690"/>
                  </a:ext>
                </a:extLst>
              </a:tr>
            </a:tbl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ED480048-ED03-409F-B813-548658452543}"/>
              </a:ext>
            </a:extLst>
          </p:cNvPr>
          <p:cNvSpPr txBox="1"/>
          <p:nvPr/>
        </p:nvSpPr>
        <p:spPr>
          <a:xfrm>
            <a:off x="2333300" y="5797952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BDE7A79-3C27-4449-81B8-A666172940F7}"/>
              </a:ext>
            </a:extLst>
          </p:cNvPr>
          <p:cNvSpPr txBox="1"/>
          <p:nvPr/>
        </p:nvSpPr>
        <p:spPr>
          <a:xfrm>
            <a:off x="5596878" y="5805933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111F2B-9050-436A-BF21-7D9271C68D9C}"/>
              </a:ext>
            </a:extLst>
          </p:cNvPr>
          <p:cNvSpPr txBox="1"/>
          <p:nvPr/>
        </p:nvSpPr>
        <p:spPr>
          <a:xfrm>
            <a:off x="8860456" y="5797074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B248F1B-7154-4EAC-9AF3-A170CD37A01C}"/>
              </a:ext>
            </a:extLst>
          </p:cNvPr>
          <p:cNvSpPr txBox="1"/>
          <p:nvPr/>
        </p:nvSpPr>
        <p:spPr>
          <a:xfrm>
            <a:off x="7228667" y="5806751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2AD2DE9-1E83-4DB0-92F3-D916A9E4C254}"/>
              </a:ext>
            </a:extLst>
          </p:cNvPr>
          <p:cNvSpPr txBox="1"/>
          <p:nvPr/>
        </p:nvSpPr>
        <p:spPr>
          <a:xfrm>
            <a:off x="3965089" y="5797074"/>
            <a:ext cx="78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25641-AB13-4AE8-AEAA-15C7C610770D}"/>
              </a:ext>
            </a:extLst>
          </p:cNvPr>
          <p:cNvSpPr txBox="1"/>
          <p:nvPr/>
        </p:nvSpPr>
        <p:spPr>
          <a:xfrm>
            <a:off x="343155" y="229306"/>
            <a:ext cx="6468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Strawberries can be sold in packs of 10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packs can be made?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FDE7A9-9BD3-4C2D-83E6-B3018E5230E5}"/>
              </a:ext>
            </a:extLst>
          </p:cNvPr>
          <p:cNvSpPr txBox="1"/>
          <p:nvPr/>
        </p:nvSpPr>
        <p:spPr>
          <a:xfrm>
            <a:off x="343155" y="4017643"/>
            <a:ext cx="98042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When 50 strawberries are sold in packs of 10, _____ packs of</a:t>
            </a: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bananas can be made. Complete the bar model.</a:t>
            </a:r>
          </a:p>
        </p:txBody>
      </p:sp>
    </p:spTree>
    <p:extLst>
      <p:ext uri="{BB962C8B-B14F-4D97-AF65-F5344CB8AC3E}">
        <p14:creationId xmlns:p14="http://schemas.microsoft.com/office/powerpoint/2010/main" val="41285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DCD69E-3670-4A4E-B367-13D4DB14A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C7230F-2315-47CD-A3C4-5B28AB2FBD31}"/>
              </a:ext>
            </a:extLst>
          </p:cNvPr>
          <p:cNvSpPr txBox="1"/>
          <p:nvPr/>
        </p:nvSpPr>
        <p:spPr>
          <a:xfrm>
            <a:off x="6090442" y="1997071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5C919B-1961-4F49-99BF-2874561B07A0}"/>
              </a:ext>
            </a:extLst>
          </p:cNvPr>
          <p:cNvSpPr txBox="1"/>
          <p:nvPr/>
        </p:nvSpPr>
        <p:spPr>
          <a:xfrm>
            <a:off x="6070343" y="4703485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695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71BB60-4E9B-4B63-B718-90E80DA1C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A9C200A-060B-4008-A0C8-0658A8DD1AD8}"/>
              </a:ext>
            </a:extLst>
          </p:cNvPr>
          <p:cNvSpPr txBox="1"/>
          <p:nvPr/>
        </p:nvSpPr>
        <p:spPr>
          <a:xfrm>
            <a:off x="7435770" y="1997071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99EE28-1EEE-4AE5-BB76-CB4605D94780}"/>
              </a:ext>
            </a:extLst>
          </p:cNvPr>
          <p:cNvSpPr txBox="1"/>
          <p:nvPr/>
        </p:nvSpPr>
        <p:spPr>
          <a:xfrm>
            <a:off x="7415671" y="4703485"/>
            <a:ext cx="9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716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035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multiplication calculation to create a division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calculation.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1950652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2711668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BE2D8-B81B-49EB-83C0-1B0AD33E6DF9}"/>
              </a:ext>
            </a:extLst>
          </p:cNvPr>
          <p:cNvSpPr txBox="1"/>
          <p:nvPr/>
        </p:nvSpPr>
        <p:spPr>
          <a:xfrm>
            <a:off x="3707338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4446149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3591579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D35BE-9E53-41EC-BE58-2C90AAE3681D}"/>
              </a:ext>
            </a:extLst>
          </p:cNvPr>
          <p:cNvSpPr txBox="1"/>
          <p:nvPr/>
        </p:nvSpPr>
        <p:spPr>
          <a:xfrm>
            <a:off x="4397633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1905614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801637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B5271D-3E25-4B65-B53C-330D10D012BA}"/>
              </a:ext>
            </a:extLst>
          </p:cNvPr>
          <p:cNvSpPr/>
          <p:nvPr/>
        </p:nvSpPr>
        <p:spPr>
          <a:xfrm>
            <a:off x="801637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1177EB-4377-42E0-8FC2-EDC56385FFB0}"/>
              </a:ext>
            </a:extLst>
          </p:cNvPr>
          <p:cNvSpPr/>
          <p:nvPr/>
        </p:nvSpPr>
        <p:spPr>
          <a:xfrm>
            <a:off x="266315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64A9E-3426-403F-9810-ED862EAE8AFB}"/>
              </a:ext>
            </a:extLst>
          </p:cNvPr>
          <p:cNvSpPr txBox="1"/>
          <p:nvPr/>
        </p:nvSpPr>
        <p:spPr>
          <a:xfrm>
            <a:off x="7950805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53BA7-285F-484A-A1B9-E4B26048BEB8}"/>
              </a:ext>
            </a:extLst>
          </p:cNvPr>
          <p:cNvSpPr txBox="1"/>
          <p:nvPr/>
        </p:nvSpPr>
        <p:spPr>
          <a:xfrm>
            <a:off x="8711821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588DC6-1B1E-438A-8A96-3AF30EDB3FE2}"/>
              </a:ext>
            </a:extLst>
          </p:cNvPr>
          <p:cNvSpPr txBox="1"/>
          <p:nvPr/>
        </p:nvSpPr>
        <p:spPr>
          <a:xfrm>
            <a:off x="9707491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E6E59-D318-412C-9959-9DDA2486807B}"/>
              </a:ext>
            </a:extLst>
          </p:cNvPr>
          <p:cNvSpPr/>
          <p:nvPr/>
        </p:nvSpPr>
        <p:spPr>
          <a:xfrm>
            <a:off x="1044630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2DA35-53A8-4EA9-9117-BFC9E7A8826B}"/>
              </a:ext>
            </a:extLst>
          </p:cNvPr>
          <p:cNvSpPr txBox="1"/>
          <p:nvPr/>
        </p:nvSpPr>
        <p:spPr>
          <a:xfrm>
            <a:off x="9591732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2562E-8B3E-4761-AFBB-44C25654D93B}"/>
              </a:ext>
            </a:extLst>
          </p:cNvPr>
          <p:cNvSpPr txBox="1"/>
          <p:nvPr/>
        </p:nvSpPr>
        <p:spPr>
          <a:xfrm>
            <a:off x="10397786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7CB8A4-C3B4-4031-9947-2143685DA2C0}"/>
              </a:ext>
            </a:extLst>
          </p:cNvPr>
          <p:cNvSpPr txBox="1"/>
          <p:nvPr/>
        </p:nvSpPr>
        <p:spPr>
          <a:xfrm>
            <a:off x="7905767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652C8-495F-48AC-9A1E-10447F77BE10}"/>
              </a:ext>
            </a:extLst>
          </p:cNvPr>
          <p:cNvSpPr txBox="1"/>
          <p:nvPr/>
        </p:nvSpPr>
        <p:spPr>
          <a:xfrm>
            <a:off x="6801790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33F3B-59FA-46D9-A556-F509CEB96299}"/>
              </a:ext>
            </a:extLst>
          </p:cNvPr>
          <p:cNvSpPr/>
          <p:nvPr/>
        </p:nvSpPr>
        <p:spPr>
          <a:xfrm>
            <a:off x="6801790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C62A0D-7F7A-4498-A4AE-B66DA2D68AF8}"/>
              </a:ext>
            </a:extLst>
          </p:cNvPr>
          <p:cNvSpPr/>
          <p:nvPr/>
        </p:nvSpPr>
        <p:spPr>
          <a:xfrm>
            <a:off x="8663305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C46CDE-1A16-48AE-B764-7D365B6A09F0}"/>
              </a:ext>
            </a:extLst>
          </p:cNvPr>
          <p:cNvCxnSpPr/>
          <p:nvPr/>
        </p:nvCxnSpPr>
        <p:spPr>
          <a:xfrm>
            <a:off x="6096000" y="1306524"/>
            <a:ext cx="0" cy="5188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677972-ED87-4513-8914-8A86B9572BDA}"/>
              </a:ext>
            </a:extLst>
          </p:cNvPr>
          <p:cNvSpPr txBox="1"/>
          <p:nvPr/>
        </p:nvSpPr>
        <p:spPr>
          <a:xfrm>
            <a:off x="6850306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7EC74-5FF0-4C43-9610-78B50F05B1AB}"/>
              </a:ext>
            </a:extLst>
          </p:cNvPr>
          <p:cNvSpPr txBox="1"/>
          <p:nvPr/>
        </p:nvSpPr>
        <p:spPr>
          <a:xfrm>
            <a:off x="8705905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10494818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9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870129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CC2A3-3B30-49BC-B61C-5A9C41434FE8}"/>
              </a:ext>
            </a:extLst>
          </p:cNvPr>
          <p:cNvSpPr txBox="1"/>
          <p:nvPr/>
        </p:nvSpPr>
        <p:spPr>
          <a:xfrm>
            <a:off x="2725728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4514641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3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0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10035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Use the multiplication calculation to create a division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calculation.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8BC2F-33AF-4F3F-B464-5A8C06E8C20E}"/>
              </a:ext>
            </a:extLst>
          </p:cNvPr>
          <p:cNvSpPr txBox="1"/>
          <p:nvPr/>
        </p:nvSpPr>
        <p:spPr>
          <a:xfrm>
            <a:off x="1950652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FC14C-6E64-44F4-ACD5-3450925C2B37}"/>
              </a:ext>
            </a:extLst>
          </p:cNvPr>
          <p:cNvSpPr txBox="1"/>
          <p:nvPr/>
        </p:nvSpPr>
        <p:spPr>
          <a:xfrm>
            <a:off x="2711668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BE2D8-B81B-49EB-83C0-1B0AD33E6DF9}"/>
              </a:ext>
            </a:extLst>
          </p:cNvPr>
          <p:cNvSpPr txBox="1"/>
          <p:nvPr/>
        </p:nvSpPr>
        <p:spPr>
          <a:xfrm>
            <a:off x="3707338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39D56F-CFEF-450D-B2D8-D15EC1BF31B8}"/>
              </a:ext>
            </a:extLst>
          </p:cNvPr>
          <p:cNvSpPr/>
          <p:nvPr/>
        </p:nvSpPr>
        <p:spPr>
          <a:xfrm>
            <a:off x="4446149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ED67E-4F87-43D8-B2B7-BC517BD5EEAE}"/>
              </a:ext>
            </a:extLst>
          </p:cNvPr>
          <p:cNvSpPr txBox="1"/>
          <p:nvPr/>
        </p:nvSpPr>
        <p:spPr>
          <a:xfrm>
            <a:off x="3591579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BD35BE-9E53-41EC-BE58-2C90AAE3681D}"/>
              </a:ext>
            </a:extLst>
          </p:cNvPr>
          <p:cNvSpPr txBox="1"/>
          <p:nvPr/>
        </p:nvSpPr>
        <p:spPr>
          <a:xfrm>
            <a:off x="4397633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119BB-CD3B-4FE5-BC2A-7C319DF1D25C}"/>
              </a:ext>
            </a:extLst>
          </p:cNvPr>
          <p:cNvSpPr txBox="1"/>
          <p:nvPr/>
        </p:nvSpPr>
        <p:spPr>
          <a:xfrm>
            <a:off x="1905614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F99DF-279C-4628-AD45-B198D7805685}"/>
              </a:ext>
            </a:extLst>
          </p:cNvPr>
          <p:cNvSpPr txBox="1"/>
          <p:nvPr/>
        </p:nvSpPr>
        <p:spPr>
          <a:xfrm>
            <a:off x="801637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B5271D-3E25-4B65-B53C-330D10D012BA}"/>
              </a:ext>
            </a:extLst>
          </p:cNvPr>
          <p:cNvSpPr/>
          <p:nvPr/>
        </p:nvSpPr>
        <p:spPr>
          <a:xfrm>
            <a:off x="801637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1177EB-4377-42E0-8FC2-EDC56385FFB0}"/>
              </a:ext>
            </a:extLst>
          </p:cNvPr>
          <p:cNvSpPr/>
          <p:nvPr/>
        </p:nvSpPr>
        <p:spPr>
          <a:xfrm>
            <a:off x="266315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064A9E-3426-403F-9810-ED862EAE8AFB}"/>
              </a:ext>
            </a:extLst>
          </p:cNvPr>
          <p:cNvSpPr txBox="1"/>
          <p:nvPr/>
        </p:nvSpPr>
        <p:spPr>
          <a:xfrm>
            <a:off x="7950805" y="4053231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053BA7-285F-484A-A1B9-E4B26048BEB8}"/>
              </a:ext>
            </a:extLst>
          </p:cNvPr>
          <p:cNvSpPr txBox="1"/>
          <p:nvPr/>
        </p:nvSpPr>
        <p:spPr>
          <a:xfrm>
            <a:off x="8711821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588DC6-1B1E-438A-8A96-3AF30EDB3FE2}"/>
              </a:ext>
            </a:extLst>
          </p:cNvPr>
          <p:cNvSpPr txBox="1"/>
          <p:nvPr/>
        </p:nvSpPr>
        <p:spPr>
          <a:xfrm>
            <a:off x="9707491" y="4062296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BE6E59-D318-412C-9959-9DDA2486807B}"/>
              </a:ext>
            </a:extLst>
          </p:cNvPr>
          <p:cNvSpPr/>
          <p:nvPr/>
        </p:nvSpPr>
        <p:spPr>
          <a:xfrm>
            <a:off x="10446302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2DA35-53A8-4EA9-9117-BFC9E7A8826B}"/>
              </a:ext>
            </a:extLst>
          </p:cNvPr>
          <p:cNvSpPr txBox="1"/>
          <p:nvPr/>
        </p:nvSpPr>
        <p:spPr>
          <a:xfrm>
            <a:off x="9591732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=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2562E-8B3E-4761-AFBB-44C25654D93B}"/>
              </a:ext>
            </a:extLst>
          </p:cNvPr>
          <p:cNvSpPr txBox="1"/>
          <p:nvPr/>
        </p:nvSpPr>
        <p:spPr>
          <a:xfrm>
            <a:off x="10397785" y="2286248"/>
            <a:ext cx="106899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7CB8A4-C3B4-4031-9947-2143685DA2C0}"/>
              </a:ext>
            </a:extLst>
          </p:cNvPr>
          <p:cNvSpPr txBox="1"/>
          <p:nvPr/>
        </p:nvSpPr>
        <p:spPr>
          <a:xfrm>
            <a:off x="7905767" y="2286248"/>
            <a:ext cx="49784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x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3652C8-495F-48AC-9A1E-10447F77BE10}"/>
              </a:ext>
            </a:extLst>
          </p:cNvPr>
          <p:cNvSpPr txBox="1"/>
          <p:nvPr/>
        </p:nvSpPr>
        <p:spPr>
          <a:xfrm>
            <a:off x="6801790" y="2286248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33F3B-59FA-46D9-A556-F509CEB96299}"/>
              </a:ext>
            </a:extLst>
          </p:cNvPr>
          <p:cNvSpPr/>
          <p:nvPr/>
        </p:nvSpPr>
        <p:spPr>
          <a:xfrm>
            <a:off x="6801790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C62A0D-7F7A-4498-A4AE-B66DA2D68AF8}"/>
              </a:ext>
            </a:extLst>
          </p:cNvPr>
          <p:cNvSpPr/>
          <p:nvPr/>
        </p:nvSpPr>
        <p:spPr>
          <a:xfrm>
            <a:off x="8663305" y="3984368"/>
            <a:ext cx="900000" cy="90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0C46CDE-1A16-48AE-B764-7D365B6A09F0}"/>
              </a:ext>
            </a:extLst>
          </p:cNvPr>
          <p:cNvCxnSpPr/>
          <p:nvPr/>
        </p:nvCxnSpPr>
        <p:spPr>
          <a:xfrm>
            <a:off x="6096000" y="1306524"/>
            <a:ext cx="0" cy="5188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677972-ED87-4513-8914-8A86B9572BDA}"/>
              </a:ext>
            </a:extLst>
          </p:cNvPr>
          <p:cNvSpPr txBox="1"/>
          <p:nvPr/>
        </p:nvSpPr>
        <p:spPr>
          <a:xfrm>
            <a:off x="6738031" y="4062296"/>
            <a:ext cx="99567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87EC74-5FF0-4C43-9610-78B50F05B1AB}"/>
              </a:ext>
            </a:extLst>
          </p:cNvPr>
          <p:cNvSpPr txBox="1"/>
          <p:nvPr/>
        </p:nvSpPr>
        <p:spPr>
          <a:xfrm>
            <a:off x="8705905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4A1C53-85AF-4EA2-86B5-371D3466C7B8}"/>
              </a:ext>
            </a:extLst>
          </p:cNvPr>
          <p:cNvSpPr txBox="1"/>
          <p:nvPr/>
        </p:nvSpPr>
        <p:spPr>
          <a:xfrm>
            <a:off x="10494818" y="4053162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F3EDFA-C177-4E56-8225-4A6884A0F05E}"/>
              </a:ext>
            </a:extLst>
          </p:cNvPr>
          <p:cNvSpPr txBox="1"/>
          <p:nvPr/>
        </p:nvSpPr>
        <p:spPr>
          <a:xfrm>
            <a:off x="870129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3CC2A3-3B30-49BC-B61C-5A9C41434FE8}"/>
              </a:ext>
            </a:extLst>
          </p:cNvPr>
          <p:cNvSpPr txBox="1"/>
          <p:nvPr/>
        </p:nvSpPr>
        <p:spPr>
          <a:xfrm>
            <a:off x="2725728" y="4062296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9725AB-D420-463F-8FAD-A1AB22DE9BAF}"/>
              </a:ext>
            </a:extLst>
          </p:cNvPr>
          <p:cNvSpPr txBox="1"/>
          <p:nvPr/>
        </p:nvSpPr>
        <p:spPr>
          <a:xfrm>
            <a:off x="4514641" y="4080425"/>
            <a:ext cx="80296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10</a:t>
            </a:r>
            <a:endParaRPr lang="en-GB" sz="40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98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980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numbers are even?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936EE-3FEA-4AB0-AA91-C41A9210E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74" b="12239"/>
          <a:stretch/>
        </p:blipFill>
        <p:spPr>
          <a:xfrm>
            <a:off x="1331872" y="684600"/>
            <a:ext cx="9170861" cy="59327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368B5-5A4A-4FD8-AC97-BF0307E0B06B}"/>
              </a:ext>
            </a:extLst>
          </p:cNvPr>
          <p:cNvSpPr txBox="1"/>
          <p:nvPr/>
        </p:nvSpPr>
        <p:spPr>
          <a:xfrm>
            <a:off x="1689266" y="3956092"/>
            <a:ext cx="85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58          25          3          10          7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69B21-0ADF-4B9C-9358-44E26F4D4AA5}"/>
              </a:ext>
            </a:extLst>
          </p:cNvPr>
          <p:cNvSpPr txBox="1"/>
          <p:nvPr/>
        </p:nvSpPr>
        <p:spPr>
          <a:xfrm>
            <a:off x="1689266" y="1668592"/>
            <a:ext cx="85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15         1          60         19         22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CDB8A-FD32-45E4-A9FD-783C9628969F}"/>
              </a:ext>
            </a:extLst>
          </p:cNvPr>
          <p:cNvSpPr txBox="1"/>
          <p:nvPr/>
        </p:nvSpPr>
        <p:spPr>
          <a:xfrm>
            <a:off x="1689266" y="2815265"/>
            <a:ext cx="851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40          29          50          9          5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17CE0-272B-4A42-A969-79229F964C0A}"/>
              </a:ext>
            </a:extLst>
          </p:cNvPr>
          <p:cNvSpPr txBox="1"/>
          <p:nvPr/>
        </p:nvSpPr>
        <p:spPr>
          <a:xfrm>
            <a:off x="1689265" y="5096919"/>
            <a:ext cx="851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lain" startAt="55"/>
            </a:pPr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        30          87         12        11    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8F6593-56C5-49C4-B713-14709F1E31E8}"/>
              </a:ext>
            </a:extLst>
          </p:cNvPr>
          <p:cNvSpPr/>
          <p:nvPr/>
        </p:nvSpPr>
        <p:spPr>
          <a:xfrm>
            <a:off x="5352654" y="1514318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DA610C-DA5F-41DD-B792-21D19502984F}"/>
              </a:ext>
            </a:extLst>
          </p:cNvPr>
          <p:cNvSpPr/>
          <p:nvPr/>
        </p:nvSpPr>
        <p:spPr>
          <a:xfrm>
            <a:off x="8585712" y="1514318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9E4BFB-041F-47A8-B3C1-5055D4D9B2C4}"/>
              </a:ext>
            </a:extLst>
          </p:cNvPr>
          <p:cNvSpPr/>
          <p:nvPr/>
        </p:nvSpPr>
        <p:spPr>
          <a:xfrm>
            <a:off x="5716449" y="2635480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33AB0D-210D-44B3-84BA-B2D37754C3F0}"/>
              </a:ext>
            </a:extLst>
          </p:cNvPr>
          <p:cNvSpPr/>
          <p:nvPr/>
        </p:nvSpPr>
        <p:spPr>
          <a:xfrm>
            <a:off x="2222521" y="2645312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B521AE-621F-4532-A0AC-45748658D6AE}"/>
              </a:ext>
            </a:extLst>
          </p:cNvPr>
          <p:cNvSpPr/>
          <p:nvPr/>
        </p:nvSpPr>
        <p:spPr>
          <a:xfrm>
            <a:off x="2242185" y="3783917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23B285D-ED30-447A-A831-FD86DE54D55A}"/>
              </a:ext>
            </a:extLst>
          </p:cNvPr>
          <p:cNvSpPr/>
          <p:nvPr/>
        </p:nvSpPr>
        <p:spPr>
          <a:xfrm>
            <a:off x="7229948" y="3785660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EBBDBD-AFBC-41E7-9148-BA1D86623938}"/>
              </a:ext>
            </a:extLst>
          </p:cNvPr>
          <p:cNvSpPr/>
          <p:nvPr/>
        </p:nvSpPr>
        <p:spPr>
          <a:xfrm>
            <a:off x="7318438" y="4922663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046C38-C409-4262-BD85-3805E48FB4FB}"/>
              </a:ext>
            </a:extLst>
          </p:cNvPr>
          <p:cNvSpPr/>
          <p:nvPr/>
        </p:nvSpPr>
        <p:spPr>
          <a:xfrm>
            <a:off x="3947682" y="4922662"/>
            <a:ext cx="945992" cy="9665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369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151A67-352C-4150-876A-3426C3036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9DE8A31-6FE1-480B-B7ED-B6A26D54E623}"/>
              </a:ext>
            </a:extLst>
          </p:cNvPr>
          <p:cNvSpPr/>
          <p:nvPr/>
        </p:nvSpPr>
        <p:spPr>
          <a:xfrm>
            <a:off x="542160" y="5217696"/>
            <a:ext cx="68739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 is incorrect.</a:t>
            </a:r>
            <a:b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Forty divided by ten is 4 (not 3).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07423-BF84-46BE-8D59-ACFD65D2F9AF}"/>
              </a:ext>
            </a:extLst>
          </p:cNvPr>
          <p:cNvSpPr/>
          <p:nvPr/>
        </p:nvSpPr>
        <p:spPr>
          <a:xfrm>
            <a:off x="3326754" y="2531951"/>
            <a:ext cx="56508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  4 x 10 = 40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  4 lots of 10 = 40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C)   40 ÷ 10 = 4</a:t>
            </a:r>
          </a:p>
          <a:p>
            <a:r>
              <a:rPr lang="en-GB" sz="34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D)  Forty ÷ ten = three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88CF59D-35F7-408F-99DE-FEB135437110}"/>
              </a:ext>
            </a:extLst>
          </p:cNvPr>
          <p:cNvSpPr/>
          <p:nvPr/>
        </p:nvSpPr>
        <p:spPr>
          <a:xfrm>
            <a:off x="3326754" y="805231"/>
            <a:ext cx="7174075" cy="1483567"/>
          </a:xfrm>
          <a:prstGeom prst="wedgeRoundRectCallout">
            <a:avLst>
              <a:gd name="adj1" fmla="val -59885"/>
              <a:gd name="adj2" fmla="val 3410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Which number sentence is incorrect and 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1506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88707" y="290608"/>
            <a:ext cx="11353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multiplication and division calculations can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make?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/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your calculations.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6E34DE-AEDC-4BAE-B93A-4D211CA022D4}"/>
              </a:ext>
            </a:extLst>
          </p:cNvPr>
          <p:cNvSpPr/>
          <p:nvPr/>
        </p:nvSpPr>
        <p:spPr>
          <a:xfrm>
            <a:off x="2771189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C9491-5F4B-426E-A167-F7E91ECE8647}"/>
              </a:ext>
            </a:extLst>
          </p:cNvPr>
          <p:cNvSpPr/>
          <p:nvPr/>
        </p:nvSpPr>
        <p:spPr>
          <a:xfrm>
            <a:off x="416417" y="5050110"/>
            <a:ext cx="29982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</a:t>
            </a:r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÷ 10 </a:t>
            </a:r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= 4</a:t>
            </a:r>
            <a:b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400" b="1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 ÷ 4 = 10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096DE4-56A2-46DD-A515-035875FDC613}"/>
              </a:ext>
            </a:extLst>
          </p:cNvPr>
          <p:cNvSpPr/>
          <p:nvPr/>
        </p:nvSpPr>
        <p:spPr>
          <a:xfrm>
            <a:off x="5053411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C2D316-113B-4FCC-9BE4-B4555EDB585D}"/>
              </a:ext>
            </a:extLst>
          </p:cNvPr>
          <p:cNvSpPr/>
          <p:nvPr/>
        </p:nvSpPr>
        <p:spPr>
          <a:xfrm>
            <a:off x="7335633" y="1603013"/>
            <a:ext cx="1539551" cy="20060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5EDC1-F92D-4806-B70A-89B08FD1AD85}"/>
              </a:ext>
            </a:extLst>
          </p:cNvPr>
          <p:cNvSpPr/>
          <p:nvPr/>
        </p:nvSpPr>
        <p:spPr>
          <a:xfrm>
            <a:off x="3831070" y="5050110"/>
            <a:ext cx="29982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x 10 = 40 </a:t>
            </a:r>
          </a:p>
          <a:p>
            <a:r>
              <a:rPr lang="en-GB" sz="34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 x 4 = 40 </a:t>
            </a:r>
          </a:p>
        </p:txBody>
      </p:sp>
    </p:spTree>
    <p:extLst>
      <p:ext uri="{BB962C8B-B14F-4D97-AF65-F5344CB8AC3E}">
        <p14:creationId xmlns:p14="http://schemas.microsoft.com/office/powerpoint/2010/main" val="4476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541937" y="241061"/>
            <a:ext cx="401263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23?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39?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42?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14? _______________</a:t>
            </a:r>
          </a:p>
          <a:p>
            <a:pPr marL="514350" indent="-514350">
              <a:buAutoNum type="alphaLcParenR"/>
            </a:pP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AutoNum type="alphaLcParenR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27? _______________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9D513-2F97-4F13-B832-0EA2E4734278}"/>
              </a:ext>
            </a:extLst>
          </p:cNvPr>
          <p:cNvSpPr txBox="1"/>
          <p:nvPr/>
        </p:nvSpPr>
        <p:spPr>
          <a:xfrm>
            <a:off x="1896953" y="1666384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68F8A-BD35-4672-BF44-2F46C3456D16}"/>
              </a:ext>
            </a:extLst>
          </p:cNvPr>
          <p:cNvSpPr txBox="1"/>
          <p:nvPr/>
        </p:nvSpPr>
        <p:spPr>
          <a:xfrm>
            <a:off x="1896953" y="2657107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B97C6-8FE7-4FCD-930E-2B29B1769C53}"/>
              </a:ext>
            </a:extLst>
          </p:cNvPr>
          <p:cNvSpPr txBox="1"/>
          <p:nvPr/>
        </p:nvSpPr>
        <p:spPr>
          <a:xfrm>
            <a:off x="1896952" y="3647830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1C3F7-1AAF-4864-AFA7-FFE82DD6DC74}"/>
              </a:ext>
            </a:extLst>
          </p:cNvPr>
          <p:cNvSpPr txBox="1"/>
          <p:nvPr/>
        </p:nvSpPr>
        <p:spPr>
          <a:xfrm>
            <a:off x="1896952" y="4630351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E8541-BF30-4057-8D6E-72CA8DC414BE}"/>
              </a:ext>
            </a:extLst>
          </p:cNvPr>
          <p:cNvSpPr txBox="1"/>
          <p:nvPr/>
        </p:nvSpPr>
        <p:spPr>
          <a:xfrm>
            <a:off x="1896952" y="5574982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8F51C1-AACA-465C-8B24-F024E8EF9B4A}"/>
              </a:ext>
            </a:extLst>
          </p:cNvPr>
          <p:cNvSpPr/>
          <p:nvPr/>
        </p:nvSpPr>
        <p:spPr>
          <a:xfrm>
            <a:off x="414118" y="322908"/>
            <a:ext cx="622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Are these numbers odd or even?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236945-D264-4A3C-B21F-BE53C9155422}"/>
              </a:ext>
            </a:extLst>
          </p:cNvPr>
          <p:cNvSpPr txBox="1"/>
          <p:nvPr/>
        </p:nvSpPr>
        <p:spPr>
          <a:xfrm>
            <a:off x="6232022" y="241060"/>
            <a:ext cx="4012637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54?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11?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28?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13? _______________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marL="514350" indent="-514350">
              <a:buFont typeface="+mj-lt"/>
              <a:buAutoNum type="alphaLcParenR" startAt="6"/>
            </a:pP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36? 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A33E5D-5844-4A15-A4EA-838E1BF3C55B}"/>
              </a:ext>
            </a:extLst>
          </p:cNvPr>
          <p:cNvSpPr txBox="1"/>
          <p:nvPr/>
        </p:nvSpPr>
        <p:spPr>
          <a:xfrm>
            <a:off x="7587038" y="1666383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9DB6E-D4DA-4600-B1DD-F507E0F4B14A}"/>
              </a:ext>
            </a:extLst>
          </p:cNvPr>
          <p:cNvSpPr txBox="1"/>
          <p:nvPr/>
        </p:nvSpPr>
        <p:spPr>
          <a:xfrm>
            <a:off x="7587038" y="2657106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CF89E7-2F14-4DDB-91FA-5C9AA85128BD}"/>
              </a:ext>
            </a:extLst>
          </p:cNvPr>
          <p:cNvSpPr txBox="1"/>
          <p:nvPr/>
        </p:nvSpPr>
        <p:spPr>
          <a:xfrm>
            <a:off x="7587037" y="3647829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517AC-1CDF-4E5D-89FB-0616B0482AC0}"/>
              </a:ext>
            </a:extLst>
          </p:cNvPr>
          <p:cNvSpPr txBox="1"/>
          <p:nvPr/>
        </p:nvSpPr>
        <p:spPr>
          <a:xfrm>
            <a:off x="7587037" y="4630350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odd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97155-E233-456F-8A26-E3D19A2C31FD}"/>
              </a:ext>
            </a:extLst>
          </p:cNvPr>
          <p:cNvSpPr txBox="1"/>
          <p:nvPr/>
        </p:nvSpPr>
        <p:spPr>
          <a:xfrm>
            <a:off x="7587037" y="5574981"/>
            <a:ext cx="249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8598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AD1FB-49FC-42A0-8CE6-E18612E1C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B6D15E4-C2E5-4ECF-9576-4F5C676A3049}"/>
              </a:ext>
            </a:extLst>
          </p:cNvPr>
          <p:cNvSpPr/>
          <p:nvPr/>
        </p:nvSpPr>
        <p:spPr>
          <a:xfrm rot="20197332">
            <a:off x="4583951" y="4222837"/>
            <a:ext cx="808451" cy="839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E503CA-6262-43E1-A4C3-32B4B27D2770}"/>
              </a:ext>
            </a:extLst>
          </p:cNvPr>
          <p:cNvSpPr/>
          <p:nvPr/>
        </p:nvSpPr>
        <p:spPr>
          <a:xfrm rot="1333447">
            <a:off x="1089542" y="3344993"/>
            <a:ext cx="2070608" cy="2839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B6E8044-B619-41DB-B0B0-A6BD0936CAE2}"/>
              </a:ext>
            </a:extLst>
          </p:cNvPr>
          <p:cNvSpPr/>
          <p:nvPr/>
        </p:nvSpPr>
        <p:spPr>
          <a:xfrm rot="1333447">
            <a:off x="5790945" y="1159362"/>
            <a:ext cx="1311536" cy="1547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98E5708-D462-4BB9-A967-A4F807B424EA}"/>
              </a:ext>
            </a:extLst>
          </p:cNvPr>
          <p:cNvSpPr/>
          <p:nvPr/>
        </p:nvSpPr>
        <p:spPr>
          <a:xfrm rot="20197332">
            <a:off x="8919052" y="901196"/>
            <a:ext cx="1485096" cy="20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B75C4-4241-4BE7-801D-ADA6C1985638}"/>
              </a:ext>
            </a:extLst>
          </p:cNvPr>
          <p:cNvSpPr txBox="1"/>
          <p:nvPr/>
        </p:nvSpPr>
        <p:spPr>
          <a:xfrm>
            <a:off x="343155" y="229306"/>
            <a:ext cx="61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Which number frames are odd? </a:t>
            </a:r>
          </a:p>
        </p:txBody>
      </p:sp>
    </p:spTree>
    <p:extLst>
      <p:ext uri="{BB962C8B-B14F-4D97-AF65-F5344CB8AC3E}">
        <p14:creationId xmlns:p14="http://schemas.microsoft.com/office/powerpoint/2010/main" val="19387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68B62-F14C-4109-841D-91A78A906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A781BC4-63B3-4B09-A418-3679952112BC}"/>
              </a:ext>
            </a:extLst>
          </p:cNvPr>
          <p:cNvSpPr/>
          <p:nvPr/>
        </p:nvSpPr>
        <p:spPr>
          <a:xfrm>
            <a:off x="3452972" y="3686570"/>
            <a:ext cx="735243" cy="7642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127D2B-2ABB-47C9-B286-F29568DCF8BB}"/>
              </a:ext>
            </a:extLst>
          </p:cNvPr>
          <p:cNvSpPr/>
          <p:nvPr/>
        </p:nvSpPr>
        <p:spPr>
          <a:xfrm>
            <a:off x="1759709" y="3282262"/>
            <a:ext cx="1151739" cy="11758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87FED70-D446-48DE-81A8-C5B20DD89401}"/>
              </a:ext>
            </a:extLst>
          </p:cNvPr>
          <p:cNvSpPr/>
          <p:nvPr/>
        </p:nvSpPr>
        <p:spPr>
          <a:xfrm>
            <a:off x="6321153" y="4810976"/>
            <a:ext cx="852665" cy="84554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40B8EF2-E13F-4141-AECA-5BA4D5584AA8}"/>
              </a:ext>
            </a:extLst>
          </p:cNvPr>
          <p:cNvSpPr/>
          <p:nvPr/>
        </p:nvSpPr>
        <p:spPr>
          <a:xfrm rot="634122">
            <a:off x="1060617" y="2095118"/>
            <a:ext cx="579782" cy="204174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2547A5F-C964-4366-ACF0-F2C385DCFBEF}"/>
              </a:ext>
            </a:extLst>
          </p:cNvPr>
          <p:cNvSpPr/>
          <p:nvPr/>
        </p:nvSpPr>
        <p:spPr>
          <a:xfrm rot="20479781">
            <a:off x="8604577" y="4160177"/>
            <a:ext cx="2235284" cy="13295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E003987-3388-4DCB-99CA-B6F3E9E3AABD}"/>
              </a:ext>
            </a:extLst>
          </p:cNvPr>
          <p:cNvSpPr/>
          <p:nvPr/>
        </p:nvSpPr>
        <p:spPr>
          <a:xfrm>
            <a:off x="9695334" y="2224894"/>
            <a:ext cx="1194956" cy="11413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91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23DCE6A-2DE2-40E1-9C50-9A22988DDF4B}"/>
              </a:ext>
            </a:extLst>
          </p:cNvPr>
          <p:cNvSpPr txBox="1"/>
          <p:nvPr/>
        </p:nvSpPr>
        <p:spPr>
          <a:xfrm>
            <a:off x="299947" y="312469"/>
            <a:ext cx="11859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Jack has coloured 3 odd numbers yellow and 3 even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numbers red. What mistake has Jack made?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B6BE5E-F31A-4CEC-BECC-6389546C6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77688"/>
              </p:ext>
            </p:extLst>
          </p:nvPr>
        </p:nvGraphicFramePr>
        <p:xfrm>
          <a:off x="1710923" y="1838853"/>
          <a:ext cx="8082006" cy="25954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001">
                  <a:extLst>
                    <a:ext uri="{9D8B030D-6E8A-4147-A177-3AD203B41FA5}">
                      <a16:colId xmlns:a16="http://schemas.microsoft.com/office/drawing/2014/main" val="2303762654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84487469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3050631690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1648606221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1013556074"/>
                    </a:ext>
                  </a:extLst>
                </a:gridCol>
                <a:gridCol w="1347001">
                  <a:extLst>
                    <a:ext uri="{9D8B030D-6E8A-4147-A177-3AD203B41FA5}">
                      <a16:colId xmlns:a16="http://schemas.microsoft.com/office/drawing/2014/main" val="286994280"/>
                    </a:ext>
                  </a:extLst>
                </a:gridCol>
              </a:tblGrid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054643"/>
                  </a:ext>
                </a:extLst>
              </a:tr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89526"/>
                  </a:ext>
                </a:extLst>
              </a:tr>
              <a:tr h="86516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22353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4575D9-5AB1-467A-9AB7-86D111EA4285}"/>
              </a:ext>
            </a:extLst>
          </p:cNvPr>
          <p:cNvSpPr txBox="1"/>
          <p:nvPr/>
        </p:nvSpPr>
        <p:spPr>
          <a:xfrm>
            <a:off x="280284" y="5091128"/>
            <a:ext cx="11429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Jack has coloured 44 yellow. 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It should not be yellow as it not an odd number.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44 is an even number.</a:t>
            </a:r>
          </a:p>
        </p:txBody>
      </p:sp>
    </p:spTree>
    <p:extLst>
      <p:ext uri="{BB962C8B-B14F-4D97-AF65-F5344CB8AC3E}">
        <p14:creationId xmlns:p14="http://schemas.microsoft.com/office/powerpoint/2010/main" val="895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74851C-AAD4-478E-8B4D-FA8D2F67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97FFCA-1F98-4EC5-BB24-FB67184D42DC}"/>
              </a:ext>
            </a:extLst>
          </p:cNvPr>
          <p:cNvSpPr/>
          <p:nvPr/>
        </p:nvSpPr>
        <p:spPr>
          <a:xfrm>
            <a:off x="468529" y="5276673"/>
            <a:ext cx="486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17,  19,  21,  23,  25,  27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257DD-2CD5-47C2-9210-11B2FFDEAD58}"/>
              </a:ext>
            </a:extLst>
          </p:cNvPr>
          <p:cNvSpPr txBox="1"/>
          <p:nvPr/>
        </p:nvSpPr>
        <p:spPr>
          <a:xfrm>
            <a:off x="270452" y="246802"/>
            <a:ext cx="178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 says,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0E8B4-67C9-4AB2-9F6A-1C3DC0DBC60C}"/>
              </a:ext>
            </a:extLst>
          </p:cNvPr>
          <p:cNvSpPr/>
          <p:nvPr/>
        </p:nvSpPr>
        <p:spPr>
          <a:xfrm>
            <a:off x="419370" y="4455923"/>
            <a:ext cx="5841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could Kat’s numbers be?</a:t>
            </a:r>
            <a:endParaRPr lang="en-GB" sz="32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3BE443B-C189-45FF-83A6-74ABF7D40438}"/>
              </a:ext>
            </a:extLst>
          </p:cNvPr>
          <p:cNvSpPr/>
          <p:nvPr/>
        </p:nvSpPr>
        <p:spPr>
          <a:xfrm>
            <a:off x="4965641" y="1848721"/>
            <a:ext cx="5170715" cy="1490674"/>
          </a:xfrm>
          <a:prstGeom prst="wedgeRoundRectCallout">
            <a:avLst>
              <a:gd name="adj1" fmla="val -63158"/>
              <a:gd name="adj2" fmla="val 350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am thinking </a:t>
            </a:r>
            <a: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of an odd number between</a:t>
            </a:r>
            <a:b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16 </a:t>
            </a:r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and 28.</a:t>
            </a:r>
          </a:p>
        </p:txBody>
      </p:sp>
    </p:spTree>
    <p:extLst>
      <p:ext uri="{BB962C8B-B14F-4D97-AF65-F5344CB8AC3E}">
        <p14:creationId xmlns:p14="http://schemas.microsoft.com/office/powerpoint/2010/main" val="15264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9822</TotalTime>
  <Words>1373</Words>
  <Application>Microsoft Office PowerPoint</Application>
  <PresentationFormat>Widescreen</PresentationFormat>
  <Paragraphs>473</Paragraphs>
  <Slides>41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Yu Gothic UI</vt:lpstr>
      <vt:lpstr>Arial</vt:lpstr>
      <vt:lpstr>Calibri</vt:lpstr>
      <vt:lpstr>Calibri Light</vt:lpstr>
      <vt:lpstr>KG Red Hands Outline</vt:lpstr>
      <vt:lpstr>Sassoon Infant Std</vt:lpstr>
      <vt:lpstr>Segoe UI Semibold</vt:lpstr>
      <vt:lpstr>Times New Roman</vt:lpstr>
      <vt:lpstr>ZWAdobeF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2 - PRESENTATION - Multiplication and division - Week 4</dc:title>
  <dc:creator>PRIMARY STARS EDUCATION</dc:creator>
  <cp:lastModifiedBy>Sara Bakal</cp:lastModifiedBy>
  <cp:revision>429</cp:revision>
  <dcterms:created xsi:type="dcterms:W3CDTF">2018-08-10T10:44:35Z</dcterms:created>
  <dcterms:modified xsi:type="dcterms:W3CDTF">2022-01-24T10:44:00Z</dcterms:modified>
</cp:coreProperties>
</file>