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slideLayouts/slideLayout6.xml" ContentType="application/vnd.openxmlformats-officedocument.presentationml.slideLayout+xml"/>
  <Override PartName="/ppt/theme/theme5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6.xml" ContentType="application/vnd.openxmlformats-officedocument.theme+xml"/>
  <Override PartName="/ppt/slideLayouts/slideLayout9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9" r:id="rId4"/>
    <p:sldMasterId id="2147483671" r:id="rId5"/>
    <p:sldMasterId id="2147483673" r:id="rId6"/>
    <p:sldMasterId id="2147483675" r:id="rId7"/>
    <p:sldMasterId id="2147483677" r:id="rId8"/>
    <p:sldMasterId id="2147483679" r:id="rId9"/>
    <p:sldMasterId id="2147483682" r:id="rId10"/>
  </p:sldMasterIdLst>
  <p:notesMasterIdLst>
    <p:notesMasterId r:id="rId25"/>
  </p:notesMasterIdLst>
  <p:sldIdLst>
    <p:sldId id="296" r:id="rId11"/>
    <p:sldId id="297" r:id="rId12"/>
    <p:sldId id="298" r:id="rId13"/>
    <p:sldId id="314" r:id="rId14"/>
    <p:sldId id="299" r:id="rId15"/>
    <p:sldId id="304" r:id="rId16"/>
    <p:sldId id="307" r:id="rId17"/>
    <p:sldId id="306" r:id="rId18"/>
    <p:sldId id="301" r:id="rId19"/>
    <p:sldId id="315" r:id="rId20"/>
    <p:sldId id="309" r:id="rId21"/>
    <p:sldId id="310" r:id="rId22"/>
    <p:sldId id="311" r:id="rId23"/>
    <p:sldId id="312" r:id="rId2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m Shutkever" initials="SS" lastIdx="1" clrIdx="0">
    <p:extLst>
      <p:ext uri="{19B8F6BF-5375-455C-9EA6-DF929625EA0E}">
        <p15:presenceInfo xmlns:p15="http://schemas.microsoft.com/office/powerpoint/2012/main" userId="Sam Shutkev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BC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16" autoAdjust="0"/>
    <p:restoredTop sz="91744" autoAdjust="0"/>
  </p:normalViewPr>
  <p:slideViewPr>
    <p:cSldViewPr snapToGrid="0" snapToObjects="1">
      <p:cViewPr varScale="1">
        <p:scale>
          <a:sx n="67" d="100"/>
          <a:sy n="67" d="100"/>
        </p:scale>
        <p:origin x="150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3.xml"/><Relationship Id="rId18" Type="http://schemas.openxmlformats.org/officeDocument/2006/relationships/slide" Target="slides/slide8.xml"/><Relationship Id="rId26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slide" Target="slides/slide11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2.xml"/><Relationship Id="rId17" Type="http://schemas.openxmlformats.org/officeDocument/2006/relationships/slide" Target="slides/slide7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6.xml"/><Relationship Id="rId20" Type="http://schemas.openxmlformats.org/officeDocument/2006/relationships/slide" Target="slides/slide10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1.xml"/><Relationship Id="rId24" Type="http://schemas.openxmlformats.org/officeDocument/2006/relationships/slide" Target="slides/slide14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5.xml"/><Relationship Id="rId23" Type="http://schemas.openxmlformats.org/officeDocument/2006/relationships/slide" Target="slides/slide13.xml"/><Relationship Id="rId28" Type="http://schemas.openxmlformats.org/officeDocument/2006/relationships/viewProps" Target="viewProps.xml"/><Relationship Id="rId10" Type="http://schemas.openxmlformats.org/officeDocument/2006/relationships/slideMaster" Target="slideMasters/slideMaster7.xml"/><Relationship Id="rId19" Type="http://schemas.openxmlformats.org/officeDocument/2006/relationships/slide" Target="slides/slide9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4.xml"/><Relationship Id="rId22" Type="http://schemas.openxmlformats.org/officeDocument/2006/relationships/slide" Target="slides/slide12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D1BE4B4D-D867-492E-97B2-A4C94167F287}" type="datetimeFigureOut">
              <a:rPr lang="en-GB" smtClean="0"/>
              <a:pPr/>
              <a:t>16/01/2022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9A63A521-224D-4C95-824A-3CEFF92EB90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04774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0" y="2511188"/>
            <a:ext cx="5950424" cy="178785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6600" baseline="0">
                <a:solidFill>
                  <a:schemeClr val="bg1"/>
                </a:solidFill>
                <a:latin typeface="KG Primary Penmanship" panose="02000506000000020003" pitchFamily="2" charset="0"/>
              </a:defRPr>
            </a:lvl1pPr>
          </a:lstStyle>
          <a:p>
            <a:r>
              <a:rPr lang="en-US" dirty="0"/>
              <a:t>TITLE – in caps and saved as a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8818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45335E50-1930-44E5-9B14-893AFBD95C69}" type="datetimeFigureOut">
              <a:rPr lang="en-GB" smtClean="0"/>
              <a:pPr/>
              <a:t>16/01/2022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108BBDC2-4ED5-4A8D-A28C-1B3F6D2413F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1270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80854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01090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89737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24638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sz="4000" u="none" baseline="0">
                <a:latin typeface="Comic Sans MS" panose="030F0702030302020204" pitchFamily="66" charset="0"/>
              </a:defRPr>
            </a:lvl1pPr>
          </a:lstStyle>
          <a:p>
            <a:r>
              <a:rPr lang="en-US" dirty="0"/>
              <a:t>Have a go at questions 		 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4045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baseline="0">
                <a:latin typeface="Comic Sans MS" panose="030F0702030302020204" pitchFamily="66" charset="0"/>
              </a:defRPr>
            </a:lvl1pPr>
          </a:lstStyle>
          <a:p>
            <a:r>
              <a:rPr lang="en-US" dirty="0"/>
              <a:t>Have a go at questions 	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4947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9059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6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theme" Target="../theme/theme6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g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F14EDCB3-CC60-E94C-B25C-4D771CB6495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2281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84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02C252DA-A0E8-6A49-900E-07188D62BBE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9520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picture containing table&#10;&#10;Description automatically generated">
            <a:extLst>
              <a:ext uri="{FF2B5EF4-FFF2-40B4-BE49-F238E27FC236}">
                <a16:creationId xmlns:a16="http://schemas.microsoft.com/office/drawing/2014/main" id="{D3D08606-BA4C-8046-935F-20760BC2766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4062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green sign with white text&#10;&#10;Description automatically generated">
            <a:extLst>
              <a:ext uri="{FF2B5EF4-FFF2-40B4-BE49-F238E27FC236}">
                <a16:creationId xmlns:a16="http://schemas.microsoft.com/office/drawing/2014/main" id="{E7898E14-59E6-7D4D-8006-F74307CCB98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0657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able&#10;&#10;Description automatically generated">
            <a:extLst>
              <a:ext uri="{FF2B5EF4-FFF2-40B4-BE49-F238E27FC236}">
                <a16:creationId xmlns:a16="http://schemas.microsoft.com/office/drawing/2014/main" id="{F33BA71E-3CF0-1E4E-BEEE-6280AD06DDC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055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computer&#10;&#10;Description automatically generated">
            <a:extLst>
              <a:ext uri="{FF2B5EF4-FFF2-40B4-BE49-F238E27FC236}">
                <a16:creationId xmlns:a16="http://schemas.microsoft.com/office/drawing/2014/main" id="{3A3B0A72-DFF8-FC43-8B3B-B0D9C1468E83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234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27FE0188-803D-CF41-A7C4-56C7E1D1B2A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424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7" Type="http://schemas.openxmlformats.org/officeDocument/2006/relationships/image" Target="../media/image10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5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3" Type="http://schemas.openxmlformats.org/officeDocument/2006/relationships/image" Target="../media/image11.png"/><Relationship Id="rId7" Type="http://schemas.openxmlformats.org/officeDocument/2006/relationships/image" Target="../media/image23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6.xml"/><Relationship Id="rId6" Type="http://schemas.openxmlformats.org/officeDocument/2006/relationships/image" Target="../media/image22.png"/><Relationship Id="rId11" Type="http://schemas.openxmlformats.org/officeDocument/2006/relationships/image" Target="../media/image27.png"/><Relationship Id="rId10" Type="http://schemas.openxmlformats.org/officeDocument/2006/relationships/image" Target="../media/image26.png"/><Relationship Id="rId9" Type="http://schemas.openxmlformats.org/officeDocument/2006/relationships/image" Target="../media/image2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7.xml"/><Relationship Id="rId5" Type="http://schemas.openxmlformats.org/officeDocument/2006/relationships/image" Target="../media/image28.png"/><Relationship Id="rId4" Type="http://schemas.openxmlformats.org/officeDocument/2006/relationships/image" Target="../media/image14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png"/><Relationship Id="rId3" Type="http://schemas.openxmlformats.org/officeDocument/2006/relationships/image" Target="../media/image14.png"/><Relationship Id="rId7" Type="http://schemas.openxmlformats.org/officeDocument/2006/relationships/image" Target="../media/image30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8.xml"/><Relationship Id="rId4" Type="http://schemas.openxmlformats.org/officeDocument/2006/relationships/image" Target="../media/image28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png"/><Relationship Id="rId7" Type="http://schemas.openxmlformats.org/officeDocument/2006/relationships/image" Target="../media/image11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9.xml"/><Relationship Id="rId6" Type="http://schemas.openxmlformats.org/officeDocument/2006/relationships/image" Target="../media/image33.png"/><Relationship Id="rId5" Type="http://schemas.openxmlformats.org/officeDocument/2006/relationships/image" Target="../media/image32.png"/><Relationship Id="rId9" Type="http://schemas.openxmlformats.org/officeDocument/2006/relationships/image" Target="../media/image3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.xml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0.png"/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Relationship Id="rId9" Type="http://schemas.openxmlformats.org/officeDocument/2006/relationships/image" Target="../media/image15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0.png"/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3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Relationship Id="rId9" Type="http://schemas.openxmlformats.org/officeDocument/2006/relationships/image" Target="../media/image16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11.png"/><Relationship Id="rId7" Type="http://schemas.openxmlformats.org/officeDocument/2006/relationships/image" Target="../media/image18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4.xml"/><Relationship Id="rId6" Type="http://schemas.openxmlformats.org/officeDocument/2006/relationships/image" Target="../media/image17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215245"/>
            <a:ext cx="6200169" cy="2487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36398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2632218" y="4143809"/>
            <a:ext cx="3509541" cy="590151"/>
            <a:chOff x="2632218" y="4143809"/>
            <a:chExt cx="3509541" cy="590151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0" name="Rectangle 19"/>
                <p:cNvSpPr/>
                <p:nvPr/>
              </p:nvSpPr>
              <p:spPr>
                <a:xfrm>
                  <a:off x="2632218" y="4143809"/>
                  <a:ext cx="2882520" cy="58477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GB" sz="3200" dirty="0">
                      <a:solidFill>
                        <a:prstClr val="black"/>
                      </a:solidFill>
                      <a:latin typeface="Comic Sans MS" panose="030F0702030302020204" pitchFamily="66" charset="0"/>
                    </a:rPr>
                    <a:t>        </a:t>
                  </a:r>
                  <a14:m>
                    <m:oMath xmlns:m="http://schemas.openxmlformats.org/officeDocument/2006/math">
                      <m:r>
                        <a:rPr lang="en-GB" sz="3200" i="1" dirty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GB" sz="3200" i="1" dirty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         </m:t>
                      </m:r>
                      <m:r>
                        <a:rPr lang="en-GB" sz="3200" b="0" i="1" dirty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3200" i="1" dirty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 =</m:t>
                      </m:r>
                    </m:oMath>
                  </a14:m>
                  <a:r>
                    <a:rPr lang="en-GB" sz="3200" dirty="0">
                      <a:solidFill>
                        <a:prstClr val="black"/>
                      </a:solidFill>
                      <a:latin typeface="Comic Sans MS" panose="030F0702030302020204" pitchFamily="66" charset="0"/>
                    </a:rPr>
                    <a:t> </a:t>
                  </a:r>
                  <a:endParaRPr lang="en-GB" sz="3200" dirty="0">
                    <a:latin typeface="Comic Sans MS" panose="030F0702030302020204" pitchFamily="66" charset="0"/>
                  </a:endParaRPr>
                </a:p>
              </p:txBody>
            </p:sp>
          </mc:Choice>
          <mc:Fallback xmlns="">
            <p:sp>
              <p:nvSpPr>
                <p:cNvPr id="20" name="Rectangle 19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632218" y="4143809"/>
                  <a:ext cx="2882520" cy="584775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3" name="Rectangle 22"/>
            <p:cNvSpPr/>
            <p:nvPr/>
          </p:nvSpPr>
          <p:spPr>
            <a:xfrm>
              <a:off x="4165704" y="4168492"/>
              <a:ext cx="718457" cy="54616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latin typeface="Comic Sans MS" panose="030F0702030302020204" pitchFamily="66" charset="0"/>
              </a:endParaRP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2869339" y="4168492"/>
              <a:ext cx="718457" cy="54616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latin typeface="Comic Sans MS" panose="030F0702030302020204" pitchFamily="66" charset="0"/>
              </a:endParaRP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5380794" y="4168492"/>
              <a:ext cx="718457" cy="54616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latin typeface="Comic Sans MS" panose="030F0702030302020204" pitchFamily="66" charset="0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4354627" y="4149185"/>
              <a:ext cx="611867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3200" dirty="0">
                  <a:solidFill>
                    <a:srgbClr val="5B9BD5">
                      <a:lumMod val="75000"/>
                    </a:srgbClr>
                  </a:solidFill>
                  <a:latin typeface="Comic Sans MS" panose="030F0702030302020204" pitchFamily="66" charset="0"/>
                </a:rPr>
                <a:t>2</a:t>
              </a:r>
              <a:endPara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3030770" y="4149185"/>
              <a:ext cx="611867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3200" dirty="0">
                  <a:solidFill>
                    <a:srgbClr val="5B9BD5">
                      <a:lumMod val="75000"/>
                    </a:srgbClr>
                  </a:solidFill>
                  <a:latin typeface="Comic Sans MS" panose="030F0702030302020204" pitchFamily="66" charset="0"/>
                </a:rPr>
                <a:t>4</a:t>
              </a:r>
              <a:endPara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5529892" y="4149185"/>
              <a:ext cx="611867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3200" noProof="0" dirty="0">
                  <a:solidFill>
                    <a:srgbClr val="5B9BD5">
                      <a:lumMod val="75000"/>
                    </a:srgbClr>
                  </a:solidFill>
                  <a:latin typeface="Comic Sans MS" panose="030F0702030302020204" pitchFamily="66" charset="0"/>
                </a:rPr>
                <a:t>8</a:t>
              </a:r>
              <a:endPara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endParaRP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1503623" y="3197659"/>
            <a:ext cx="5883934" cy="595069"/>
            <a:chOff x="1503623" y="3197659"/>
            <a:chExt cx="5883934" cy="595069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1" name="Rectangle 20"/>
                <p:cNvSpPr/>
                <p:nvPr/>
              </p:nvSpPr>
              <p:spPr>
                <a:xfrm>
                  <a:off x="1503623" y="3207953"/>
                  <a:ext cx="5365187" cy="58477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GB" sz="3200" dirty="0">
                      <a:solidFill>
                        <a:prstClr val="black"/>
                      </a:solidFill>
                      <a:latin typeface="Comic Sans MS" panose="030F0702030302020204" pitchFamily="66" charset="0"/>
                    </a:rPr>
                    <a:t>        </a:t>
                  </a:r>
                  <a14:m>
                    <m:oMath xmlns:m="http://schemas.openxmlformats.org/officeDocument/2006/math">
                      <m:r>
                        <a:rPr lang="en-GB" sz="3200" b="0" i="0" dirty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GB" sz="3200" i="1" dirty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3200" b="0" i="1" dirty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         </m:t>
                      </m:r>
                      <m:r>
                        <a:rPr lang="en-GB" sz="3200" i="1" dirty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GB" sz="3200" b="0" i="1" dirty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      +</m:t>
                      </m:r>
                      <m:r>
                        <a:rPr lang="en-GB" sz="3200" i="1" dirty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         </m:t>
                      </m:r>
                      <m:r>
                        <a:rPr lang="en-GB" sz="3200" b="0" i="1" dirty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3200" i="1" dirty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a14:m>
                  <a:r>
                    <a:rPr lang="en-GB" sz="3200" dirty="0">
                      <a:solidFill>
                        <a:prstClr val="black"/>
                      </a:solidFill>
                      <a:latin typeface="Comic Sans MS" panose="030F0702030302020204" pitchFamily="66" charset="0"/>
                    </a:rPr>
                    <a:t> </a:t>
                  </a:r>
                  <a:endParaRPr lang="en-GB" sz="3200" dirty="0">
                    <a:latin typeface="Comic Sans MS" panose="030F0702030302020204" pitchFamily="66" charset="0"/>
                  </a:endParaRPr>
                </a:p>
              </p:txBody>
            </p:sp>
          </mc:Choice>
          <mc:Fallback xmlns="">
            <p:sp>
              <p:nvSpPr>
                <p:cNvPr id="21" name="Rectangle 20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503623" y="3207953"/>
                  <a:ext cx="5365187" cy="584775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2" name="Rectangle 21"/>
            <p:cNvSpPr/>
            <p:nvPr/>
          </p:nvSpPr>
          <p:spPr>
            <a:xfrm>
              <a:off x="3050819" y="3222807"/>
              <a:ext cx="718457" cy="54616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latin typeface="Comic Sans MS" panose="030F0702030302020204" pitchFamily="66" charset="0"/>
              </a:endParaRP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5480565" y="3222807"/>
              <a:ext cx="718457" cy="54616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latin typeface="Comic Sans MS" panose="030F0702030302020204" pitchFamily="66" charset="0"/>
              </a:endParaRP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4261091" y="3222807"/>
              <a:ext cx="718457" cy="54616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latin typeface="Comic Sans MS" panose="030F0702030302020204" pitchFamily="66" charset="0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3190903" y="3203500"/>
              <a:ext cx="611867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3200" dirty="0">
                  <a:solidFill>
                    <a:srgbClr val="5B9BD5">
                      <a:lumMod val="75000"/>
                    </a:srgbClr>
                  </a:solidFill>
                  <a:latin typeface="Comic Sans MS" panose="030F0702030302020204" pitchFamily="66" charset="0"/>
                </a:rPr>
                <a:t>2</a:t>
              </a:r>
              <a:endPara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endParaRP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6616768" y="3222807"/>
              <a:ext cx="718457" cy="54616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latin typeface="Comic Sans MS" panose="030F0702030302020204" pitchFamily="66" charset="0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5654143" y="3203500"/>
              <a:ext cx="611867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3200" dirty="0">
                  <a:solidFill>
                    <a:srgbClr val="5B9BD5">
                      <a:lumMod val="75000"/>
                    </a:srgbClr>
                  </a:solidFill>
                  <a:latin typeface="Comic Sans MS" panose="030F0702030302020204" pitchFamily="66" charset="0"/>
                </a:rPr>
                <a:t>2</a:t>
              </a:r>
              <a:endPara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4449266" y="3203500"/>
              <a:ext cx="611867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3200" dirty="0">
                  <a:solidFill>
                    <a:srgbClr val="5B9BD5">
                      <a:lumMod val="75000"/>
                    </a:srgbClr>
                  </a:solidFill>
                  <a:latin typeface="Comic Sans MS" panose="030F0702030302020204" pitchFamily="66" charset="0"/>
                </a:rPr>
                <a:t>2</a:t>
              </a:r>
              <a:endPara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6775690" y="3203500"/>
              <a:ext cx="611867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3200" noProof="0" dirty="0">
                  <a:solidFill>
                    <a:srgbClr val="5B9BD5">
                      <a:lumMod val="75000"/>
                    </a:srgbClr>
                  </a:solidFill>
                  <a:latin typeface="Comic Sans MS" panose="030F0702030302020204" pitchFamily="66" charset="0"/>
                </a:rPr>
                <a:t>8</a:t>
              </a:r>
              <a:endPara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endParaRPr>
            </a:p>
          </p:txBody>
        </p:sp>
        <p:sp>
          <p:nvSpPr>
            <p:cNvPr id="43" name="Rectangle 42"/>
            <p:cNvSpPr/>
            <p:nvPr/>
          </p:nvSpPr>
          <p:spPr>
            <a:xfrm>
              <a:off x="1817027" y="3216966"/>
              <a:ext cx="718457" cy="54616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latin typeface="Comic Sans MS" panose="030F0702030302020204" pitchFamily="66" charset="0"/>
              </a:endParaRP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1957111" y="3197659"/>
              <a:ext cx="611867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3200" dirty="0">
                  <a:solidFill>
                    <a:srgbClr val="5B9BD5">
                      <a:lumMod val="75000"/>
                    </a:srgbClr>
                  </a:solidFill>
                  <a:latin typeface="Comic Sans MS" panose="030F0702030302020204" pitchFamily="66" charset="0"/>
                </a:rPr>
                <a:t>2</a:t>
              </a:r>
              <a:endPara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endParaRPr>
            </a:p>
          </p:txBody>
        </p:sp>
      </p:grpSp>
      <p:pic>
        <p:nvPicPr>
          <p:cNvPr id="5" name="Picture 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5776" y="1217656"/>
            <a:ext cx="1594535" cy="1484567"/>
          </a:xfrm>
          <a:prstGeom prst="rect">
            <a:avLst/>
          </a:prstGeom>
        </p:spPr>
      </p:pic>
      <p:pic>
        <p:nvPicPr>
          <p:cNvPr id="51" name="Picture 50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2379" y="1217656"/>
            <a:ext cx="1594535" cy="1484567"/>
          </a:xfrm>
          <a:prstGeom prst="rect">
            <a:avLst/>
          </a:prstGeom>
        </p:spPr>
      </p:pic>
      <p:pic>
        <p:nvPicPr>
          <p:cNvPr id="52" name="Picture 5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8474" y="1198349"/>
            <a:ext cx="1594535" cy="1484567"/>
          </a:xfrm>
          <a:prstGeom prst="rect">
            <a:avLst/>
          </a:prstGeom>
        </p:spPr>
      </p:pic>
      <p:pic>
        <p:nvPicPr>
          <p:cNvPr id="53" name="Picture 5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7716" y="1198349"/>
            <a:ext cx="1594535" cy="1484567"/>
          </a:xfrm>
          <a:prstGeom prst="rect">
            <a:avLst/>
          </a:prstGeom>
        </p:spPr>
      </p:pic>
      <p:grpSp>
        <p:nvGrpSpPr>
          <p:cNvPr id="36" name="Group 35"/>
          <p:cNvGrpSpPr/>
          <p:nvPr/>
        </p:nvGrpSpPr>
        <p:grpSpPr>
          <a:xfrm>
            <a:off x="2647155" y="5107231"/>
            <a:ext cx="3525969" cy="590151"/>
            <a:chOff x="2615790" y="4143809"/>
            <a:chExt cx="3525969" cy="590151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7" name="Rectangle 36"/>
                <p:cNvSpPr/>
                <p:nvPr/>
              </p:nvSpPr>
              <p:spPr>
                <a:xfrm>
                  <a:off x="2615790" y="4143809"/>
                  <a:ext cx="2882520" cy="58477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GB" sz="3200" dirty="0">
                      <a:solidFill>
                        <a:prstClr val="black"/>
                      </a:solidFill>
                      <a:latin typeface="Comic Sans MS" panose="030F0702030302020204" pitchFamily="66" charset="0"/>
                    </a:rPr>
                    <a:t>        </a:t>
                  </a:r>
                  <a14:m>
                    <m:oMath xmlns:m="http://schemas.openxmlformats.org/officeDocument/2006/math">
                      <m:r>
                        <a:rPr lang="en-GB" sz="3200" i="1" dirty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GB" sz="3200" i="1" dirty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         </m:t>
                      </m:r>
                      <m:r>
                        <a:rPr lang="en-GB" sz="3200" b="0" i="1" dirty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3200" i="1" dirty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 =</m:t>
                      </m:r>
                    </m:oMath>
                  </a14:m>
                  <a:r>
                    <a:rPr lang="en-GB" sz="3200" dirty="0">
                      <a:solidFill>
                        <a:prstClr val="black"/>
                      </a:solidFill>
                      <a:latin typeface="Comic Sans MS" panose="030F0702030302020204" pitchFamily="66" charset="0"/>
                    </a:rPr>
                    <a:t> </a:t>
                  </a:r>
                  <a:endParaRPr lang="en-GB" sz="3200" dirty="0">
                    <a:latin typeface="Comic Sans MS" panose="030F0702030302020204" pitchFamily="66" charset="0"/>
                  </a:endParaRPr>
                </a:p>
              </p:txBody>
            </p:sp>
          </mc:Choice>
          <mc:Fallback xmlns="">
            <p:sp>
              <p:nvSpPr>
                <p:cNvPr id="37" name="Rectangle 36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615790" y="4143809"/>
                  <a:ext cx="2882520" cy="584775"/>
                </a:xfrm>
                <a:prstGeom prst="rect">
                  <a:avLst/>
                </a:prstGeom>
                <a:blipFill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38" name="Rectangle 37"/>
            <p:cNvSpPr/>
            <p:nvPr/>
          </p:nvSpPr>
          <p:spPr>
            <a:xfrm>
              <a:off x="4165704" y="4168492"/>
              <a:ext cx="718457" cy="54616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latin typeface="Comic Sans MS" panose="030F0702030302020204" pitchFamily="66" charset="0"/>
              </a:endParaRPr>
            </a:p>
          </p:txBody>
        </p:sp>
        <p:sp>
          <p:nvSpPr>
            <p:cNvPr id="39" name="Rectangle 38"/>
            <p:cNvSpPr/>
            <p:nvPr/>
          </p:nvSpPr>
          <p:spPr>
            <a:xfrm>
              <a:off x="2869339" y="4168492"/>
              <a:ext cx="718457" cy="54616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latin typeface="Comic Sans MS" panose="030F0702030302020204" pitchFamily="66" charset="0"/>
              </a:endParaRPr>
            </a:p>
          </p:txBody>
        </p:sp>
        <p:sp>
          <p:nvSpPr>
            <p:cNvPr id="40" name="Rectangle 39"/>
            <p:cNvSpPr/>
            <p:nvPr/>
          </p:nvSpPr>
          <p:spPr>
            <a:xfrm>
              <a:off x="5380794" y="4168492"/>
              <a:ext cx="718457" cy="54616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latin typeface="Comic Sans MS" panose="030F0702030302020204" pitchFamily="66" charset="0"/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4354627" y="4149185"/>
              <a:ext cx="611867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3200" noProof="0" dirty="0">
                  <a:solidFill>
                    <a:srgbClr val="5B9BD5">
                      <a:lumMod val="75000"/>
                    </a:srgbClr>
                  </a:solidFill>
                  <a:latin typeface="Comic Sans MS" panose="030F0702030302020204" pitchFamily="66" charset="0"/>
                </a:rPr>
                <a:t>4</a:t>
              </a:r>
              <a:endPara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3030770" y="4149185"/>
              <a:ext cx="611867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3200" noProof="0" dirty="0">
                  <a:solidFill>
                    <a:srgbClr val="5B9BD5">
                      <a:lumMod val="75000"/>
                    </a:srgbClr>
                  </a:solidFill>
                  <a:latin typeface="Comic Sans MS" panose="030F0702030302020204" pitchFamily="66" charset="0"/>
                </a:rPr>
                <a:t>2</a:t>
              </a:r>
              <a:endPara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5529892" y="4149185"/>
              <a:ext cx="611867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3200" noProof="0" dirty="0">
                  <a:solidFill>
                    <a:srgbClr val="5B9BD5">
                      <a:lumMod val="75000"/>
                    </a:srgbClr>
                  </a:solidFill>
                  <a:latin typeface="Comic Sans MS" panose="030F0702030302020204" pitchFamily="66" charset="0"/>
                </a:rPr>
                <a:t>8</a:t>
              </a:r>
              <a:endPara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endParaRP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3720567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 tmFilter="0, 0; .2, .5; .8, .5; 1, 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250" autoRev="1" fill="hold"/>
                                        <p:tgtEl>
                                          <p:spTgt spid="3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" name="Picture 4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32713" y="339721"/>
            <a:ext cx="747045" cy="747045"/>
          </a:xfrm>
          <a:prstGeom prst="rect">
            <a:avLst/>
          </a:prstGeom>
        </p:spPr>
      </p:pic>
      <p:sp>
        <p:nvSpPr>
          <p:cNvPr id="49" name="TextBox 48"/>
          <p:cNvSpPr txBox="1"/>
          <p:nvPr/>
        </p:nvSpPr>
        <p:spPr>
          <a:xfrm>
            <a:off x="5267265" y="482410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Calibri" panose="020F0502020204030204" pitchFamily="34" charset="0"/>
              </a:rPr>
              <a:t>Have a think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/>
              <p:cNvSpPr/>
              <p:nvPr/>
            </p:nvSpPr>
            <p:spPr>
              <a:xfrm>
                <a:off x="1635926" y="1353477"/>
                <a:ext cx="5668539" cy="7078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4000" dirty="0">
                    <a:latin typeface="Comic Sans MS" panose="030F0702030302020204" pitchFamily="66" charset="0"/>
                  </a:rPr>
                  <a:t>5 </a:t>
                </a:r>
                <a14:m>
                  <m:oMath xmlns:m="http://schemas.openxmlformats.org/officeDocument/2006/math">
                    <m:r>
                      <a:rPr lang="en-GB" sz="4000" i="1" dirty="0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4000" dirty="0">
                    <a:latin typeface="Comic Sans MS" panose="030F0702030302020204" pitchFamily="66" charset="0"/>
                  </a:rPr>
                  <a:t> 5 </a:t>
                </a:r>
                <a14:m>
                  <m:oMath xmlns:m="http://schemas.openxmlformats.org/officeDocument/2006/math">
                    <m:r>
                      <a:rPr lang="en-GB" sz="4000" i="1" dirty="0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4000" dirty="0">
                    <a:latin typeface="Comic Sans MS" panose="030F0702030302020204" pitchFamily="66" charset="0"/>
                  </a:rPr>
                  <a:t> 5 </a:t>
                </a:r>
                <a14:m>
                  <m:oMath xmlns:m="http://schemas.openxmlformats.org/officeDocument/2006/math">
                    <m:r>
                      <a:rPr lang="en-GB" sz="4000" i="1" dirty="0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4000" dirty="0">
                    <a:latin typeface="Comic Sans MS" panose="030F0702030302020204" pitchFamily="66" charset="0"/>
                  </a:rPr>
                  <a:t> 5 </a:t>
                </a:r>
                <a14:m>
                  <m:oMath xmlns:m="http://schemas.openxmlformats.org/officeDocument/2006/math">
                    <m:r>
                      <a:rPr lang="en-GB" sz="4000" i="1" dirty="0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4000" dirty="0">
                    <a:latin typeface="Comic Sans MS" panose="030F0702030302020204" pitchFamily="66" charset="0"/>
                  </a:rPr>
                  <a:t> 5 </a:t>
                </a:r>
                <a14:m>
                  <m:oMath xmlns:m="http://schemas.openxmlformats.org/officeDocument/2006/math">
                    <m:r>
                      <a:rPr lang="en-GB" sz="4000" i="1" dirty="0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4000" dirty="0">
                    <a:latin typeface="Comic Sans MS" panose="030F0702030302020204" pitchFamily="66" charset="0"/>
                  </a:rPr>
                  <a:t> 5 </a:t>
                </a:r>
              </a:p>
            </p:txBody>
          </p:sp>
        </mc:Choice>
        <mc:Fallback xmlns="">
          <p:sp>
            <p:nvSpPr>
              <p:cNvPr id="19" name="Rectangle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35926" y="1353477"/>
                <a:ext cx="5668539" cy="707886"/>
              </a:xfrm>
              <a:prstGeom prst="rect">
                <a:avLst/>
              </a:prstGeom>
              <a:blipFill>
                <a:blip r:embed="rId6"/>
                <a:stretch>
                  <a:fillRect l="-3763" t="-15517" r="-2796" b="-362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/>
              <p:cNvSpPr/>
              <p:nvPr/>
            </p:nvSpPr>
            <p:spPr>
              <a:xfrm>
                <a:off x="2790247" y="3379341"/>
                <a:ext cx="3507692" cy="7078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4000" dirty="0">
                    <a:latin typeface="Comic Sans MS" panose="030F0702030302020204" pitchFamily="66" charset="0"/>
                  </a:rPr>
                  <a:t>3 </a:t>
                </a:r>
                <a14:m>
                  <m:oMath xmlns:m="http://schemas.openxmlformats.org/officeDocument/2006/math">
                    <m:r>
                      <a:rPr lang="en-GB" sz="4000" i="1" dirty="0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4000" dirty="0">
                    <a:latin typeface="Comic Sans MS" panose="030F0702030302020204" pitchFamily="66" charset="0"/>
                  </a:rPr>
                  <a:t> 3 </a:t>
                </a:r>
                <a14:m>
                  <m:oMath xmlns:m="http://schemas.openxmlformats.org/officeDocument/2006/math">
                    <m:r>
                      <a:rPr lang="en-GB" sz="4000" i="1" dirty="0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4000" dirty="0">
                    <a:latin typeface="Comic Sans MS" panose="030F0702030302020204" pitchFamily="66" charset="0"/>
                  </a:rPr>
                  <a:t> 3 </a:t>
                </a:r>
                <a14:m>
                  <m:oMath xmlns:m="http://schemas.openxmlformats.org/officeDocument/2006/math">
                    <m:r>
                      <a:rPr lang="en-GB" sz="4000" i="1" dirty="0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4000" dirty="0">
                    <a:latin typeface="Comic Sans MS" panose="030F0702030302020204" pitchFamily="66" charset="0"/>
                  </a:rPr>
                  <a:t> 3</a:t>
                </a:r>
              </a:p>
            </p:txBody>
          </p:sp>
        </mc:Choice>
        <mc:Fallback xmlns="">
          <p:sp>
            <p:nvSpPr>
              <p:cNvPr id="20" name="Rectangle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90247" y="3379341"/>
                <a:ext cx="3507692" cy="707886"/>
              </a:xfrm>
              <a:prstGeom prst="rect">
                <a:avLst/>
              </a:prstGeom>
              <a:blipFill>
                <a:blip r:embed="rId7"/>
                <a:stretch>
                  <a:fillRect l="-6261" t="-15517" r="-5043" b="-362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/>
              <p:cNvSpPr/>
              <p:nvPr/>
            </p:nvSpPr>
            <p:spPr>
              <a:xfrm>
                <a:off x="2494011" y="2229249"/>
                <a:ext cx="1484702" cy="7078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4000" dirty="0">
                    <a:solidFill>
                      <a:schemeClr val="accent1"/>
                    </a:solidFill>
                    <a:latin typeface="Comic Sans MS" panose="030F0702030302020204" pitchFamily="66" charset="0"/>
                  </a:rPr>
                  <a:t>6 </a:t>
                </a:r>
                <a14:m>
                  <m:oMath xmlns:m="http://schemas.openxmlformats.org/officeDocument/2006/math">
                    <m:r>
                      <a:rPr lang="en-GB" sz="4000" i="1" dirty="0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4000" dirty="0">
                    <a:solidFill>
                      <a:schemeClr val="accent1"/>
                    </a:solidFill>
                    <a:latin typeface="Comic Sans MS" panose="030F0702030302020204" pitchFamily="66" charset="0"/>
                  </a:rPr>
                  <a:t> 5</a:t>
                </a:r>
                <a:endParaRPr lang="en-GB" sz="40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1" name="Rectangl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94011" y="2229249"/>
                <a:ext cx="1484702" cy="707886"/>
              </a:xfrm>
              <a:prstGeom prst="rect">
                <a:avLst/>
              </a:prstGeom>
              <a:blipFill>
                <a:blip r:embed="rId8"/>
                <a:stretch>
                  <a:fillRect l="-14344" t="-15517" r="-13934" b="-362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/>
              <p:cNvSpPr/>
              <p:nvPr/>
            </p:nvSpPr>
            <p:spPr>
              <a:xfrm>
                <a:off x="4828472" y="2229249"/>
                <a:ext cx="1484702" cy="7078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4000" dirty="0">
                    <a:solidFill>
                      <a:schemeClr val="accent1"/>
                    </a:solidFill>
                    <a:latin typeface="Comic Sans MS" panose="030F0702030302020204" pitchFamily="66" charset="0"/>
                  </a:rPr>
                  <a:t>5 </a:t>
                </a:r>
                <a14:m>
                  <m:oMath xmlns:m="http://schemas.openxmlformats.org/officeDocument/2006/math">
                    <m:r>
                      <a:rPr lang="en-GB" sz="4000" i="1" dirty="0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4000" dirty="0">
                    <a:solidFill>
                      <a:schemeClr val="accent1"/>
                    </a:solidFill>
                    <a:latin typeface="Comic Sans MS" panose="030F0702030302020204" pitchFamily="66" charset="0"/>
                  </a:rPr>
                  <a:t> 6</a:t>
                </a:r>
                <a:endParaRPr lang="en-GB" sz="40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28472" y="2229249"/>
                <a:ext cx="1484702" cy="707886"/>
              </a:xfrm>
              <a:prstGeom prst="rect">
                <a:avLst/>
              </a:prstGeom>
              <a:blipFill>
                <a:blip r:embed="rId9"/>
                <a:stretch>
                  <a:fillRect l="-14344" t="-15517" r="-13934" b="-362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ctangle 21"/>
              <p:cNvSpPr/>
              <p:nvPr/>
            </p:nvSpPr>
            <p:spPr>
              <a:xfrm>
                <a:off x="2494011" y="4529433"/>
                <a:ext cx="1484702" cy="7078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4000" dirty="0">
                    <a:solidFill>
                      <a:schemeClr val="accent1"/>
                    </a:solidFill>
                    <a:latin typeface="Comic Sans MS" panose="030F0702030302020204" pitchFamily="66" charset="0"/>
                  </a:rPr>
                  <a:t>4 </a:t>
                </a:r>
                <a14:m>
                  <m:oMath xmlns:m="http://schemas.openxmlformats.org/officeDocument/2006/math">
                    <m:r>
                      <a:rPr lang="en-GB" sz="4000" i="1" dirty="0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4000" dirty="0">
                    <a:solidFill>
                      <a:schemeClr val="accent1"/>
                    </a:solidFill>
                    <a:latin typeface="Comic Sans MS" panose="030F0702030302020204" pitchFamily="66" charset="0"/>
                  </a:rPr>
                  <a:t> 3</a:t>
                </a:r>
                <a:endParaRPr lang="en-GB" sz="40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2" name="Rectangle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94011" y="4529433"/>
                <a:ext cx="1484702" cy="707886"/>
              </a:xfrm>
              <a:prstGeom prst="rect">
                <a:avLst/>
              </a:prstGeom>
              <a:blipFill>
                <a:blip r:embed="rId10"/>
                <a:stretch>
                  <a:fillRect l="-14344" t="-15517" r="-13934" b="-362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22"/>
              <p:cNvSpPr/>
              <p:nvPr/>
            </p:nvSpPr>
            <p:spPr>
              <a:xfrm>
                <a:off x="4828472" y="4529433"/>
                <a:ext cx="1484702" cy="7078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4000" dirty="0">
                    <a:solidFill>
                      <a:schemeClr val="accent1"/>
                    </a:solidFill>
                    <a:latin typeface="Comic Sans MS" panose="030F0702030302020204" pitchFamily="66" charset="0"/>
                  </a:rPr>
                  <a:t>3 </a:t>
                </a:r>
                <a14:m>
                  <m:oMath xmlns:m="http://schemas.openxmlformats.org/officeDocument/2006/math">
                    <m:r>
                      <a:rPr lang="en-GB" sz="4000" i="1" dirty="0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4000" dirty="0">
                    <a:solidFill>
                      <a:schemeClr val="accent1"/>
                    </a:solidFill>
                    <a:latin typeface="Comic Sans MS" panose="030F0702030302020204" pitchFamily="66" charset="0"/>
                  </a:rPr>
                  <a:t> 4</a:t>
                </a:r>
                <a:endParaRPr lang="en-GB" sz="40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3" name="Rectangle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28472" y="4529433"/>
                <a:ext cx="1484702" cy="707886"/>
              </a:xfrm>
              <a:prstGeom prst="rect">
                <a:avLst/>
              </a:prstGeom>
              <a:blipFill>
                <a:blip r:embed="rId11"/>
                <a:stretch>
                  <a:fillRect l="-14344" t="-15517" r="-13934" b="-362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1646134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/>
      <p:bldP spid="49" grpId="1"/>
      <p:bldP spid="20" grpId="0"/>
      <p:bldP spid="21" grpId="0"/>
      <p:bldP spid="17" grpId="0"/>
      <p:bldP spid="22" grpId="0"/>
      <p:bldP spid="2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" name="Picture 4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32713" y="339721"/>
            <a:ext cx="747045" cy="747045"/>
          </a:xfrm>
          <a:prstGeom prst="rect">
            <a:avLst/>
          </a:prstGeom>
        </p:spPr>
      </p:pic>
      <p:sp>
        <p:nvSpPr>
          <p:cNvPr id="49" name="TextBox 48"/>
          <p:cNvSpPr txBox="1"/>
          <p:nvPr/>
        </p:nvSpPr>
        <p:spPr>
          <a:xfrm>
            <a:off x="5283689" y="482410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Calibri" panose="020F0502020204030204" pitchFamily="34" charset="0"/>
              </a:rPr>
              <a:t>Have a think</a:t>
            </a:r>
          </a:p>
        </p:txBody>
      </p:sp>
      <p:sp>
        <p:nvSpPr>
          <p:cNvPr id="5" name="Oval 4"/>
          <p:cNvSpPr/>
          <p:nvPr/>
        </p:nvSpPr>
        <p:spPr>
          <a:xfrm>
            <a:off x="1371600" y="539768"/>
            <a:ext cx="505326" cy="50532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2" name="Oval 21"/>
          <p:cNvSpPr/>
          <p:nvPr/>
        </p:nvSpPr>
        <p:spPr>
          <a:xfrm>
            <a:off x="1371600" y="1146611"/>
            <a:ext cx="505326" cy="50532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3" name="Oval 22"/>
          <p:cNvSpPr/>
          <p:nvPr/>
        </p:nvSpPr>
        <p:spPr>
          <a:xfrm>
            <a:off x="1371600" y="1753454"/>
            <a:ext cx="505326" cy="50532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4" name="Oval 23"/>
          <p:cNvSpPr/>
          <p:nvPr/>
        </p:nvSpPr>
        <p:spPr>
          <a:xfrm>
            <a:off x="1371600" y="2360298"/>
            <a:ext cx="505326" cy="50532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5" name="Oval 24"/>
          <p:cNvSpPr/>
          <p:nvPr/>
        </p:nvSpPr>
        <p:spPr>
          <a:xfrm>
            <a:off x="2005263" y="539768"/>
            <a:ext cx="505326" cy="50532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6" name="Oval 25"/>
          <p:cNvSpPr/>
          <p:nvPr/>
        </p:nvSpPr>
        <p:spPr>
          <a:xfrm>
            <a:off x="2005263" y="1146611"/>
            <a:ext cx="505326" cy="50532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0" name="Oval 29"/>
          <p:cNvSpPr/>
          <p:nvPr/>
        </p:nvSpPr>
        <p:spPr>
          <a:xfrm>
            <a:off x="2005263" y="1753454"/>
            <a:ext cx="505326" cy="50532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1" name="Oval 30"/>
          <p:cNvSpPr/>
          <p:nvPr/>
        </p:nvSpPr>
        <p:spPr>
          <a:xfrm>
            <a:off x="2005263" y="2360298"/>
            <a:ext cx="505326" cy="50532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5" name="Oval 34"/>
          <p:cNvSpPr/>
          <p:nvPr/>
        </p:nvSpPr>
        <p:spPr>
          <a:xfrm>
            <a:off x="2638926" y="539768"/>
            <a:ext cx="505326" cy="50532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6" name="Oval 35"/>
          <p:cNvSpPr/>
          <p:nvPr/>
        </p:nvSpPr>
        <p:spPr>
          <a:xfrm>
            <a:off x="2638926" y="1146611"/>
            <a:ext cx="505326" cy="50532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7" name="Oval 36"/>
          <p:cNvSpPr/>
          <p:nvPr/>
        </p:nvSpPr>
        <p:spPr>
          <a:xfrm>
            <a:off x="2638926" y="1753454"/>
            <a:ext cx="505326" cy="50532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8" name="Oval 37"/>
          <p:cNvSpPr/>
          <p:nvPr/>
        </p:nvSpPr>
        <p:spPr>
          <a:xfrm>
            <a:off x="2638926" y="2360298"/>
            <a:ext cx="505326" cy="50532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9" name="Oval 38"/>
          <p:cNvSpPr/>
          <p:nvPr/>
        </p:nvSpPr>
        <p:spPr>
          <a:xfrm>
            <a:off x="3288632" y="539768"/>
            <a:ext cx="505326" cy="50532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0" name="Oval 39"/>
          <p:cNvSpPr/>
          <p:nvPr/>
        </p:nvSpPr>
        <p:spPr>
          <a:xfrm>
            <a:off x="3288632" y="1146611"/>
            <a:ext cx="505326" cy="50532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1" name="Oval 40"/>
          <p:cNvSpPr/>
          <p:nvPr/>
        </p:nvSpPr>
        <p:spPr>
          <a:xfrm>
            <a:off x="3288632" y="1753454"/>
            <a:ext cx="505326" cy="50532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2" name="Oval 41"/>
          <p:cNvSpPr/>
          <p:nvPr/>
        </p:nvSpPr>
        <p:spPr>
          <a:xfrm>
            <a:off x="3288632" y="2360298"/>
            <a:ext cx="505326" cy="50532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3" name="Oval 42"/>
          <p:cNvSpPr/>
          <p:nvPr/>
        </p:nvSpPr>
        <p:spPr>
          <a:xfrm>
            <a:off x="3952133" y="539768"/>
            <a:ext cx="505326" cy="50532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4" name="Oval 43"/>
          <p:cNvSpPr/>
          <p:nvPr/>
        </p:nvSpPr>
        <p:spPr>
          <a:xfrm>
            <a:off x="3952133" y="1146611"/>
            <a:ext cx="505326" cy="50532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5" name="Oval 44"/>
          <p:cNvSpPr/>
          <p:nvPr/>
        </p:nvSpPr>
        <p:spPr>
          <a:xfrm>
            <a:off x="3952133" y="1753454"/>
            <a:ext cx="505326" cy="50532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6" name="Oval 45"/>
          <p:cNvSpPr/>
          <p:nvPr/>
        </p:nvSpPr>
        <p:spPr>
          <a:xfrm>
            <a:off x="3952133" y="2360298"/>
            <a:ext cx="505326" cy="50532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47" name="Picture 4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5293" y="4222942"/>
            <a:ext cx="1405916" cy="1695926"/>
          </a:xfrm>
          <a:prstGeom prst="rect">
            <a:avLst/>
          </a:prstGeom>
        </p:spPr>
      </p:pic>
      <p:pic>
        <p:nvPicPr>
          <p:cNvPr id="50" name="Picture 4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9982" y="4222941"/>
            <a:ext cx="1375243" cy="1695927"/>
          </a:xfrm>
          <a:prstGeom prst="rect">
            <a:avLst/>
          </a:prstGeom>
        </p:spPr>
      </p:pic>
      <p:sp>
        <p:nvSpPr>
          <p:cNvPr id="51" name="Rounded Rectangular Callout 50"/>
          <p:cNvSpPr/>
          <p:nvPr/>
        </p:nvSpPr>
        <p:spPr>
          <a:xfrm>
            <a:off x="2391209" y="3373158"/>
            <a:ext cx="3461298" cy="1328023"/>
          </a:xfrm>
          <a:prstGeom prst="wedgeRoundRectCallout">
            <a:avLst>
              <a:gd name="adj1" fmla="val -49079"/>
              <a:gd name="adj2" fmla="val 90104"/>
              <a:gd name="adj3" fmla="val 16667"/>
            </a:avLst>
          </a:prstGeom>
          <a:noFill/>
          <a:ln w="28575">
            <a:solidFill>
              <a:schemeClr val="accent2"/>
            </a:solidFill>
          </a:ln>
        </p:spPr>
        <p:txBody>
          <a:bodyPr wrap="square" anchor="ctr">
            <a:spAutoFit/>
          </a:bodyPr>
          <a:lstStyle/>
          <a:p>
            <a:pPr algn="ctr"/>
            <a:r>
              <a:rPr lang="en-GB" sz="2400" dirty="0">
                <a:latin typeface="Comic Sans MS" panose="030F0702030302020204" pitchFamily="66" charset="0"/>
              </a:rPr>
              <a:t>I can write 4 different multiplications</a:t>
            </a:r>
          </a:p>
        </p:txBody>
      </p:sp>
      <p:sp>
        <p:nvSpPr>
          <p:cNvPr id="52" name="Rounded Rectangular Callout 51"/>
          <p:cNvSpPr/>
          <p:nvPr/>
        </p:nvSpPr>
        <p:spPr>
          <a:xfrm>
            <a:off x="3822014" y="4745734"/>
            <a:ext cx="2544114" cy="919401"/>
          </a:xfrm>
          <a:prstGeom prst="wedgeRoundRectCallout">
            <a:avLst>
              <a:gd name="adj1" fmla="val 73811"/>
              <a:gd name="adj2" fmla="val 4856"/>
              <a:gd name="adj3" fmla="val 16667"/>
            </a:avLst>
          </a:prstGeom>
          <a:noFill/>
          <a:ln w="28575">
            <a:solidFill>
              <a:schemeClr val="accent6"/>
            </a:solidFill>
          </a:ln>
        </p:spPr>
        <p:txBody>
          <a:bodyPr wrap="square" anchor="ctr">
            <a:spAutoFit/>
          </a:bodyPr>
          <a:lstStyle/>
          <a:p>
            <a:pPr algn="ctr"/>
            <a:r>
              <a:rPr lang="en-GB" sz="2400" dirty="0">
                <a:latin typeface="Comic Sans MS" panose="030F0702030302020204" pitchFamily="66" charset="0"/>
              </a:rPr>
              <a:t>I think there are 8</a:t>
            </a:r>
          </a:p>
        </p:txBody>
      </p:sp>
      <p:sp>
        <p:nvSpPr>
          <p:cNvPr id="53" name="Oval 52"/>
          <p:cNvSpPr/>
          <p:nvPr/>
        </p:nvSpPr>
        <p:spPr>
          <a:xfrm>
            <a:off x="4588745" y="539768"/>
            <a:ext cx="505326" cy="50532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54" name="Oval 53"/>
          <p:cNvSpPr/>
          <p:nvPr/>
        </p:nvSpPr>
        <p:spPr>
          <a:xfrm>
            <a:off x="4588745" y="1146611"/>
            <a:ext cx="505326" cy="50532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55" name="Oval 54"/>
          <p:cNvSpPr/>
          <p:nvPr/>
        </p:nvSpPr>
        <p:spPr>
          <a:xfrm>
            <a:off x="4588745" y="1753454"/>
            <a:ext cx="505326" cy="50532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56" name="Oval 55"/>
          <p:cNvSpPr/>
          <p:nvPr/>
        </p:nvSpPr>
        <p:spPr>
          <a:xfrm>
            <a:off x="4588745" y="2360298"/>
            <a:ext cx="505326" cy="50532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29586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/>
      <p:bldP spid="51" grpId="0" animBg="1"/>
      <p:bldP spid="5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1371600" y="539768"/>
            <a:ext cx="505326" cy="50532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2" name="Oval 21"/>
          <p:cNvSpPr/>
          <p:nvPr/>
        </p:nvSpPr>
        <p:spPr>
          <a:xfrm>
            <a:off x="1371600" y="1146611"/>
            <a:ext cx="505326" cy="50532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3" name="Oval 22"/>
          <p:cNvSpPr/>
          <p:nvPr/>
        </p:nvSpPr>
        <p:spPr>
          <a:xfrm>
            <a:off x="1371600" y="1753454"/>
            <a:ext cx="505326" cy="50532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4" name="Oval 23"/>
          <p:cNvSpPr/>
          <p:nvPr/>
        </p:nvSpPr>
        <p:spPr>
          <a:xfrm>
            <a:off x="1371600" y="2360298"/>
            <a:ext cx="505326" cy="50532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5" name="Oval 24"/>
          <p:cNvSpPr/>
          <p:nvPr/>
        </p:nvSpPr>
        <p:spPr>
          <a:xfrm>
            <a:off x="2005263" y="539768"/>
            <a:ext cx="505326" cy="50532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6" name="Oval 25"/>
          <p:cNvSpPr/>
          <p:nvPr/>
        </p:nvSpPr>
        <p:spPr>
          <a:xfrm>
            <a:off x="2005263" y="1146611"/>
            <a:ext cx="505326" cy="50532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0" name="Oval 29"/>
          <p:cNvSpPr/>
          <p:nvPr/>
        </p:nvSpPr>
        <p:spPr>
          <a:xfrm>
            <a:off x="2005263" y="1753454"/>
            <a:ext cx="505326" cy="50532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1" name="Oval 30"/>
          <p:cNvSpPr/>
          <p:nvPr/>
        </p:nvSpPr>
        <p:spPr>
          <a:xfrm>
            <a:off x="2005263" y="2360298"/>
            <a:ext cx="505326" cy="50532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5" name="Oval 34"/>
          <p:cNvSpPr/>
          <p:nvPr/>
        </p:nvSpPr>
        <p:spPr>
          <a:xfrm>
            <a:off x="2638926" y="539768"/>
            <a:ext cx="505326" cy="50532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6" name="Oval 35"/>
          <p:cNvSpPr/>
          <p:nvPr/>
        </p:nvSpPr>
        <p:spPr>
          <a:xfrm>
            <a:off x="2638926" y="1146611"/>
            <a:ext cx="505326" cy="50532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7" name="Oval 36"/>
          <p:cNvSpPr/>
          <p:nvPr/>
        </p:nvSpPr>
        <p:spPr>
          <a:xfrm>
            <a:off x="2638926" y="1753454"/>
            <a:ext cx="505326" cy="50532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8" name="Oval 37"/>
          <p:cNvSpPr/>
          <p:nvPr/>
        </p:nvSpPr>
        <p:spPr>
          <a:xfrm>
            <a:off x="2638926" y="2360298"/>
            <a:ext cx="505326" cy="50532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9" name="Oval 38"/>
          <p:cNvSpPr/>
          <p:nvPr/>
        </p:nvSpPr>
        <p:spPr>
          <a:xfrm>
            <a:off x="3288632" y="539768"/>
            <a:ext cx="505326" cy="50532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0" name="Oval 39"/>
          <p:cNvSpPr/>
          <p:nvPr/>
        </p:nvSpPr>
        <p:spPr>
          <a:xfrm>
            <a:off x="3288632" y="1146611"/>
            <a:ext cx="505326" cy="50532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1" name="Oval 40"/>
          <p:cNvSpPr/>
          <p:nvPr/>
        </p:nvSpPr>
        <p:spPr>
          <a:xfrm>
            <a:off x="3288632" y="1753454"/>
            <a:ext cx="505326" cy="50532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2" name="Oval 41"/>
          <p:cNvSpPr/>
          <p:nvPr/>
        </p:nvSpPr>
        <p:spPr>
          <a:xfrm>
            <a:off x="3288632" y="2360298"/>
            <a:ext cx="505326" cy="50532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3" name="Oval 42"/>
          <p:cNvSpPr/>
          <p:nvPr/>
        </p:nvSpPr>
        <p:spPr>
          <a:xfrm>
            <a:off x="3952133" y="539768"/>
            <a:ext cx="505326" cy="50532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4" name="Oval 43"/>
          <p:cNvSpPr/>
          <p:nvPr/>
        </p:nvSpPr>
        <p:spPr>
          <a:xfrm>
            <a:off x="3952133" y="1146611"/>
            <a:ext cx="505326" cy="50532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5" name="Oval 44"/>
          <p:cNvSpPr/>
          <p:nvPr/>
        </p:nvSpPr>
        <p:spPr>
          <a:xfrm>
            <a:off x="3952133" y="1753454"/>
            <a:ext cx="505326" cy="50532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6" name="Oval 45"/>
          <p:cNvSpPr/>
          <p:nvPr/>
        </p:nvSpPr>
        <p:spPr>
          <a:xfrm>
            <a:off x="3952133" y="2360298"/>
            <a:ext cx="505326" cy="50532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47" name="Picture 4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5293" y="4222942"/>
            <a:ext cx="1405916" cy="1695926"/>
          </a:xfrm>
          <a:prstGeom prst="rect">
            <a:avLst/>
          </a:prstGeom>
        </p:spPr>
      </p:pic>
      <p:pic>
        <p:nvPicPr>
          <p:cNvPr id="50" name="Picture 4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5562" y="4408713"/>
            <a:ext cx="1375243" cy="1695927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1" name="Rounded Rectangular Callout 50"/>
              <p:cNvSpPr/>
              <p:nvPr/>
            </p:nvSpPr>
            <p:spPr>
              <a:xfrm>
                <a:off x="2391209" y="3281446"/>
                <a:ext cx="1430805" cy="2442270"/>
              </a:xfrm>
              <a:prstGeom prst="wedgeRoundRectCallout">
                <a:avLst>
                  <a:gd name="adj1" fmla="val -64145"/>
                  <a:gd name="adj2" fmla="val 26635"/>
                  <a:gd name="adj3" fmla="val 16667"/>
                </a:avLst>
              </a:prstGeom>
              <a:noFill/>
              <a:ln w="28575">
                <a:solidFill>
                  <a:schemeClr val="accent2"/>
                </a:solidFill>
              </a:ln>
            </p:spPr>
            <p:txBody>
              <a:bodyPr wrap="square" anchor="ctr">
                <a:spAutoFit/>
              </a:bodyPr>
              <a:lstStyle/>
              <a:p>
                <a:pPr algn="ctr"/>
                <a:r>
                  <a:rPr lang="en-GB" sz="2400" dirty="0">
                    <a:latin typeface="Comic Sans MS" panose="030F0702030302020204" pitchFamily="66" charset="0"/>
                  </a:rPr>
                  <a:t>I can see</a:t>
                </a:r>
              </a:p>
              <a:p>
                <a:pPr algn="ctr"/>
                <a:r>
                  <a:rPr lang="en-GB" sz="2400" dirty="0">
                    <a:latin typeface="Comic Sans MS" panose="030F0702030302020204" pitchFamily="66" charset="0"/>
                  </a:rPr>
                  <a:t>1 </a:t>
                </a:r>
                <a14:m>
                  <m:oMath xmlns:m="http://schemas.openxmlformats.org/officeDocument/2006/math">
                    <m:r>
                      <a:rPr lang="en-GB" sz="24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400" dirty="0">
                    <a:latin typeface="Comic Sans MS" panose="030F0702030302020204" pitchFamily="66" charset="0"/>
                  </a:rPr>
                  <a:t> 24</a:t>
                </a:r>
              </a:p>
              <a:p>
                <a:pPr algn="ctr"/>
                <a:r>
                  <a:rPr lang="en-GB" sz="2400" dirty="0">
                    <a:latin typeface="Comic Sans MS" panose="030F0702030302020204" pitchFamily="66" charset="0"/>
                  </a:rPr>
                  <a:t>2 </a:t>
                </a:r>
                <a14:m>
                  <m:oMath xmlns:m="http://schemas.openxmlformats.org/officeDocument/2006/math">
                    <m:r>
                      <a:rPr lang="en-GB" sz="24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400" dirty="0">
                    <a:latin typeface="Comic Sans MS" panose="030F0702030302020204" pitchFamily="66" charset="0"/>
                  </a:rPr>
                  <a:t> 12</a:t>
                </a:r>
              </a:p>
              <a:p>
                <a:pPr algn="ctr"/>
                <a:r>
                  <a:rPr lang="en-GB" sz="2400" dirty="0">
                    <a:latin typeface="Comic Sans MS" panose="030F0702030302020204" pitchFamily="66" charset="0"/>
                  </a:rPr>
                  <a:t>3 </a:t>
                </a:r>
                <a14:m>
                  <m:oMath xmlns:m="http://schemas.openxmlformats.org/officeDocument/2006/math">
                    <m:r>
                      <a:rPr lang="en-GB" sz="24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400" dirty="0">
                    <a:latin typeface="Comic Sans MS" panose="030F0702030302020204" pitchFamily="66" charset="0"/>
                  </a:rPr>
                  <a:t> 8</a:t>
                </a:r>
              </a:p>
              <a:p>
                <a:pPr algn="ctr"/>
                <a:r>
                  <a:rPr lang="en-GB" sz="2400" dirty="0">
                    <a:latin typeface="Comic Sans MS" panose="030F0702030302020204" pitchFamily="66" charset="0"/>
                  </a:rPr>
                  <a:t>4 </a:t>
                </a:r>
                <a14:m>
                  <m:oMath xmlns:m="http://schemas.openxmlformats.org/officeDocument/2006/math">
                    <m:r>
                      <a:rPr lang="en-GB" sz="24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400" dirty="0">
                    <a:latin typeface="Comic Sans MS" panose="030F0702030302020204" pitchFamily="66" charset="0"/>
                  </a:rPr>
                  <a:t> 6</a:t>
                </a:r>
              </a:p>
            </p:txBody>
          </p:sp>
        </mc:Choice>
        <mc:Fallback xmlns="">
          <p:sp>
            <p:nvSpPr>
              <p:cNvPr id="51" name="Rounded Rectangular Callout 5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91209" y="3281446"/>
                <a:ext cx="1430805" cy="2442270"/>
              </a:xfrm>
              <a:prstGeom prst="wedgeRoundRectCallout">
                <a:avLst>
                  <a:gd name="adj1" fmla="val -64145"/>
                  <a:gd name="adj2" fmla="val 26635"/>
                  <a:gd name="adj3" fmla="val 16667"/>
                </a:avLst>
              </a:prstGeom>
              <a:blipFill>
                <a:blip r:embed="rId7"/>
                <a:stretch>
                  <a:fillRect b="-1724"/>
                </a:stretch>
              </a:blipFill>
              <a:ln w="28575">
                <a:solidFill>
                  <a:schemeClr val="accent2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Rounded Rectangular Callout 51"/>
              <p:cNvSpPr/>
              <p:nvPr/>
            </p:nvSpPr>
            <p:spPr>
              <a:xfrm>
                <a:off x="3952133" y="3002040"/>
                <a:ext cx="2860416" cy="2145268"/>
              </a:xfrm>
              <a:prstGeom prst="wedgeRoundRectCallout">
                <a:avLst>
                  <a:gd name="adj1" fmla="val 48535"/>
                  <a:gd name="adj2" fmla="val 62847"/>
                  <a:gd name="adj3" fmla="val 16667"/>
                </a:avLst>
              </a:prstGeom>
              <a:noFill/>
              <a:ln w="28575">
                <a:solidFill>
                  <a:schemeClr val="accent6"/>
                </a:solidFill>
              </a:ln>
            </p:spPr>
            <p:txBody>
              <a:bodyPr wrap="square" anchor="ctr">
                <a:spAutoFit/>
              </a:bodyPr>
              <a:lstStyle/>
              <a:p>
                <a:pPr algn="ctr"/>
                <a:r>
                  <a:rPr lang="en-GB" sz="2400" dirty="0">
                    <a:latin typeface="Comic Sans MS" panose="030F0702030302020204" pitchFamily="66" charset="0"/>
                  </a:rPr>
                  <a:t>You can also have</a:t>
                </a:r>
              </a:p>
              <a:p>
                <a:pPr algn="ctr"/>
                <a:r>
                  <a:rPr lang="en-GB" sz="2400" dirty="0">
                    <a:latin typeface="Comic Sans MS" panose="030F0702030302020204" pitchFamily="66" charset="0"/>
                  </a:rPr>
                  <a:t>24</a:t>
                </a:r>
                <a:r>
                  <a:rPr lang="en-GB" sz="2400" dirty="0">
                    <a:latin typeface="Comic Sans MS" panose="030F0702030302020204" pitchFamily="66" charset="0"/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24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 </m:t>
                    </m:r>
                  </m:oMath>
                </a14:m>
                <a:r>
                  <a:rPr lang="en-GB" sz="2400" dirty="0">
                    <a:latin typeface="Comic Sans MS" panose="030F0702030302020204" pitchFamily="66" charset="0"/>
                  </a:rPr>
                  <a:t>1</a:t>
                </a:r>
              </a:p>
              <a:p>
                <a:pPr algn="ctr"/>
                <a:r>
                  <a:rPr lang="en-GB" sz="2400" dirty="0">
                    <a:latin typeface="Comic Sans MS" panose="030F0702030302020204" pitchFamily="66" charset="0"/>
                  </a:rPr>
                  <a:t>12 </a:t>
                </a:r>
                <a14:m>
                  <m:oMath xmlns:m="http://schemas.openxmlformats.org/officeDocument/2006/math">
                    <m:r>
                      <a:rPr lang="en-GB" sz="24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400" dirty="0">
                    <a:latin typeface="Comic Sans MS" panose="030F0702030302020204" pitchFamily="66" charset="0"/>
                  </a:rPr>
                  <a:t> 2</a:t>
                </a:r>
              </a:p>
              <a:p>
                <a:pPr algn="ctr"/>
                <a:r>
                  <a:rPr lang="en-GB" sz="2400" dirty="0">
                    <a:latin typeface="Comic Sans MS" panose="030F0702030302020204" pitchFamily="66" charset="0"/>
                  </a:rPr>
                  <a:t>8 </a:t>
                </a:r>
                <a14:m>
                  <m:oMath xmlns:m="http://schemas.openxmlformats.org/officeDocument/2006/math">
                    <m:r>
                      <a:rPr lang="en-GB" sz="24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400" dirty="0">
                    <a:latin typeface="Comic Sans MS" panose="030F0702030302020204" pitchFamily="66" charset="0"/>
                  </a:rPr>
                  <a:t> 3</a:t>
                </a:r>
              </a:p>
              <a:p>
                <a:pPr algn="ctr"/>
                <a:r>
                  <a:rPr lang="en-GB" sz="2400" dirty="0">
                    <a:latin typeface="Comic Sans MS" panose="030F0702030302020204" pitchFamily="66" charset="0"/>
                  </a:rPr>
                  <a:t>6 </a:t>
                </a:r>
                <a14:m>
                  <m:oMath xmlns:m="http://schemas.openxmlformats.org/officeDocument/2006/math">
                    <m:r>
                      <a:rPr lang="en-GB" sz="24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400" dirty="0">
                    <a:latin typeface="Comic Sans MS" panose="030F0702030302020204" pitchFamily="66" charset="0"/>
                  </a:rPr>
                  <a:t> 4</a:t>
                </a:r>
              </a:p>
            </p:txBody>
          </p:sp>
        </mc:Choice>
        <mc:Fallback xmlns="">
          <p:sp>
            <p:nvSpPr>
              <p:cNvPr id="52" name="Rounded Rectangular Callout 5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2133" y="3002040"/>
                <a:ext cx="2860416" cy="2145268"/>
              </a:xfrm>
              <a:prstGeom prst="wedgeRoundRectCallout">
                <a:avLst>
                  <a:gd name="adj1" fmla="val 48535"/>
                  <a:gd name="adj2" fmla="val 62847"/>
                  <a:gd name="adj3" fmla="val 16667"/>
                </a:avLst>
              </a:prstGeom>
              <a:blipFill>
                <a:blip r:embed="rId8"/>
                <a:stretch>
                  <a:fillRect/>
                </a:stretch>
              </a:blipFill>
              <a:ln w="28575">
                <a:solidFill>
                  <a:schemeClr val="accent6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3" name="Oval 52"/>
          <p:cNvSpPr/>
          <p:nvPr/>
        </p:nvSpPr>
        <p:spPr>
          <a:xfrm>
            <a:off x="4588745" y="539768"/>
            <a:ext cx="505326" cy="50532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54" name="Oval 53"/>
          <p:cNvSpPr/>
          <p:nvPr/>
        </p:nvSpPr>
        <p:spPr>
          <a:xfrm>
            <a:off x="4588745" y="1146611"/>
            <a:ext cx="505326" cy="50532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55" name="Oval 54"/>
          <p:cNvSpPr/>
          <p:nvPr/>
        </p:nvSpPr>
        <p:spPr>
          <a:xfrm>
            <a:off x="4588745" y="1753454"/>
            <a:ext cx="505326" cy="50532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56" name="Oval 55"/>
          <p:cNvSpPr/>
          <p:nvPr/>
        </p:nvSpPr>
        <p:spPr>
          <a:xfrm>
            <a:off x="4588745" y="2360298"/>
            <a:ext cx="505326" cy="50532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1215187" y="461336"/>
            <a:ext cx="4024669" cy="246227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1229077" y="461461"/>
            <a:ext cx="4024669" cy="1234009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57" name="Rounded Rectangle 56"/>
          <p:cNvSpPr/>
          <p:nvPr/>
        </p:nvSpPr>
        <p:spPr>
          <a:xfrm>
            <a:off x="1211470" y="1706677"/>
            <a:ext cx="4024669" cy="1234009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58" name="Rounded Rectangle 57"/>
          <p:cNvSpPr/>
          <p:nvPr/>
        </p:nvSpPr>
        <p:spPr>
          <a:xfrm>
            <a:off x="1303128" y="470069"/>
            <a:ext cx="1267622" cy="247061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59" name="Rounded Rectangle 58"/>
          <p:cNvSpPr/>
          <p:nvPr/>
        </p:nvSpPr>
        <p:spPr>
          <a:xfrm>
            <a:off x="2601406" y="465168"/>
            <a:ext cx="1267622" cy="247061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60" name="Rounded Rectangle 59"/>
          <p:cNvSpPr/>
          <p:nvPr/>
        </p:nvSpPr>
        <p:spPr>
          <a:xfrm>
            <a:off x="3899204" y="471368"/>
            <a:ext cx="1267622" cy="247061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61" name="Rounded Rectangle 60"/>
          <p:cNvSpPr/>
          <p:nvPr/>
        </p:nvSpPr>
        <p:spPr>
          <a:xfrm>
            <a:off x="1225360" y="458038"/>
            <a:ext cx="4024669" cy="61518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62" name="Rounded Rectangle 61"/>
          <p:cNvSpPr/>
          <p:nvPr/>
        </p:nvSpPr>
        <p:spPr>
          <a:xfrm>
            <a:off x="1211469" y="1080282"/>
            <a:ext cx="4024669" cy="61518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63" name="Rounded Rectangle 62"/>
          <p:cNvSpPr/>
          <p:nvPr/>
        </p:nvSpPr>
        <p:spPr>
          <a:xfrm>
            <a:off x="1205014" y="1700931"/>
            <a:ext cx="4024669" cy="61518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64" name="Rounded Rectangle 63"/>
          <p:cNvSpPr/>
          <p:nvPr/>
        </p:nvSpPr>
        <p:spPr>
          <a:xfrm>
            <a:off x="1213285" y="2323734"/>
            <a:ext cx="4024669" cy="61518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20696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 animBg="1"/>
      <p:bldP spid="52" grpId="0" animBg="1"/>
      <p:bldP spid="2" grpId="0" animBg="1"/>
      <p:bldP spid="2" grpId="1" animBg="1"/>
      <p:bldP spid="34" grpId="0" animBg="1"/>
      <p:bldP spid="34" grpId="1" animBg="1"/>
      <p:bldP spid="57" grpId="0" animBg="1"/>
      <p:bldP spid="57" grpId="1" animBg="1"/>
      <p:bldP spid="58" grpId="0" animBg="1"/>
      <p:bldP spid="58" grpId="1" animBg="1"/>
      <p:bldP spid="59" grpId="0" animBg="1"/>
      <p:bldP spid="59" grpId="1" animBg="1"/>
      <p:bldP spid="60" grpId="0" animBg="1"/>
      <p:bldP spid="60" grpId="1" animBg="1"/>
      <p:bldP spid="61" grpId="0" animBg="1"/>
      <p:bldP spid="61" grpId="1" animBg="1"/>
      <p:bldP spid="62" grpId="0" animBg="1"/>
      <p:bldP spid="62" grpId="1" animBg="1"/>
      <p:bldP spid="63" grpId="0" animBg="1"/>
      <p:bldP spid="63" grpId="1" animBg="1"/>
      <p:bldP spid="64" grpId="0" animBg="1"/>
      <p:bldP spid="64" grpI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8" name="Rectangle 57">
                <a:extLst>
                  <a:ext uri="{FF2B5EF4-FFF2-40B4-BE49-F238E27FC236}">
                    <a16:creationId xmlns:a16="http://schemas.microsoft.com/office/drawing/2014/main" id="{F60136F9-4DE9-4820-BEF2-D2A04B063AD8}"/>
                  </a:ext>
                </a:extLst>
              </p:cNvPr>
              <p:cNvSpPr/>
              <p:nvPr/>
            </p:nvSpPr>
            <p:spPr>
              <a:xfrm>
                <a:off x="2244654" y="2204583"/>
                <a:ext cx="4572000" cy="3046988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algn="ctr"/>
                <a:endParaRPr lang="en-GB" sz="3200" dirty="0">
                  <a:latin typeface="Comic Sans MS" panose="030F0702030302020204" pitchFamily="66" charset="0"/>
                </a:endParaRPr>
              </a:p>
              <a:p>
                <a:pPr algn="ctr"/>
                <a:r>
                  <a:rPr lang="en-GB" sz="3200" dirty="0">
                    <a:solidFill>
                      <a:schemeClr val="accent1"/>
                    </a:solidFill>
                    <a:latin typeface="Comic Sans MS" panose="030F0702030302020204" pitchFamily="66" charset="0"/>
                  </a:rPr>
                  <a:t>9</a:t>
                </a:r>
                <a:r>
                  <a:rPr lang="en-GB" sz="3200" dirty="0">
                    <a:latin typeface="Comic Sans MS" panose="030F0702030302020204" pitchFamily="66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3200" b="0" i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GB" sz="32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3200" dirty="0">
                    <a:latin typeface="Comic Sans MS" panose="030F0702030302020204" pitchFamily="66" charset="0"/>
                  </a:rPr>
                  <a:t> 2 </a:t>
                </a:r>
                <a14:m>
                  <m:oMath xmlns:m="http://schemas.openxmlformats.org/officeDocument/2006/math">
                    <m:r>
                      <a:rPr lang="en-GB" sz="3200" i="1" dirty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3200" dirty="0">
                    <a:latin typeface="Comic Sans MS" panose="030F0702030302020204" pitchFamily="66" charset="0"/>
                  </a:rPr>
                  <a:t> 18</a:t>
                </a:r>
              </a:p>
              <a:p>
                <a:pPr algn="ctr"/>
                <a:endParaRPr lang="en-GB" sz="3200" dirty="0">
                  <a:latin typeface="Comic Sans MS" panose="030F0702030302020204" pitchFamily="66" charset="0"/>
                </a:endParaRPr>
              </a:p>
              <a:p>
                <a:pPr algn="ctr"/>
                <a:r>
                  <a:rPr lang="en-GB" sz="3200" dirty="0">
                    <a:latin typeface="Comic Sans MS" panose="030F0702030302020204" pitchFamily="66" charset="0"/>
                  </a:rPr>
                  <a:t>15 </a:t>
                </a:r>
                <a14:m>
                  <m:oMath xmlns:m="http://schemas.openxmlformats.org/officeDocument/2006/math">
                    <m:r>
                      <a:rPr lang="en-GB" sz="3200" i="1" dirty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3200" dirty="0">
                    <a:latin typeface="Comic Sans MS" panose="030F0702030302020204" pitchFamily="66" charset="0"/>
                  </a:rPr>
                  <a:t> 3 </a:t>
                </a:r>
                <a14:m>
                  <m:oMath xmlns:m="http://schemas.openxmlformats.org/officeDocument/2006/math">
                    <m:r>
                      <a:rPr lang="en-GB" sz="32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3200" dirty="0">
                    <a:latin typeface="Comic Sans MS" panose="030F0702030302020204" pitchFamily="66" charset="0"/>
                  </a:rPr>
                  <a:t>  </a:t>
                </a:r>
                <a:r>
                  <a:rPr lang="en-GB" sz="3200" dirty="0">
                    <a:solidFill>
                      <a:schemeClr val="accent1"/>
                    </a:solidFill>
                    <a:latin typeface="Comic Sans MS" panose="030F0702030302020204" pitchFamily="66" charset="0"/>
                  </a:rPr>
                  <a:t>5</a:t>
                </a:r>
              </a:p>
              <a:p>
                <a:pPr algn="ctr"/>
                <a:endParaRPr lang="en-GB" sz="32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  <a:p>
                <a:pPr algn="ctr"/>
                <a:r>
                  <a:rPr lang="en-GB" sz="3200" dirty="0">
                    <a:solidFill>
                      <a:schemeClr val="accent1"/>
                    </a:solidFill>
                    <a:latin typeface="Comic Sans MS" panose="030F0702030302020204" pitchFamily="66" charset="0"/>
                  </a:rPr>
                  <a:t>16</a:t>
                </a:r>
                <a:r>
                  <a:rPr lang="en-GB" sz="3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</a:t>
                </a:r>
                <a:r>
                  <a:rPr lang="en-GB" sz="3200" dirty="0">
                    <a:latin typeface="Comic Sans MS" panose="030F0702030302020204" pitchFamily="66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3200" i="1" dirty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3200" dirty="0">
                    <a:latin typeface="Comic Sans MS" panose="030F0702030302020204" pitchFamily="66" charset="0"/>
                  </a:rPr>
                  <a:t> 8 </a:t>
                </a:r>
                <a14:m>
                  <m:oMath xmlns:m="http://schemas.openxmlformats.org/officeDocument/2006/math">
                    <m:r>
                      <a:rPr lang="en-GB" sz="32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3200" dirty="0">
                    <a:latin typeface="Comic Sans MS" panose="030F0702030302020204" pitchFamily="66" charset="0"/>
                  </a:rPr>
                  <a:t> 2</a:t>
                </a:r>
                <a:endParaRPr lang="en-GB" sz="32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58" name="Rectangle 57">
                <a:extLst>
                  <a:ext uri="{FF2B5EF4-FFF2-40B4-BE49-F238E27FC236}">
                    <a16:creationId xmlns:a16="http://schemas.microsoft.com/office/drawing/2014/main" id="{F60136F9-4DE9-4820-BEF2-D2A04B063AD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44654" y="2204583"/>
                <a:ext cx="4572000" cy="3046988"/>
              </a:xfrm>
              <a:prstGeom prst="rect">
                <a:avLst/>
              </a:prstGeom>
              <a:blipFill>
                <a:blip r:embed="rId5"/>
                <a:stretch>
                  <a:fillRect b="-581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2244655" y="1653134"/>
                <a:ext cx="4572000" cy="584775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algn="ctr"/>
                <a:r>
                  <a:rPr lang="en-GB" sz="3200" dirty="0">
                    <a:latin typeface="Comic Sans MS" panose="030F0702030302020204" pitchFamily="66" charset="0"/>
                  </a:rPr>
                  <a:t>4 </a:t>
                </a:r>
                <a14:m>
                  <m:oMath xmlns:m="http://schemas.openxmlformats.org/officeDocument/2006/math">
                    <m:r>
                      <a:rPr lang="en-GB" sz="32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GB" sz="32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3200" dirty="0">
                    <a:latin typeface="Comic Sans MS" panose="030F0702030302020204" pitchFamily="66" charset="0"/>
                  </a:rPr>
                  <a:t> </a:t>
                </a:r>
                <a:r>
                  <a:rPr lang="en-GB" sz="3200" dirty="0">
                    <a:solidFill>
                      <a:schemeClr val="accent1"/>
                    </a:solidFill>
                    <a:latin typeface="Comic Sans MS" panose="030F0702030302020204" pitchFamily="66" charset="0"/>
                  </a:rPr>
                  <a:t>3</a:t>
                </a:r>
                <a:r>
                  <a:rPr lang="en-GB" sz="3200" dirty="0">
                    <a:latin typeface="Comic Sans MS" panose="030F0702030302020204" pitchFamily="66" charset="0"/>
                  </a:rPr>
                  <a:t>  </a:t>
                </a:r>
                <a14:m>
                  <m:oMath xmlns:m="http://schemas.openxmlformats.org/officeDocument/2006/math">
                    <m:r>
                      <a:rPr lang="en-GB" sz="3200" i="1" dirty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3200" dirty="0">
                    <a:latin typeface="Comic Sans MS" panose="030F0702030302020204" pitchFamily="66" charset="0"/>
                  </a:rPr>
                  <a:t> 12</a:t>
                </a: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44655" y="1653134"/>
                <a:ext cx="4572000" cy="584775"/>
              </a:xfrm>
              <a:prstGeom prst="rect">
                <a:avLst/>
              </a:prstGeom>
              <a:blipFill>
                <a:blip r:embed="rId6"/>
                <a:stretch>
                  <a:fillRect t="-13542" b="-33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8" name="Rectangle 47"/>
          <p:cNvSpPr/>
          <p:nvPr/>
        </p:nvSpPr>
        <p:spPr>
          <a:xfrm>
            <a:off x="4161431" y="1620402"/>
            <a:ext cx="502853" cy="76944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 dirty="0">
              <a:solidFill>
                <a:schemeClr val="accent1"/>
              </a:solidFill>
              <a:latin typeface="Comic Sans MS" panose="030F0702030302020204" pitchFamily="66" charset="0"/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4221043" y="1698713"/>
            <a:ext cx="383627" cy="66666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3200" dirty="0">
              <a:solidFill>
                <a:schemeClr val="accent1"/>
              </a:solidFill>
              <a:latin typeface="Comic Sans MS" panose="030F0702030302020204" pitchFamily="66" charset="0"/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3332147" y="2585228"/>
            <a:ext cx="502853" cy="76944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 dirty="0">
              <a:solidFill>
                <a:schemeClr val="accent1"/>
              </a:solidFill>
              <a:latin typeface="Comic Sans MS" panose="030F0702030302020204" pitchFamily="66" charset="0"/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5226895" y="3518437"/>
            <a:ext cx="502853" cy="76944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 dirty="0">
              <a:solidFill>
                <a:schemeClr val="accent1"/>
              </a:solidFill>
              <a:latin typeface="Comic Sans MS" panose="030F0702030302020204" pitchFamily="66" charset="0"/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3440048" y="4564230"/>
            <a:ext cx="502853" cy="76944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 dirty="0">
              <a:solidFill>
                <a:schemeClr val="accent1"/>
              </a:solidFill>
              <a:latin typeface="Comic Sans MS" panose="030F0702030302020204" pitchFamily="66" charset="0"/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3391759" y="2636614"/>
            <a:ext cx="383627" cy="66666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3200" dirty="0">
              <a:solidFill>
                <a:schemeClr val="accent1"/>
              </a:solidFill>
              <a:latin typeface="Comic Sans MS" panose="030F0702030302020204" pitchFamily="66" charset="0"/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5286507" y="3569823"/>
            <a:ext cx="383627" cy="66666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 dirty="0">
              <a:solidFill>
                <a:schemeClr val="accent1"/>
              </a:solidFill>
              <a:latin typeface="Comic Sans MS" panose="030F0702030302020204" pitchFamily="66" charset="0"/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3469853" y="4610427"/>
            <a:ext cx="443241" cy="66666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3200" dirty="0">
              <a:solidFill>
                <a:schemeClr val="accent1"/>
              </a:solidFill>
              <a:latin typeface="Comic Sans MS" panose="030F0702030302020204" pitchFamily="66" charset="0"/>
            </a:endParaRPr>
          </a:p>
        </p:txBody>
      </p:sp>
      <p:pic>
        <p:nvPicPr>
          <p:cNvPr id="71" name="Picture 7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280804" y="601803"/>
            <a:ext cx="747045" cy="747045"/>
          </a:xfrm>
          <a:prstGeom prst="rect">
            <a:avLst/>
          </a:prstGeom>
        </p:spPr>
      </p:pic>
      <p:sp>
        <p:nvSpPr>
          <p:cNvPr id="72" name="TextBox 71"/>
          <p:cNvSpPr txBox="1"/>
          <p:nvPr/>
        </p:nvSpPr>
        <p:spPr>
          <a:xfrm>
            <a:off x="5298927" y="744492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Calibri" panose="020F0502020204030204" pitchFamily="34" charset="0"/>
              </a:rPr>
              <a:t>Have a think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F640D2EC-EB25-4C15-8E78-E094DCBD03AB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062697" y="339721"/>
            <a:ext cx="385075" cy="544015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5B32EE5B-4EE9-4203-8D91-EE9FDB7B472C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294707" y="375194"/>
            <a:ext cx="385075" cy="544015"/>
          </a:xfrm>
          <a:prstGeom prst="rect">
            <a:avLst/>
          </a:prstGeom>
        </p:spPr>
      </p:pic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6AF0C9A5-8903-424A-8F92-E32786420173}"/>
              </a:ext>
            </a:extLst>
          </p:cNvPr>
          <p:cNvSpPr/>
          <p:nvPr/>
        </p:nvSpPr>
        <p:spPr>
          <a:xfrm>
            <a:off x="910913" y="1720106"/>
            <a:ext cx="453382" cy="1735931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 dirty="0">
              <a:latin typeface="Comic Sans MS" panose="030F0702030302020204" pitchFamily="66" charset="0"/>
            </a:endParaRPr>
          </a:p>
        </p:txBody>
      </p:sp>
      <p:pic>
        <p:nvPicPr>
          <p:cNvPr id="28" name="Picture 27">
            <a:extLst>
              <a:ext uri="{FF2B5EF4-FFF2-40B4-BE49-F238E27FC236}">
                <a16:creationId xmlns:a16="http://schemas.microsoft.com/office/drawing/2014/main" id="{C25C9323-1B16-47EB-953A-330CE856CD2F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423907" y="540344"/>
            <a:ext cx="385075" cy="544015"/>
          </a:xfrm>
          <a:prstGeom prst="rect">
            <a:avLst/>
          </a:prstGeom>
        </p:spPr>
      </p:pic>
      <p:sp>
        <p:nvSpPr>
          <p:cNvPr id="29" name="Rectangle: Rounded Corners 28">
            <a:extLst>
              <a:ext uri="{FF2B5EF4-FFF2-40B4-BE49-F238E27FC236}">
                <a16:creationId xmlns:a16="http://schemas.microsoft.com/office/drawing/2014/main" id="{35D250D1-DA10-46D6-94DC-BA2032F492E0}"/>
              </a:ext>
            </a:extLst>
          </p:cNvPr>
          <p:cNvSpPr/>
          <p:nvPr/>
        </p:nvSpPr>
        <p:spPr>
          <a:xfrm>
            <a:off x="1423907" y="1722940"/>
            <a:ext cx="453382" cy="1735931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 dirty="0">
              <a:latin typeface="Comic Sans MS" panose="030F0702030302020204" pitchFamily="66" charset="0"/>
            </a:endParaRPr>
          </a:p>
        </p:txBody>
      </p:sp>
      <p:pic>
        <p:nvPicPr>
          <p:cNvPr id="30" name="Picture 29">
            <a:extLst>
              <a:ext uri="{FF2B5EF4-FFF2-40B4-BE49-F238E27FC236}">
                <a16:creationId xmlns:a16="http://schemas.microsoft.com/office/drawing/2014/main" id="{E0E9902C-B108-4B70-A37B-8278F2380026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616444" y="210402"/>
            <a:ext cx="385075" cy="544015"/>
          </a:xfrm>
          <a:prstGeom prst="rect">
            <a:avLst/>
          </a:prstGeom>
        </p:spPr>
      </p:pic>
      <p:sp>
        <p:nvSpPr>
          <p:cNvPr id="31" name="Rectangle: Rounded Corners 30">
            <a:extLst>
              <a:ext uri="{FF2B5EF4-FFF2-40B4-BE49-F238E27FC236}">
                <a16:creationId xmlns:a16="http://schemas.microsoft.com/office/drawing/2014/main" id="{43E2A86D-8EEF-40FA-92E2-0E49C78A9563}"/>
              </a:ext>
            </a:extLst>
          </p:cNvPr>
          <p:cNvSpPr/>
          <p:nvPr/>
        </p:nvSpPr>
        <p:spPr>
          <a:xfrm>
            <a:off x="1941792" y="1722940"/>
            <a:ext cx="453382" cy="1735931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 dirty="0">
              <a:latin typeface="Comic Sans MS" panose="030F0702030302020204" pitchFamily="66" charset="0"/>
            </a:endParaRPr>
          </a:p>
        </p:txBody>
      </p:sp>
      <p:pic>
        <p:nvPicPr>
          <p:cNvPr id="32" name="Picture 31">
            <a:extLst>
              <a:ext uri="{FF2B5EF4-FFF2-40B4-BE49-F238E27FC236}">
                <a16:creationId xmlns:a16="http://schemas.microsoft.com/office/drawing/2014/main" id="{FEC43A2D-58D6-464B-A3AD-DD3BDF11A381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052117" y="268336"/>
            <a:ext cx="385075" cy="544015"/>
          </a:xfrm>
          <a:prstGeom prst="rect">
            <a:avLst/>
          </a:prstGeom>
        </p:spPr>
      </p:pic>
      <p:sp>
        <p:nvSpPr>
          <p:cNvPr id="33" name="Rectangle: Rounded Corners 32">
            <a:extLst>
              <a:ext uri="{FF2B5EF4-FFF2-40B4-BE49-F238E27FC236}">
                <a16:creationId xmlns:a16="http://schemas.microsoft.com/office/drawing/2014/main" id="{50E7AC44-9079-42EE-98FE-57AA0BF974CF}"/>
              </a:ext>
            </a:extLst>
          </p:cNvPr>
          <p:cNvSpPr/>
          <p:nvPr/>
        </p:nvSpPr>
        <p:spPr>
          <a:xfrm>
            <a:off x="2467343" y="1722940"/>
            <a:ext cx="453382" cy="1735931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 dirty="0">
              <a:latin typeface="Comic Sans MS" panose="030F0702030302020204" pitchFamily="66" charset="0"/>
            </a:endParaRPr>
          </a:p>
        </p:txBody>
      </p:sp>
      <p:pic>
        <p:nvPicPr>
          <p:cNvPr id="34" name="Picture 33">
            <a:extLst>
              <a:ext uri="{FF2B5EF4-FFF2-40B4-BE49-F238E27FC236}">
                <a16:creationId xmlns:a16="http://schemas.microsoft.com/office/drawing/2014/main" id="{5FA2A449-4809-4809-A7F9-05F3FF0725F4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090893" y="786697"/>
            <a:ext cx="385075" cy="544015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083943A0-DFEE-4A5A-9736-62F8E759A0CD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574287" y="919302"/>
            <a:ext cx="385075" cy="544015"/>
          </a:xfrm>
          <a:prstGeom prst="rect">
            <a:avLst/>
          </a:prstGeom>
        </p:spPr>
      </p:pic>
      <p:pic>
        <p:nvPicPr>
          <p:cNvPr id="36" name="Picture 35">
            <a:extLst>
              <a:ext uri="{FF2B5EF4-FFF2-40B4-BE49-F238E27FC236}">
                <a16:creationId xmlns:a16="http://schemas.microsoft.com/office/drawing/2014/main" id="{3E5784DD-75F7-45CC-A87E-60F36AA02D5B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882706" y="630929"/>
            <a:ext cx="385075" cy="544015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B411B044-2880-4649-94F2-ED75340513DB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341505" y="611728"/>
            <a:ext cx="385075" cy="544015"/>
          </a:xfrm>
          <a:prstGeom prst="rect">
            <a:avLst/>
          </a:prstGeom>
        </p:spPr>
      </p:pic>
      <p:pic>
        <p:nvPicPr>
          <p:cNvPr id="38" name="Picture 37">
            <a:extLst>
              <a:ext uri="{FF2B5EF4-FFF2-40B4-BE49-F238E27FC236}">
                <a16:creationId xmlns:a16="http://schemas.microsoft.com/office/drawing/2014/main" id="{087AB08A-26A5-44D5-9BC2-D8FAB4400C6A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270076" y="1174944"/>
            <a:ext cx="385075" cy="544015"/>
          </a:xfrm>
          <a:prstGeom prst="rect">
            <a:avLst/>
          </a:prstGeom>
        </p:spPr>
      </p:pic>
      <p:pic>
        <p:nvPicPr>
          <p:cNvPr id="39" name="Picture 38">
            <a:extLst>
              <a:ext uri="{FF2B5EF4-FFF2-40B4-BE49-F238E27FC236}">
                <a16:creationId xmlns:a16="http://schemas.microsoft.com/office/drawing/2014/main" id="{FACC87E2-D8D5-4851-8785-95B2994BE022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641205" y="367303"/>
            <a:ext cx="385075" cy="544015"/>
          </a:xfrm>
          <a:prstGeom prst="rect">
            <a:avLst/>
          </a:prstGeom>
        </p:spPr>
      </p:pic>
      <p:pic>
        <p:nvPicPr>
          <p:cNvPr id="40" name="Picture 39">
            <a:extLst>
              <a:ext uri="{FF2B5EF4-FFF2-40B4-BE49-F238E27FC236}">
                <a16:creationId xmlns:a16="http://schemas.microsoft.com/office/drawing/2014/main" id="{68A34239-4F27-472E-992A-C87C5D7B584C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549922" y="962540"/>
            <a:ext cx="385075" cy="544015"/>
          </a:xfrm>
          <a:prstGeom prst="rect">
            <a:avLst/>
          </a:prstGeom>
        </p:spPr>
      </p:pic>
      <p:pic>
        <p:nvPicPr>
          <p:cNvPr id="41" name="Picture 40">
            <a:extLst>
              <a:ext uri="{FF2B5EF4-FFF2-40B4-BE49-F238E27FC236}">
                <a16:creationId xmlns:a16="http://schemas.microsoft.com/office/drawing/2014/main" id="{285D4B89-B6AD-4B28-A36D-B4463844A4CC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102871" y="992863"/>
            <a:ext cx="385075" cy="544015"/>
          </a:xfrm>
          <a:prstGeom prst="rect">
            <a:avLst/>
          </a:prstGeom>
        </p:spPr>
      </p:pic>
      <p:pic>
        <p:nvPicPr>
          <p:cNvPr id="42" name="Picture 41">
            <a:extLst>
              <a:ext uri="{FF2B5EF4-FFF2-40B4-BE49-F238E27FC236}">
                <a16:creationId xmlns:a16="http://schemas.microsoft.com/office/drawing/2014/main" id="{87E4B882-198A-4E9A-B89A-EFDF8AB8013E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672057" y="521773"/>
            <a:ext cx="385075" cy="544015"/>
          </a:xfrm>
          <a:prstGeom prst="rect">
            <a:avLst/>
          </a:prstGeom>
        </p:spPr>
      </p:pic>
      <p:pic>
        <p:nvPicPr>
          <p:cNvPr id="43" name="Picture 42">
            <a:extLst>
              <a:ext uri="{FF2B5EF4-FFF2-40B4-BE49-F238E27FC236}">
                <a16:creationId xmlns:a16="http://schemas.microsoft.com/office/drawing/2014/main" id="{9F4430F0-7F73-4B41-A66F-A4D5C7C2F9D8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049407" y="375194"/>
            <a:ext cx="385075" cy="544015"/>
          </a:xfrm>
          <a:prstGeom prst="rect">
            <a:avLst/>
          </a:prstGeom>
        </p:spPr>
      </p:pic>
      <p:pic>
        <p:nvPicPr>
          <p:cNvPr id="44" name="Picture 43">
            <a:extLst>
              <a:ext uri="{FF2B5EF4-FFF2-40B4-BE49-F238E27FC236}">
                <a16:creationId xmlns:a16="http://schemas.microsoft.com/office/drawing/2014/main" id="{3512FF3A-9304-48E7-B01E-20B89D209763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454690" y="298551"/>
            <a:ext cx="385075" cy="544015"/>
          </a:xfrm>
          <a:prstGeom prst="rect">
            <a:avLst/>
          </a:prstGeom>
        </p:spPr>
      </p:pic>
      <p:sp>
        <p:nvSpPr>
          <p:cNvPr id="45" name="Rectangle: Rounded Corners 44">
            <a:extLst>
              <a:ext uri="{FF2B5EF4-FFF2-40B4-BE49-F238E27FC236}">
                <a16:creationId xmlns:a16="http://schemas.microsoft.com/office/drawing/2014/main" id="{0B26F963-DEA6-4863-B034-B68F647890CC}"/>
              </a:ext>
            </a:extLst>
          </p:cNvPr>
          <p:cNvSpPr/>
          <p:nvPr/>
        </p:nvSpPr>
        <p:spPr>
          <a:xfrm rot="5400000">
            <a:off x="6831624" y="1102286"/>
            <a:ext cx="502585" cy="1735931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46" name="Picture 45">
            <a:extLst>
              <a:ext uri="{FF2B5EF4-FFF2-40B4-BE49-F238E27FC236}">
                <a16:creationId xmlns:a16="http://schemas.microsoft.com/office/drawing/2014/main" id="{0E19C73A-7062-4733-AB36-27227DFD0C55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294707" y="932694"/>
            <a:ext cx="385075" cy="544015"/>
          </a:xfrm>
          <a:prstGeom prst="rect">
            <a:avLst/>
          </a:prstGeom>
        </p:spPr>
      </p:pic>
      <p:pic>
        <p:nvPicPr>
          <p:cNvPr id="47" name="Picture 46">
            <a:extLst>
              <a:ext uri="{FF2B5EF4-FFF2-40B4-BE49-F238E27FC236}">
                <a16:creationId xmlns:a16="http://schemas.microsoft.com/office/drawing/2014/main" id="{E724C4F2-9D4E-45BF-A9EA-61384EE0E702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703994" y="978244"/>
            <a:ext cx="385075" cy="544015"/>
          </a:xfrm>
          <a:prstGeom prst="rect">
            <a:avLst/>
          </a:prstGeom>
        </p:spPr>
      </p:pic>
      <p:pic>
        <p:nvPicPr>
          <p:cNvPr id="50" name="Picture 49">
            <a:extLst>
              <a:ext uri="{FF2B5EF4-FFF2-40B4-BE49-F238E27FC236}">
                <a16:creationId xmlns:a16="http://schemas.microsoft.com/office/drawing/2014/main" id="{A459D264-1207-4CF2-A3B7-44893A43B002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166133" y="757122"/>
            <a:ext cx="385075" cy="544015"/>
          </a:xfrm>
          <a:prstGeom prst="rect">
            <a:avLst/>
          </a:prstGeom>
        </p:spPr>
      </p:pic>
      <p:pic>
        <p:nvPicPr>
          <p:cNvPr id="51" name="Picture 50">
            <a:extLst>
              <a:ext uri="{FF2B5EF4-FFF2-40B4-BE49-F238E27FC236}">
                <a16:creationId xmlns:a16="http://schemas.microsoft.com/office/drawing/2014/main" id="{A779E6E5-A40B-4C48-8B33-5BDC8F3E5A5F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628749" y="721224"/>
            <a:ext cx="385075" cy="544015"/>
          </a:xfrm>
          <a:prstGeom prst="rect">
            <a:avLst/>
          </a:prstGeom>
        </p:spPr>
      </p:pic>
      <p:sp>
        <p:nvSpPr>
          <p:cNvPr id="52" name="Rectangle: Rounded Corners 51">
            <a:extLst>
              <a:ext uri="{FF2B5EF4-FFF2-40B4-BE49-F238E27FC236}">
                <a16:creationId xmlns:a16="http://schemas.microsoft.com/office/drawing/2014/main" id="{B0D1E549-9710-4FC9-B88D-D2B38BC2B89B}"/>
              </a:ext>
            </a:extLst>
          </p:cNvPr>
          <p:cNvSpPr/>
          <p:nvPr/>
        </p:nvSpPr>
        <p:spPr>
          <a:xfrm rot="5400000">
            <a:off x="6831624" y="1659786"/>
            <a:ext cx="502585" cy="1735931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3" name="Picture 52">
            <a:extLst>
              <a:ext uri="{FF2B5EF4-FFF2-40B4-BE49-F238E27FC236}">
                <a16:creationId xmlns:a16="http://schemas.microsoft.com/office/drawing/2014/main" id="{DDEA9A6F-FB73-4F95-850E-E01777F765FE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899959" y="1138461"/>
            <a:ext cx="385075" cy="544015"/>
          </a:xfrm>
          <a:prstGeom prst="rect">
            <a:avLst/>
          </a:prstGeom>
        </p:spPr>
      </p:pic>
      <p:pic>
        <p:nvPicPr>
          <p:cNvPr id="54" name="Picture 53">
            <a:extLst>
              <a:ext uri="{FF2B5EF4-FFF2-40B4-BE49-F238E27FC236}">
                <a16:creationId xmlns:a16="http://schemas.microsoft.com/office/drawing/2014/main" id="{BFCA294D-7B16-4340-8C39-5BB29D334602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935885" y="690532"/>
            <a:ext cx="385075" cy="544015"/>
          </a:xfrm>
          <a:prstGeom prst="rect">
            <a:avLst/>
          </a:prstGeom>
        </p:spPr>
      </p:pic>
      <p:pic>
        <p:nvPicPr>
          <p:cNvPr id="55" name="Picture 54">
            <a:extLst>
              <a:ext uri="{FF2B5EF4-FFF2-40B4-BE49-F238E27FC236}">
                <a16:creationId xmlns:a16="http://schemas.microsoft.com/office/drawing/2014/main" id="{AD663FD1-DA7E-4DAB-BE34-2BB4C94A864F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058863" y="1163271"/>
            <a:ext cx="385075" cy="544015"/>
          </a:xfrm>
          <a:prstGeom prst="rect">
            <a:avLst/>
          </a:prstGeom>
        </p:spPr>
      </p:pic>
      <p:pic>
        <p:nvPicPr>
          <p:cNvPr id="56" name="Picture 55">
            <a:extLst>
              <a:ext uri="{FF2B5EF4-FFF2-40B4-BE49-F238E27FC236}">
                <a16:creationId xmlns:a16="http://schemas.microsoft.com/office/drawing/2014/main" id="{55E05C28-B502-4248-9B1F-3E4F90F359A9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459675" y="1104078"/>
            <a:ext cx="385075" cy="544015"/>
          </a:xfrm>
          <a:prstGeom prst="rect">
            <a:avLst/>
          </a:prstGeom>
        </p:spPr>
      </p:pic>
      <p:sp>
        <p:nvSpPr>
          <p:cNvPr id="57" name="Rectangle: Rounded Corners 56">
            <a:extLst>
              <a:ext uri="{FF2B5EF4-FFF2-40B4-BE49-F238E27FC236}">
                <a16:creationId xmlns:a16="http://schemas.microsoft.com/office/drawing/2014/main" id="{FF7CAF1D-0E08-4707-AD66-53E46B00CCFA}"/>
              </a:ext>
            </a:extLst>
          </p:cNvPr>
          <p:cNvSpPr/>
          <p:nvPr/>
        </p:nvSpPr>
        <p:spPr>
          <a:xfrm rot="5400000">
            <a:off x="6841080" y="2220987"/>
            <a:ext cx="502585" cy="1735931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0021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-3.7037E-7 L -0.01093 0.20486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56" y="10231"/>
                                    </p:animMotion>
                                  </p:childTnLst>
                                </p:cTn>
                              </p:par>
                              <p:par>
                                <p:cTn id="4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3.7037E-7 L -0.01753 0.22315 " pathEditMode="relative" rAng="0" ptsTypes="AA">
                                      <p:cBhvr>
                                        <p:cTn id="48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85" y="11157"/>
                                    </p:animMotion>
                                  </p:childTnLst>
                                </p:cTn>
                              </p:par>
                              <p:par>
                                <p:cTn id="4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3.7037E-6 L -0.00851 0.21598 " pathEditMode="relative" rAng="0" ptsTypes="AA">
                                      <p:cBhvr>
                                        <p:cTn id="50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4" y="10787"/>
                                    </p:animMotion>
                                  </p:childTnLst>
                                </p:cTn>
                              </p:par>
                              <p:par>
                                <p:cTn id="5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4.44444E-6 L -0.01511 0.20208 " pathEditMode="relative" rAng="0" ptsTypes="AA">
                                      <p:cBhvr>
                                        <p:cTn id="52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64" y="100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2.96296E-6 L 0.00347 0.25555 " pathEditMode="relative" rAng="0" ptsTypes="AA">
                                      <p:cBhvr>
                                        <p:cTn id="56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4" y="12778"/>
                                    </p:animMotion>
                                  </p:childTnLst>
                                </p:cTn>
                              </p:par>
                              <p:par>
                                <p:cTn id="5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1.85185E-6 L -0.01389 0.21782 " pathEditMode="relative" rAng="0" ptsTypes="AA">
                                      <p:cBhvr>
                                        <p:cTn id="58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94" y="10880"/>
                                    </p:animMotion>
                                  </p:childTnLst>
                                </p:cTn>
                              </p:par>
                              <p:par>
                                <p:cTn id="5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1.48148E-6 L 0.01007 0.24213 " pathEditMode="relative" rAng="0" ptsTypes="AA">
                                      <p:cBhvr>
                                        <p:cTn id="60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3" y="12106"/>
                                    </p:animMotion>
                                  </p:childTnLst>
                                </p:cTn>
                              </p:par>
                              <p:par>
                                <p:cTn id="6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3.7037E-6 L 0.01736 0.24653 " pathEditMode="relative" rAng="0" ptsTypes="AA">
                                      <p:cBhvr>
                                        <p:cTn id="62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68" y="1231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1.11111E-6 L -0.01302 0.28009 " pathEditMode="relative" rAng="0" ptsTypes="AA">
                                      <p:cBhvr>
                                        <p:cTn id="66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60" y="14005"/>
                                    </p:animMotion>
                                  </p:childTnLst>
                                </p:cTn>
                              </p:par>
                              <p:par>
                                <p:cTn id="6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3.7037E-7 L -0.03351 0.24282 " pathEditMode="relative" rAng="0" ptsTypes="AA">
                                      <p:cBhvr>
                                        <p:cTn id="68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84" y="12130"/>
                                    </p:animMotion>
                                  </p:childTnLst>
                                </p:cTn>
                              </p:par>
                              <p:par>
                                <p:cTn id="6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1.11111E-6 L -0.00504 0.27454 " pathEditMode="relative" rAng="0" ptsTypes="AA">
                                      <p:cBhvr>
                                        <p:cTn id="70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0" y="13727"/>
                                    </p:animMotion>
                                  </p:childTnLst>
                                </p:cTn>
                              </p:par>
                              <p:par>
                                <p:cTn id="7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7.40741E-7 L -0.01406 0.27083 " pathEditMode="relative" rAng="0" ptsTypes="AA">
                                      <p:cBhvr>
                                        <p:cTn id="72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12" y="1354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500" tmFilter="0, 0; .2, .5; .8, .5; 1, 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7" dur="250" autoRev="1" fill="hold"/>
                                        <p:tgtEl>
                                          <p:spTgt spid="1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78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500" tmFilter="0, 0; .2, .5; .8, .5; 1, 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0" dur="250" autoRev="1" fill="hold"/>
                                        <p:tgtEl>
                                          <p:spTgt spid="3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1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" dur="500" tmFilter="0, 0; .2, .5; .8, .5; 1, 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3" dur="250" autoRev="1" fill="hold"/>
                                        <p:tgtEl>
                                          <p:spTgt spid="2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4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500" tmFilter="0, 0; .2, .5; .8, .5; 1, 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6" dur="250" autoRev="1" fill="hold"/>
                                        <p:tgtEl>
                                          <p:spTgt spid="3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500" tmFilter="0, 0; .2, .5; .8, .5; 1, 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1" dur="250" autoRev="1" fill="hold"/>
                                        <p:tgtEl>
                                          <p:spTgt spid="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92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3" dur="500" tmFilter="0, 0; .2, .5; .8, .5; 1, 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4" dur="250" autoRev="1" fill="hold"/>
                                        <p:tgtEl>
                                          <p:spTgt spid="3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95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500" tmFilter="0, 0; .2, .5; .8, .5; 1, 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7" dur="250" autoRev="1" fill="hold"/>
                                        <p:tgtEl>
                                          <p:spTgt spid="3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2.22222E-6 L 0.08733 0.14537 " pathEditMode="relative" rAng="0" ptsTypes="AA">
                                      <p:cBhvr>
                                        <p:cTn id="131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358" y="7269"/>
                                    </p:animMotion>
                                  </p:childTnLst>
                                </p:cTn>
                              </p:par>
                              <p:par>
                                <p:cTn id="132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2.96296E-6 L 0.1349 0.19121 " pathEditMode="relative" rAng="0" ptsTypes="AA">
                                      <p:cBhvr>
                                        <p:cTn id="133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736" y="9560"/>
                                    </p:animMotion>
                                  </p:childTnLst>
                                </p:cTn>
                              </p:par>
                              <p:par>
                                <p:cTn id="134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4.44444E-6 L 0.09115 0.10996 " pathEditMode="relative" rAng="0" ptsTypes="AA">
                                      <p:cBhvr>
                                        <p:cTn id="135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49" y="5486"/>
                                    </p:animMotion>
                                  </p:childTnLst>
                                </p:cTn>
                              </p:par>
                              <p:par>
                                <p:cTn id="136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4.44444E-6 L 0.04549 0.07939 " pathEditMode="relative" rAng="0" ptsTypes="AA">
                                      <p:cBhvr>
                                        <p:cTn id="137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74" y="395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7.40741E-7 L -0.03854 0.25116 " pathEditMode="relative" rAng="0" ptsTypes="AA">
                                      <p:cBhvr>
                                        <p:cTn id="146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27" y="12546"/>
                                    </p:animMotion>
                                  </p:childTnLst>
                                </p:cTn>
                              </p:par>
                              <p:par>
                                <p:cTn id="14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4.07407E-6 L 0.00277 0.18564 " pathEditMode="relative" rAng="0" ptsTypes="AA">
                                      <p:cBhvr>
                                        <p:cTn id="148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9" y="9282"/>
                                    </p:animMotion>
                                  </p:childTnLst>
                                </p:cTn>
                              </p:par>
                              <p:par>
                                <p:cTn id="14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2.77556E-17 L 0.03958 0.2169 " pathEditMode="relative" rAng="0" ptsTypes="AA">
                                      <p:cBhvr>
                                        <p:cTn id="150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79" y="10833"/>
                                    </p:animMotion>
                                  </p:childTnLst>
                                </p:cTn>
                              </p:par>
                              <p:par>
                                <p:cTn id="15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2.96296E-6 L 0.00973 0.27199 " pathEditMode="relative" rAng="0" ptsTypes="AA">
                                      <p:cBhvr>
                                        <p:cTn id="152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86" y="1358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1.85185E-6 L -0.03454 0.36366 " pathEditMode="relative" rAng="0" ptsTypes="AA">
                                      <p:cBhvr>
                                        <p:cTn id="161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36" y="18171"/>
                                    </p:animMotion>
                                  </p:childTnLst>
                                </p:cTn>
                              </p:par>
                              <p:par>
                                <p:cTn id="162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4.07407E-6 L -0.01111 0.30301 " pathEditMode="relative" rAng="0" ptsTypes="AA">
                                      <p:cBhvr>
                                        <p:cTn id="163" dur="2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56" y="15139"/>
                                    </p:animMotion>
                                  </p:childTnLst>
                                </p:cTn>
                              </p:par>
                              <p:par>
                                <p:cTn id="164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2.96296E-6 L -0.08021 0.24792 " pathEditMode="relative" rAng="0" ptsTypes="AA">
                                      <p:cBhvr>
                                        <p:cTn id="165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010" y="12384"/>
                                    </p:animMotion>
                                  </p:childTnLst>
                                </p:cTn>
                              </p:par>
                              <p:par>
                                <p:cTn id="166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7.40741E-7 L -0.08178 0.23958 " pathEditMode="relative" rAng="0" ptsTypes="AA">
                                      <p:cBhvr>
                                        <p:cTn id="167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097" y="1196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6" dur="500" tmFilter="0, 0; .2, .5; .8, .5; 1, 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7" dur="250" autoRev="1" fill="hold"/>
                                        <p:tgtEl>
                                          <p:spTgt spid="5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78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9" dur="500" tmFilter="0, 0; .2, .5; .8, .5; 1, 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0" dur="250" autoRev="1" fill="hold"/>
                                        <p:tgtEl>
                                          <p:spTgt spid="1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81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2" dur="500" tmFilter="0, 0; .2, .5; .8, .5; 1, 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3" dur="250" autoRev="1" fill="hold"/>
                                        <p:tgtEl>
                                          <p:spTgt spid="4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84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5" dur="500" tmFilter="0, 0; .2, .5; .8, .5; 1, 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6" dur="250" autoRev="1" fill="hold"/>
                                        <p:tgtEl>
                                          <p:spTgt spid="5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7" fill="hold">
                            <p:stCondLst>
                              <p:cond delay="500"/>
                            </p:stCondLst>
                            <p:childTnLst>
                              <p:par>
                                <p:cTn id="188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9" dur="500" tmFilter="0, 0; .2, .5; .8, .5; 1, 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0" dur="250" autoRev="1" fill="hold"/>
                                        <p:tgtEl>
                                          <p:spTgt spid="4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91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2" dur="500" tmFilter="0, 0; .2, .5; .8, .5; 1, 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3" dur="250" autoRev="1" fill="hold"/>
                                        <p:tgtEl>
                                          <p:spTgt spid="4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94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5" dur="500" tmFilter="0, 0; .2, .5; .8, .5; 1, 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6" dur="250" autoRev="1" fill="hold"/>
                                        <p:tgtEl>
                                          <p:spTgt spid="5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97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8" dur="500" tmFilter="0, 0; .2, .5; .8, .5; 1, 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9" dur="250" autoRev="1" fill="hold"/>
                                        <p:tgtEl>
                                          <p:spTgt spid="4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0" fill="hold">
                            <p:stCondLst>
                              <p:cond delay="1000"/>
                            </p:stCondLst>
                            <p:childTnLst>
                              <p:par>
                                <p:cTn id="201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2" dur="500" tmFilter="0, 0; .2, .5; .8, .5; 1, 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3" dur="250" autoRev="1" fill="hold"/>
                                        <p:tgtEl>
                                          <p:spTgt spid="4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04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5" dur="500" tmFilter="0, 0; .2, .5; .8, .5; 1, 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6" dur="250" autoRev="1" fill="hold"/>
                                        <p:tgtEl>
                                          <p:spTgt spid="5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07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8" dur="500" tmFilter="0, 0; .2, .5; .8, .5; 1, 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9" dur="250" autoRev="1" fill="hold"/>
                                        <p:tgtEl>
                                          <p:spTgt spid="5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10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1" dur="500" tmFilter="0, 0; .2, .5; .8, .5; 1, 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12" dur="250" autoRev="1" fill="hold"/>
                                        <p:tgtEl>
                                          <p:spTgt spid="5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>
                      <p:stCondLst>
                        <p:cond delay="indefinite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7" fill="hold">
                      <p:stCondLst>
                        <p:cond delay="indefinite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1" fill="hold">
                      <p:stCondLst>
                        <p:cond delay="indefinite"/>
                      </p:stCondLst>
                      <p:childTnLst>
                        <p:par>
                          <p:cTn id="242" fill="hold">
                            <p:stCondLst>
                              <p:cond delay="0"/>
                            </p:stCondLst>
                            <p:childTnLst>
                              <p:par>
                                <p:cTn id="24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/>
      <p:bldP spid="49" grpId="0" animBg="1"/>
      <p:bldP spid="65" grpId="0" animBg="1"/>
      <p:bldP spid="66" grpId="0" animBg="1"/>
      <p:bldP spid="67" grpId="0" animBg="1"/>
      <p:bldP spid="68" grpId="0" animBg="1"/>
      <p:bldP spid="68" grpId="1" animBg="1"/>
      <p:bldP spid="69" grpId="0" animBg="1"/>
      <p:bldP spid="69" grpId="1" animBg="1"/>
      <p:bldP spid="70" grpId="0" animBg="1"/>
      <p:bldP spid="70" grpId="1" animBg="1"/>
      <p:bldP spid="72" grpId="0"/>
      <p:bldP spid="13" grpId="0" animBg="1"/>
      <p:bldP spid="13" grpId="1" animBg="1"/>
      <p:bldP spid="29" grpId="0" animBg="1"/>
      <p:bldP spid="29" grpId="1" animBg="1"/>
      <p:bldP spid="31" grpId="0" animBg="1"/>
      <p:bldP spid="31" grpId="1" animBg="1"/>
      <p:bldP spid="33" grpId="0" animBg="1"/>
      <p:bldP spid="33" grpId="1" animBg="1"/>
      <p:bldP spid="45" grpId="0" animBg="1"/>
      <p:bldP spid="52" grpId="0" animBg="1"/>
      <p:bldP spid="5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619354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95550" y="460709"/>
            <a:ext cx="7497474" cy="54322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arenR"/>
            </a:pPr>
            <a:r>
              <a:rPr lang="en-GB" sz="2600" dirty="0">
                <a:latin typeface="Comic Sans MS" panose="030F0702030302020204" pitchFamily="66" charset="0"/>
                <a:cs typeface="Calibri" panose="020F0502020204030204" pitchFamily="34" charset="0"/>
              </a:rPr>
              <a:t>Continue the sequence</a:t>
            </a:r>
          </a:p>
          <a:p>
            <a:endParaRPr lang="en-GB" sz="2600" dirty="0"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r>
              <a:rPr lang="en-GB" sz="2600" dirty="0">
                <a:latin typeface="Comic Sans MS" panose="030F0702030302020204" pitchFamily="66" charset="0"/>
                <a:cs typeface="Calibri" panose="020F0502020204030204" pitchFamily="34" charset="0"/>
              </a:rPr>
              <a:t>       2, 4, 6, 8, ____, ____, ____, ____</a:t>
            </a:r>
          </a:p>
          <a:p>
            <a:endParaRPr lang="en-GB" sz="2600" dirty="0"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pPr marL="514350" indent="-514350">
              <a:buAutoNum type="arabicParenR" startAt="2"/>
            </a:pPr>
            <a:r>
              <a:rPr lang="en-GB" sz="2600" dirty="0">
                <a:latin typeface="Comic Sans MS" panose="030F0702030302020204" pitchFamily="66" charset="0"/>
                <a:cs typeface="Calibri" panose="020F0502020204030204" pitchFamily="34" charset="0"/>
              </a:rPr>
              <a:t>Continue the sequence</a:t>
            </a:r>
          </a:p>
          <a:p>
            <a:endParaRPr lang="en-GB" sz="2600" dirty="0"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r>
              <a:rPr lang="en-GB" sz="2600" dirty="0">
                <a:latin typeface="Comic Sans MS" panose="030F0702030302020204" pitchFamily="66" charset="0"/>
                <a:cs typeface="Calibri" panose="020F0502020204030204" pitchFamily="34" charset="0"/>
              </a:rPr>
              <a:t>       5, 10, 15, 20, ____, ____, ____, ____</a:t>
            </a:r>
          </a:p>
          <a:p>
            <a:endParaRPr lang="en-GB" sz="2600" dirty="0"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pPr marL="514350" indent="-514350">
              <a:buAutoNum type="arabicParenR" startAt="3"/>
            </a:pPr>
            <a:r>
              <a:rPr lang="en-GB" sz="2600" dirty="0">
                <a:latin typeface="Comic Sans MS" panose="030F0702030302020204" pitchFamily="66" charset="0"/>
                <a:cs typeface="Calibri" panose="020F0502020204030204" pitchFamily="34" charset="0"/>
              </a:rPr>
              <a:t>What is the total score in each row?</a:t>
            </a:r>
          </a:p>
          <a:p>
            <a:endParaRPr lang="en-GB" sz="2600" dirty="0"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r>
              <a:rPr lang="en-GB" sz="2600" dirty="0">
                <a:latin typeface="Comic Sans MS" panose="030F0702030302020204" pitchFamily="66" charset="0"/>
                <a:cs typeface="Calibri" panose="020F0502020204030204" pitchFamily="34" charset="0"/>
              </a:rPr>
              <a:t>        a)</a:t>
            </a:r>
          </a:p>
          <a:p>
            <a:endParaRPr lang="en-GB" sz="2600" dirty="0"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r>
              <a:rPr lang="en-GB" sz="2600" dirty="0">
                <a:latin typeface="Comic Sans MS" panose="030F0702030302020204" pitchFamily="66" charset="0"/>
                <a:cs typeface="Calibri" panose="020F0502020204030204" pitchFamily="34" charset="0"/>
              </a:rPr>
              <a:t>        b)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8966" y="4147887"/>
            <a:ext cx="1044000" cy="972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9166" y="4147886"/>
            <a:ext cx="1044000" cy="9720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9366" y="4147887"/>
            <a:ext cx="1044000" cy="972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9875" y="4953372"/>
            <a:ext cx="1043999" cy="9720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5513" y="4953372"/>
            <a:ext cx="1043999" cy="9720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1151" y="4953372"/>
            <a:ext cx="1043999" cy="97200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2427" y="4953372"/>
            <a:ext cx="1043999" cy="97200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8064" y="4953372"/>
            <a:ext cx="1043999" cy="97200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6789" y="4953372"/>
            <a:ext cx="1043999" cy="9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83574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3231967" y="1192274"/>
            <a:ext cx="4310429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600" dirty="0">
                <a:solidFill>
                  <a:schemeClr val="accent5">
                    <a:lumMod val="75000"/>
                  </a:schemeClr>
                </a:solidFill>
                <a:latin typeface="Comic Sans MS" panose="030F0702030302020204" pitchFamily="66" charset="0"/>
              </a:rPr>
              <a:t>10      12      14      16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620447" y="2776841"/>
            <a:ext cx="4310429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600" dirty="0">
                <a:solidFill>
                  <a:schemeClr val="accent5">
                    <a:lumMod val="75000"/>
                  </a:schemeClr>
                </a:solidFill>
                <a:latin typeface="Comic Sans MS" panose="030F0702030302020204" pitchFamily="66" charset="0"/>
              </a:rPr>
              <a:t>25      30      35      40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670650" y="4275006"/>
            <a:ext cx="1053209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600" dirty="0">
                <a:solidFill>
                  <a:schemeClr val="accent5">
                    <a:lumMod val="75000"/>
                  </a:schemeClr>
                </a:solidFill>
                <a:latin typeface="Comic Sans MS" panose="030F0702030302020204" pitchFamily="66" charset="0"/>
              </a:rPr>
              <a:t>15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753118" y="5119886"/>
            <a:ext cx="1053209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600" dirty="0">
                <a:solidFill>
                  <a:schemeClr val="accent5">
                    <a:lumMod val="75000"/>
                  </a:schemeClr>
                </a:solidFill>
                <a:latin typeface="Comic Sans MS" panose="030F0702030302020204" pitchFamily="66" charset="0"/>
              </a:rPr>
              <a:t>12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C2C30EE-C429-4163-B13A-5E8748CAFB21}"/>
              </a:ext>
            </a:extLst>
          </p:cNvPr>
          <p:cNvSpPr txBox="1"/>
          <p:nvPr/>
        </p:nvSpPr>
        <p:spPr>
          <a:xfrm>
            <a:off x="695550" y="460709"/>
            <a:ext cx="7497474" cy="54322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arenR"/>
            </a:pPr>
            <a:r>
              <a:rPr lang="en-GB" sz="2600" dirty="0">
                <a:latin typeface="Comic Sans MS" panose="030F0702030302020204" pitchFamily="66" charset="0"/>
                <a:cs typeface="Calibri" panose="020F0502020204030204" pitchFamily="34" charset="0"/>
              </a:rPr>
              <a:t>Continue the sequence</a:t>
            </a:r>
          </a:p>
          <a:p>
            <a:endParaRPr lang="en-GB" sz="2600" dirty="0"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r>
              <a:rPr lang="en-GB" sz="2600" dirty="0">
                <a:latin typeface="Comic Sans MS" panose="030F0702030302020204" pitchFamily="66" charset="0"/>
                <a:cs typeface="Calibri" panose="020F0502020204030204" pitchFamily="34" charset="0"/>
              </a:rPr>
              <a:t>       2, 4, 6, 8, ____, ____, ____, ____</a:t>
            </a:r>
          </a:p>
          <a:p>
            <a:endParaRPr lang="en-GB" sz="2600" dirty="0"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pPr marL="514350" indent="-514350">
              <a:buAutoNum type="arabicParenR" startAt="2"/>
            </a:pPr>
            <a:r>
              <a:rPr lang="en-GB" sz="2600" dirty="0">
                <a:latin typeface="Comic Sans MS" panose="030F0702030302020204" pitchFamily="66" charset="0"/>
                <a:cs typeface="Calibri" panose="020F0502020204030204" pitchFamily="34" charset="0"/>
              </a:rPr>
              <a:t>Continue the sequence</a:t>
            </a:r>
          </a:p>
          <a:p>
            <a:endParaRPr lang="en-GB" sz="2600" dirty="0"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r>
              <a:rPr lang="en-GB" sz="2600" dirty="0">
                <a:latin typeface="Comic Sans MS" panose="030F0702030302020204" pitchFamily="66" charset="0"/>
                <a:cs typeface="Calibri" panose="020F0502020204030204" pitchFamily="34" charset="0"/>
              </a:rPr>
              <a:t>       5, 10, 15, 20, ____, ____, ____, ____</a:t>
            </a:r>
          </a:p>
          <a:p>
            <a:endParaRPr lang="en-GB" sz="2600" dirty="0"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pPr marL="514350" indent="-514350">
              <a:buAutoNum type="arabicParenR" startAt="3"/>
            </a:pPr>
            <a:r>
              <a:rPr lang="en-GB" sz="2600" dirty="0">
                <a:latin typeface="Comic Sans MS" panose="030F0702030302020204" pitchFamily="66" charset="0"/>
                <a:cs typeface="Calibri" panose="020F0502020204030204" pitchFamily="34" charset="0"/>
              </a:rPr>
              <a:t>What is the total score in each row?</a:t>
            </a:r>
          </a:p>
          <a:p>
            <a:endParaRPr lang="en-GB" sz="2600" dirty="0"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r>
              <a:rPr lang="en-GB" sz="2600" dirty="0">
                <a:latin typeface="Comic Sans MS" panose="030F0702030302020204" pitchFamily="66" charset="0"/>
                <a:cs typeface="Calibri" panose="020F0502020204030204" pitchFamily="34" charset="0"/>
              </a:rPr>
              <a:t>        a)</a:t>
            </a:r>
          </a:p>
          <a:p>
            <a:endParaRPr lang="en-GB" sz="2600" dirty="0"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r>
              <a:rPr lang="en-GB" sz="2600" dirty="0">
                <a:latin typeface="Comic Sans MS" panose="030F0702030302020204" pitchFamily="66" charset="0"/>
                <a:cs typeface="Calibri" panose="020F0502020204030204" pitchFamily="34" charset="0"/>
              </a:rPr>
              <a:t>        b)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84C1EC12-78CD-4D38-8D0B-7F681AFCC12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8966" y="4147887"/>
            <a:ext cx="1044000" cy="972000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2A5811FA-C214-44C2-8F9C-D28E4311C18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9166" y="4147886"/>
            <a:ext cx="1044000" cy="972000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27E70E78-34ED-4094-BC45-576E6874C47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9366" y="4147887"/>
            <a:ext cx="1044000" cy="972000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3873D8E4-D1E4-42F1-AC50-F31EFF416BD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9875" y="4953372"/>
            <a:ext cx="1043999" cy="972000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B81996D3-31B2-4025-8A1B-B449B72A428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5513" y="4953372"/>
            <a:ext cx="1043999" cy="972000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AAD1A943-8FBA-40B6-936E-19C59CAB458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1151" y="4953372"/>
            <a:ext cx="1043999" cy="972000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89671F33-2924-4CE2-85C9-39AAE293802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2427" y="4953372"/>
            <a:ext cx="1043999" cy="972000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F98D04E8-36EA-4FE6-9267-4756FDF12CB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8064" y="4953372"/>
            <a:ext cx="1043999" cy="972000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975FE78A-852B-45BB-8597-207F889A705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6789" y="4953372"/>
            <a:ext cx="1043999" cy="97200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273148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  <p:bldP spid="1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954667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32034" y="569225"/>
            <a:ext cx="747045" cy="74704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439208" y="711914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  <a:cs typeface="Calibri" panose="020F0502020204030204" pitchFamily="34" charset="0"/>
              </a:rPr>
              <a:t>Have a think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4"/>
          <a:srcRect b="73517"/>
          <a:stretch/>
        </p:blipFill>
        <p:spPr>
          <a:xfrm>
            <a:off x="1101540" y="1433832"/>
            <a:ext cx="1578515" cy="88880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4"/>
          <a:srcRect b="73517"/>
          <a:stretch/>
        </p:blipFill>
        <p:spPr>
          <a:xfrm>
            <a:off x="1101540" y="2322634"/>
            <a:ext cx="1578515" cy="88880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4"/>
          <a:srcRect b="73517"/>
          <a:stretch/>
        </p:blipFill>
        <p:spPr>
          <a:xfrm>
            <a:off x="6176040" y="1433832"/>
            <a:ext cx="1578515" cy="88880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4"/>
          <a:srcRect b="73517"/>
          <a:stretch/>
        </p:blipFill>
        <p:spPr>
          <a:xfrm>
            <a:off x="6176040" y="2322634"/>
            <a:ext cx="1578515" cy="888802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1021411" y="565097"/>
            <a:ext cx="326884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solidFill>
                  <a:prstClr val="black"/>
                </a:solidFill>
                <a:latin typeface="Comic Sans MS" panose="030F0702030302020204" pitchFamily="66" charset="0"/>
              </a:rPr>
              <a:t>What do you see? 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4"/>
          <a:srcRect r="50242" b="73517"/>
          <a:stretch/>
        </p:blipFill>
        <p:spPr>
          <a:xfrm>
            <a:off x="3574315" y="1458959"/>
            <a:ext cx="785428" cy="888802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512" y="4436145"/>
            <a:ext cx="1427798" cy="1722321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3540528" y="5078527"/>
                <a:ext cx="2598788" cy="4924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2600" dirty="0">
                    <a:solidFill>
                      <a:prstClr val="black"/>
                    </a:solidFill>
                    <a:latin typeface="Comic Sans MS" panose="030F0702030302020204" pitchFamily="66" charset="0"/>
                  </a:rPr>
                  <a:t>        </a:t>
                </a:r>
                <a14:m>
                  <m:oMath xmlns:m="http://schemas.openxmlformats.org/officeDocument/2006/math">
                    <m:r>
                      <a:rPr lang="en-GB" sz="2600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GB" sz="2600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         </m:t>
                    </m:r>
                    <m:r>
                      <a:rPr lang="en-GB" sz="2600" b="0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2600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2600" b="0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   </m:t>
                    </m:r>
                    <m:r>
                      <a:rPr lang="en-GB" sz="2600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600" dirty="0">
                    <a:solidFill>
                      <a:prstClr val="black"/>
                    </a:solidFill>
                    <a:latin typeface="Comic Sans MS" panose="030F0702030302020204" pitchFamily="66" charset="0"/>
                  </a:rPr>
                  <a:t> </a:t>
                </a:r>
                <a:endParaRPr lang="en-GB" sz="2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40528" y="5078527"/>
                <a:ext cx="2598788" cy="492443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2750060" y="4171494"/>
                <a:ext cx="3889206" cy="4924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2600" dirty="0">
                    <a:solidFill>
                      <a:prstClr val="black"/>
                    </a:solidFill>
                    <a:latin typeface="Comic Sans MS" panose="030F0702030302020204" pitchFamily="66" charset="0"/>
                  </a:rPr>
                  <a:t>        </a:t>
                </a:r>
                <a14:m>
                  <m:oMath xmlns:m="http://schemas.openxmlformats.org/officeDocument/2006/math">
                    <m:r>
                      <a:rPr lang="en-GB" sz="2600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GB" sz="2600" b="0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           +</m:t>
                    </m:r>
                    <m:r>
                      <a:rPr lang="en-GB" sz="2600" b="0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   </m:t>
                    </m:r>
                    <m:r>
                      <a:rPr lang="en-GB" sz="2600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        </m:t>
                    </m:r>
                    <m:r>
                      <a:rPr lang="en-GB" sz="2600" b="0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2600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 =</m:t>
                    </m:r>
                  </m:oMath>
                </a14:m>
                <a:r>
                  <a:rPr lang="en-GB" sz="2600" dirty="0">
                    <a:solidFill>
                      <a:prstClr val="black"/>
                    </a:solidFill>
                    <a:latin typeface="Comic Sans MS" panose="030F0702030302020204" pitchFamily="66" charset="0"/>
                  </a:rPr>
                  <a:t> </a:t>
                </a:r>
                <a:endParaRPr lang="en-GB" sz="2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50060" y="4171494"/>
                <a:ext cx="3889206" cy="492443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Rectangle 14"/>
          <p:cNvSpPr/>
          <p:nvPr/>
        </p:nvSpPr>
        <p:spPr>
          <a:xfrm>
            <a:off x="2756757" y="4169557"/>
            <a:ext cx="718457" cy="54616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600" dirty="0">
              <a:latin typeface="Comic Sans MS" panose="030F0702030302020204" pitchFamily="66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822146" y="5103210"/>
            <a:ext cx="718457" cy="54616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600" dirty="0">
              <a:latin typeface="Comic Sans MS" panose="030F0702030302020204" pitchFamily="66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525781" y="5103210"/>
            <a:ext cx="718457" cy="54616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600" dirty="0">
              <a:latin typeface="Comic Sans MS" panose="030F0702030302020204" pitchFamily="66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5186503" y="4169557"/>
            <a:ext cx="718457" cy="54616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600" dirty="0">
              <a:latin typeface="Comic Sans MS" panose="030F0702030302020204" pitchFamily="66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967029" y="4169557"/>
            <a:ext cx="718457" cy="54616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600" dirty="0">
              <a:latin typeface="Comic Sans MS" panose="030F0702030302020204" pitchFamily="66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904139" y="4206284"/>
            <a:ext cx="611867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600" dirty="0">
                <a:solidFill>
                  <a:srgbClr val="5B9BD5">
                    <a:lumMod val="75000"/>
                  </a:srgbClr>
                </a:solidFill>
                <a:latin typeface="Comic Sans MS" panose="030F0702030302020204" pitchFamily="66" charset="0"/>
              </a:rPr>
              <a:t>4</a:t>
            </a:r>
            <a:endParaRPr kumimoji="0" lang="en-GB" sz="2600" b="0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75000"/>
                </a:srgbClr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037236" y="5103210"/>
            <a:ext cx="718457" cy="54616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600" dirty="0">
              <a:latin typeface="Comic Sans MS" panose="030F0702030302020204" pitchFamily="66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479114" y="4169557"/>
            <a:ext cx="718457" cy="54616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600" dirty="0">
              <a:latin typeface="Comic Sans MS" panose="030F0702030302020204" pitchFamily="66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998401" y="5143696"/>
            <a:ext cx="611867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600" dirty="0">
                <a:solidFill>
                  <a:srgbClr val="5B9BD5">
                    <a:lumMod val="75000"/>
                  </a:srgbClr>
                </a:solidFill>
                <a:latin typeface="Comic Sans MS" panose="030F0702030302020204" pitchFamily="66" charset="0"/>
              </a:rPr>
              <a:t>4</a:t>
            </a:r>
            <a:endParaRPr kumimoji="0" lang="en-GB" sz="2600" b="0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75000"/>
                </a:srgbClr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340236" y="4196415"/>
            <a:ext cx="611867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600" dirty="0">
                <a:solidFill>
                  <a:srgbClr val="5B9BD5">
                    <a:lumMod val="75000"/>
                  </a:srgbClr>
                </a:solidFill>
                <a:latin typeface="Comic Sans MS" panose="030F0702030302020204" pitchFamily="66" charset="0"/>
              </a:rPr>
              <a:t>4</a:t>
            </a:r>
            <a:endParaRPr kumimoji="0" lang="en-GB" sz="2600" b="0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75000"/>
                </a:srgbClr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155204" y="4207430"/>
            <a:ext cx="611867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600" dirty="0">
                <a:solidFill>
                  <a:srgbClr val="5B9BD5">
                    <a:lumMod val="75000"/>
                  </a:srgbClr>
                </a:solidFill>
                <a:latin typeface="Comic Sans MS" panose="030F0702030302020204" pitchFamily="66" charset="0"/>
              </a:rPr>
              <a:t>4</a:t>
            </a:r>
            <a:endParaRPr kumimoji="0" lang="en-GB" sz="2600" b="0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75000"/>
                </a:srgbClr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675344" y="5139146"/>
            <a:ext cx="611867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600" noProof="0" dirty="0">
                <a:solidFill>
                  <a:srgbClr val="5B9BD5">
                    <a:lumMod val="75000"/>
                  </a:srgbClr>
                </a:solidFill>
                <a:latin typeface="Comic Sans MS" panose="030F0702030302020204" pitchFamily="66" charset="0"/>
              </a:rPr>
              <a:t>3</a:t>
            </a:r>
            <a:endParaRPr kumimoji="0" lang="en-GB" sz="2600" b="0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75000"/>
                </a:srgbClr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563339" y="4187567"/>
            <a:ext cx="611867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600" noProof="0" dirty="0">
                <a:solidFill>
                  <a:srgbClr val="5B9BD5">
                    <a:lumMod val="75000"/>
                  </a:srgbClr>
                </a:solidFill>
                <a:latin typeface="Comic Sans MS" panose="030F0702030302020204" pitchFamily="66" charset="0"/>
              </a:rPr>
              <a:t>12</a:t>
            </a:r>
            <a:endParaRPr kumimoji="0" lang="en-GB" sz="2600" b="0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75000"/>
                </a:srgbClr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130437" y="5143697"/>
            <a:ext cx="611867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600" noProof="0" dirty="0">
                <a:solidFill>
                  <a:srgbClr val="5B9BD5">
                    <a:lumMod val="75000"/>
                  </a:srgbClr>
                </a:solidFill>
                <a:latin typeface="Comic Sans MS" panose="030F0702030302020204" pitchFamily="66" charset="0"/>
              </a:rPr>
              <a:t>12</a:t>
            </a:r>
            <a:endParaRPr kumimoji="0" lang="en-GB" sz="2600" b="0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75000"/>
                </a:srgbClr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pic>
        <p:nvPicPr>
          <p:cNvPr id="29" name="Picture 28"/>
          <p:cNvPicPr>
            <a:picLocks noChangeAspect="1"/>
          </p:cNvPicPr>
          <p:nvPr/>
        </p:nvPicPr>
        <p:blipFill rotWithShape="1">
          <a:blip r:embed="rId4"/>
          <a:srcRect r="50242" b="73517"/>
          <a:stretch/>
        </p:blipFill>
        <p:spPr>
          <a:xfrm>
            <a:off x="4386989" y="1442325"/>
            <a:ext cx="785428" cy="888802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 rotWithShape="1">
          <a:blip r:embed="rId4"/>
          <a:srcRect r="50242" b="73517"/>
          <a:stretch/>
        </p:blipFill>
        <p:spPr>
          <a:xfrm>
            <a:off x="4413408" y="2250110"/>
            <a:ext cx="785428" cy="888802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 rotWithShape="1">
          <a:blip r:embed="rId4"/>
          <a:srcRect r="50242" b="73517"/>
          <a:stretch/>
        </p:blipFill>
        <p:spPr>
          <a:xfrm>
            <a:off x="3559363" y="2268978"/>
            <a:ext cx="785428" cy="888802"/>
          </a:xfrm>
          <a:prstGeom prst="rect">
            <a:avLst/>
          </a:prstGeom>
        </p:spPr>
      </p:pic>
      <p:sp>
        <p:nvSpPr>
          <p:cNvPr id="32" name="Rectangle 31"/>
          <p:cNvSpPr/>
          <p:nvPr/>
        </p:nvSpPr>
        <p:spPr>
          <a:xfrm>
            <a:off x="2044468" y="3411352"/>
            <a:ext cx="6064481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GB" sz="2600" dirty="0">
                <a:solidFill>
                  <a:prstClr val="black"/>
                </a:solidFill>
                <a:latin typeface="Comic Sans MS" panose="030F0702030302020204" pitchFamily="66" charset="0"/>
              </a:rPr>
              <a:t>There are ____ equal groups of ____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4038857" y="3380777"/>
            <a:ext cx="611867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600" noProof="0" dirty="0">
                <a:solidFill>
                  <a:srgbClr val="5B9BD5">
                    <a:lumMod val="75000"/>
                  </a:srgbClr>
                </a:solidFill>
                <a:latin typeface="Comic Sans MS" panose="030F0702030302020204" pitchFamily="66" charset="0"/>
              </a:rPr>
              <a:t>3</a:t>
            </a:r>
            <a:endParaRPr kumimoji="0" lang="en-GB" sz="2600" b="0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75000"/>
                </a:srgbClr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7302007" y="3380777"/>
            <a:ext cx="611867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600" dirty="0">
                <a:solidFill>
                  <a:srgbClr val="5B9BD5">
                    <a:lumMod val="75000"/>
                  </a:srgbClr>
                </a:solidFill>
                <a:latin typeface="Comic Sans MS" panose="030F0702030302020204" pitchFamily="66" charset="0"/>
              </a:rPr>
              <a:t>4</a:t>
            </a:r>
            <a:endParaRPr kumimoji="0" lang="en-GB" sz="2600" b="0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75000"/>
                </a:srgbClr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95527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nodeType="click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20" grpId="0"/>
      <p:bldP spid="23" grpId="0"/>
      <p:bldP spid="24" grpId="0"/>
      <p:bldP spid="25" grpId="0"/>
      <p:bldP spid="26" grpId="0"/>
      <p:bldP spid="27" grpId="0"/>
      <p:bldP spid="28" grpId="0"/>
      <p:bldP spid="33" grpId="0"/>
      <p:bldP spid="3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32034" y="569225"/>
            <a:ext cx="747045" cy="74704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439207" y="711914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  <a:cs typeface="Calibri" panose="020F0502020204030204" pitchFamily="34" charset="0"/>
              </a:rPr>
              <a:t>Have a think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4"/>
          <a:srcRect b="73517"/>
          <a:stretch/>
        </p:blipFill>
        <p:spPr>
          <a:xfrm>
            <a:off x="1108723" y="1432849"/>
            <a:ext cx="1578515" cy="88880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4"/>
          <a:srcRect b="73517"/>
          <a:stretch/>
        </p:blipFill>
        <p:spPr>
          <a:xfrm>
            <a:off x="1108723" y="2321651"/>
            <a:ext cx="1578515" cy="88880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4"/>
          <a:srcRect b="73517"/>
          <a:stretch/>
        </p:blipFill>
        <p:spPr>
          <a:xfrm>
            <a:off x="6183223" y="1432849"/>
            <a:ext cx="1578515" cy="88880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4"/>
          <a:srcRect b="73517"/>
          <a:stretch/>
        </p:blipFill>
        <p:spPr>
          <a:xfrm>
            <a:off x="6183223" y="2321651"/>
            <a:ext cx="1578515" cy="888802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1021411" y="565097"/>
            <a:ext cx="326884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solidFill>
                  <a:prstClr val="black"/>
                </a:solidFill>
                <a:latin typeface="Comic Sans MS" panose="030F0702030302020204" pitchFamily="66" charset="0"/>
              </a:rPr>
              <a:t>What do you see? 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4"/>
          <a:srcRect r="50242" b="73517"/>
          <a:stretch/>
        </p:blipFill>
        <p:spPr>
          <a:xfrm>
            <a:off x="3581498" y="1457976"/>
            <a:ext cx="785428" cy="888802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512" y="4436145"/>
            <a:ext cx="1427798" cy="1722321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3540528" y="5078527"/>
                <a:ext cx="2598788" cy="4924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2600" dirty="0">
                    <a:solidFill>
                      <a:prstClr val="black"/>
                    </a:solidFill>
                    <a:latin typeface="Comic Sans MS" panose="030F0702030302020204" pitchFamily="66" charset="0"/>
                  </a:rPr>
                  <a:t>        </a:t>
                </a:r>
                <a14:m>
                  <m:oMath xmlns:m="http://schemas.openxmlformats.org/officeDocument/2006/math">
                    <m:r>
                      <a:rPr lang="en-GB" sz="2600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GB" sz="2600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         </m:t>
                    </m:r>
                    <m:r>
                      <a:rPr lang="en-GB" sz="2600" b="0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    </m:t>
                    </m:r>
                    <m:r>
                      <a:rPr lang="en-GB" sz="2600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 =</m:t>
                    </m:r>
                  </m:oMath>
                </a14:m>
                <a:r>
                  <a:rPr lang="en-GB" sz="2600" dirty="0">
                    <a:solidFill>
                      <a:prstClr val="black"/>
                    </a:solidFill>
                    <a:latin typeface="Comic Sans MS" panose="030F0702030302020204" pitchFamily="66" charset="0"/>
                  </a:rPr>
                  <a:t> </a:t>
                </a:r>
                <a:endParaRPr lang="en-GB" sz="2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40528" y="5078527"/>
                <a:ext cx="2598788" cy="492443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3508320" y="4197866"/>
                <a:ext cx="2682145" cy="4924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2600" dirty="0">
                    <a:solidFill>
                      <a:prstClr val="black"/>
                    </a:solidFill>
                    <a:latin typeface="Comic Sans MS" panose="030F0702030302020204" pitchFamily="66" charset="0"/>
                  </a:rPr>
                  <a:t>        </a:t>
                </a:r>
                <a14:m>
                  <m:oMath xmlns:m="http://schemas.openxmlformats.org/officeDocument/2006/math">
                    <m:r>
                      <a:rPr lang="en-GB" sz="2600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GB" sz="2600" b="0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        </m:t>
                    </m:r>
                    <m:r>
                      <a:rPr lang="en-GB" sz="2600" b="0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    </m:t>
                    </m:r>
                    <m:r>
                      <a:rPr lang="en-GB" sz="2600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600" dirty="0">
                    <a:solidFill>
                      <a:prstClr val="black"/>
                    </a:solidFill>
                    <a:latin typeface="Comic Sans MS" panose="030F0702030302020204" pitchFamily="66" charset="0"/>
                  </a:rPr>
                  <a:t> </a:t>
                </a:r>
                <a:endParaRPr lang="en-GB" sz="2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8320" y="4197866"/>
                <a:ext cx="2682145" cy="492443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Rectangle 14"/>
          <p:cNvSpPr/>
          <p:nvPr/>
        </p:nvSpPr>
        <p:spPr>
          <a:xfrm>
            <a:off x="3508320" y="4230565"/>
            <a:ext cx="718457" cy="54616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600" dirty="0">
              <a:latin typeface="Comic Sans MS" panose="030F0702030302020204" pitchFamily="66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822146" y="5103210"/>
            <a:ext cx="718457" cy="54616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600" dirty="0">
              <a:latin typeface="Comic Sans MS" panose="030F0702030302020204" pitchFamily="66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525781" y="5103210"/>
            <a:ext cx="718457" cy="54616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600" dirty="0">
              <a:latin typeface="Comic Sans MS" panose="030F0702030302020204" pitchFamily="66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814128" y="4230565"/>
            <a:ext cx="718457" cy="54616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600" dirty="0">
              <a:latin typeface="Comic Sans MS" panose="030F0702030302020204" pitchFamily="66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684971" y="4276469"/>
            <a:ext cx="611867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600" noProof="0" dirty="0">
                <a:solidFill>
                  <a:srgbClr val="5B9BD5">
                    <a:lumMod val="75000"/>
                  </a:srgbClr>
                </a:solidFill>
                <a:latin typeface="Comic Sans MS" panose="030F0702030302020204" pitchFamily="66" charset="0"/>
              </a:rPr>
              <a:t>6</a:t>
            </a:r>
            <a:endParaRPr kumimoji="0" lang="en-GB" sz="2600" b="0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75000"/>
                </a:srgbClr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037236" y="5103210"/>
            <a:ext cx="718457" cy="54616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600" dirty="0">
              <a:latin typeface="Comic Sans MS" panose="030F0702030302020204" pitchFamily="66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042439" y="4230565"/>
            <a:ext cx="718457" cy="54616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600" dirty="0">
              <a:latin typeface="Comic Sans MS" panose="030F0702030302020204" pitchFamily="66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001669" y="5130068"/>
            <a:ext cx="611867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600" noProof="0" dirty="0">
                <a:solidFill>
                  <a:srgbClr val="5B9BD5">
                    <a:lumMod val="75000"/>
                  </a:srgbClr>
                </a:solidFill>
                <a:latin typeface="Comic Sans MS" panose="030F0702030302020204" pitchFamily="66" charset="0"/>
              </a:rPr>
              <a:t>6</a:t>
            </a:r>
            <a:endParaRPr kumimoji="0" lang="en-GB" sz="2600" b="0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75000"/>
                </a:srgbClr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001670" y="4276470"/>
            <a:ext cx="611867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600" noProof="0" dirty="0">
                <a:solidFill>
                  <a:srgbClr val="5B9BD5">
                    <a:lumMod val="75000"/>
                  </a:srgbClr>
                </a:solidFill>
                <a:latin typeface="Comic Sans MS" panose="030F0702030302020204" pitchFamily="66" charset="0"/>
              </a:rPr>
              <a:t>6</a:t>
            </a:r>
            <a:endParaRPr kumimoji="0" lang="en-GB" sz="2600" b="0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75000"/>
                </a:srgbClr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687212" y="5130068"/>
            <a:ext cx="611867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600" dirty="0">
                <a:solidFill>
                  <a:srgbClr val="5B9BD5">
                    <a:lumMod val="75000"/>
                  </a:srgbClr>
                </a:solidFill>
                <a:latin typeface="Comic Sans MS" panose="030F0702030302020204" pitchFamily="66" charset="0"/>
              </a:rPr>
              <a:t>2</a:t>
            </a:r>
            <a:endParaRPr kumimoji="0" lang="en-GB" sz="2600" b="0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75000"/>
                </a:srgbClr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139316" y="4257423"/>
            <a:ext cx="611867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600" noProof="0" dirty="0">
                <a:solidFill>
                  <a:srgbClr val="5B9BD5">
                    <a:lumMod val="75000"/>
                  </a:srgbClr>
                </a:solidFill>
                <a:latin typeface="Comic Sans MS" panose="030F0702030302020204" pitchFamily="66" charset="0"/>
              </a:rPr>
              <a:t>12</a:t>
            </a:r>
            <a:endParaRPr kumimoji="0" lang="en-GB" sz="2600" b="0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75000"/>
                </a:srgbClr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118511" y="5132407"/>
            <a:ext cx="611867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600" noProof="0" dirty="0">
                <a:solidFill>
                  <a:srgbClr val="5B9BD5">
                    <a:lumMod val="75000"/>
                  </a:srgbClr>
                </a:solidFill>
                <a:latin typeface="Comic Sans MS" panose="030F0702030302020204" pitchFamily="66" charset="0"/>
              </a:rPr>
              <a:t>12</a:t>
            </a:r>
            <a:endParaRPr kumimoji="0" lang="en-GB" sz="2600" b="0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75000"/>
                </a:srgbClr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pic>
        <p:nvPicPr>
          <p:cNvPr id="29" name="Picture 28"/>
          <p:cNvPicPr>
            <a:picLocks noChangeAspect="1"/>
          </p:cNvPicPr>
          <p:nvPr/>
        </p:nvPicPr>
        <p:blipFill rotWithShape="1">
          <a:blip r:embed="rId4"/>
          <a:srcRect r="50242" b="73517"/>
          <a:stretch/>
        </p:blipFill>
        <p:spPr>
          <a:xfrm>
            <a:off x="4394172" y="1441342"/>
            <a:ext cx="785428" cy="888802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 rotWithShape="1">
          <a:blip r:embed="rId4"/>
          <a:srcRect r="50242" b="73517"/>
          <a:stretch/>
        </p:blipFill>
        <p:spPr>
          <a:xfrm>
            <a:off x="4420591" y="2249127"/>
            <a:ext cx="785428" cy="888802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 rotWithShape="1">
          <a:blip r:embed="rId4"/>
          <a:srcRect r="50242" b="73517"/>
          <a:stretch/>
        </p:blipFill>
        <p:spPr>
          <a:xfrm>
            <a:off x="3566546" y="2267995"/>
            <a:ext cx="785428" cy="888802"/>
          </a:xfrm>
          <a:prstGeom prst="rect">
            <a:avLst/>
          </a:prstGeom>
        </p:spPr>
      </p:pic>
      <p:sp>
        <p:nvSpPr>
          <p:cNvPr id="32" name="Rectangle 31"/>
          <p:cNvSpPr/>
          <p:nvPr/>
        </p:nvSpPr>
        <p:spPr>
          <a:xfrm>
            <a:off x="2044468" y="3411352"/>
            <a:ext cx="6064481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GB" sz="2600" dirty="0">
                <a:solidFill>
                  <a:prstClr val="black"/>
                </a:solidFill>
                <a:latin typeface="Comic Sans MS" panose="030F0702030302020204" pitchFamily="66" charset="0"/>
              </a:rPr>
              <a:t>There are ____ equal groups of ____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3959260" y="3377671"/>
            <a:ext cx="611867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600" dirty="0">
                <a:solidFill>
                  <a:srgbClr val="5B9BD5">
                    <a:lumMod val="75000"/>
                  </a:srgbClr>
                </a:solidFill>
                <a:latin typeface="Comic Sans MS" panose="030F0702030302020204" pitchFamily="66" charset="0"/>
              </a:rPr>
              <a:t>2</a:t>
            </a:r>
            <a:endParaRPr kumimoji="0" lang="en-GB" sz="2600" b="0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75000"/>
                </a:srgbClr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7356761" y="3377671"/>
            <a:ext cx="611867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600" noProof="0" dirty="0">
                <a:solidFill>
                  <a:srgbClr val="5B9BD5">
                    <a:lumMod val="75000"/>
                  </a:srgbClr>
                </a:solidFill>
                <a:latin typeface="Comic Sans MS" panose="030F0702030302020204" pitchFamily="66" charset="0"/>
              </a:rPr>
              <a:t>6</a:t>
            </a:r>
            <a:endParaRPr kumimoji="0" lang="en-GB" sz="2600" b="0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75000"/>
                </a:srgbClr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05388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4.81481E-6 L -0.09983 -0.0027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000" y="-139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1.85185E-6 L -0.09653 0.0081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26" y="394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0 L 0.10955 0.00208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469" y="93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4.07407E-6 L 0.10677 0.01019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330" y="50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20" grpId="0"/>
      <p:bldP spid="23" grpId="0"/>
      <p:bldP spid="25" grpId="0"/>
      <p:bldP spid="26" grpId="0"/>
      <p:bldP spid="27" grpId="0"/>
      <p:bldP spid="28" grpId="0"/>
      <p:bldP spid="33" grpId="0"/>
      <p:bldP spid="3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" name="Picture 4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32713" y="339721"/>
            <a:ext cx="747045" cy="747045"/>
          </a:xfrm>
          <a:prstGeom prst="rect">
            <a:avLst/>
          </a:prstGeom>
        </p:spPr>
      </p:pic>
      <p:sp>
        <p:nvSpPr>
          <p:cNvPr id="49" name="TextBox 48"/>
          <p:cNvSpPr txBox="1"/>
          <p:nvPr/>
        </p:nvSpPr>
        <p:spPr>
          <a:xfrm>
            <a:off x="5234411" y="482410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Calibri" panose="020F0502020204030204" pitchFamily="34" charset="0"/>
              </a:rPr>
              <a:t>Have a think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2648645" y="4143809"/>
            <a:ext cx="3493114" cy="590151"/>
            <a:chOff x="2648645" y="4143809"/>
            <a:chExt cx="3493114" cy="590151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0" name="Rectangle 19"/>
                <p:cNvSpPr/>
                <p:nvPr/>
              </p:nvSpPr>
              <p:spPr>
                <a:xfrm>
                  <a:off x="2648645" y="4143809"/>
                  <a:ext cx="2882520" cy="58477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GB" sz="3200" dirty="0">
                      <a:solidFill>
                        <a:prstClr val="black"/>
                      </a:solidFill>
                      <a:latin typeface="Comic Sans MS" panose="030F0702030302020204" pitchFamily="66" charset="0"/>
                    </a:rPr>
                    <a:t>        </a:t>
                  </a:r>
                  <a14:m>
                    <m:oMath xmlns:m="http://schemas.openxmlformats.org/officeDocument/2006/math">
                      <m:r>
                        <a:rPr lang="en-GB" sz="3200" i="1" dirty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GB" sz="3200" i="1" dirty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         </m:t>
                      </m:r>
                      <m:r>
                        <a:rPr lang="en-GB" sz="3200" b="0" i="1" dirty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3200" i="1" dirty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 =</m:t>
                      </m:r>
                    </m:oMath>
                  </a14:m>
                  <a:r>
                    <a:rPr lang="en-GB" sz="3200" dirty="0">
                      <a:solidFill>
                        <a:prstClr val="black"/>
                      </a:solidFill>
                      <a:latin typeface="Comic Sans MS" panose="030F0702030302020204" pitchFamily="66" charset="0"/>
                    </a:rPr>
                    <a:t> </a:t>
                  </a:r>
                  <a:endParaRPr lang="en-GB" sz="3200" dirty="0">
                    <a:latin typeface="Comic Sans MS" panose="030F0702030302020204" pitchFamily="66" charset="0"/>
                  </a:endParaRPr>
                </a:p>
              </p:txBody>
            </p:sp>
          </mc:Choice>
          <mc:Fallback xmlns="">
            <p:sp>
              <p:nvSpPr>
                <p:cNvPr id="20" name="Rectangle 19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648645" y="4143809"/>
                  <a:ext cx="2882520" cy="584775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3" name="Rectangle 22"/>
            <p:cNvSpPr/>
            <p:nvPr/>
          </p:nvSpPr>
          <p:spPr>
            <a:xfrm>
              <a:off x="4165704" y="4168492"/>
              <a:ext cx="718457" cy="54616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3200" dirty="0">
                <a:latin typeface="Comic Sans MS" panose="030F0702030302020204" pitchFamily="66" charset="0"/>
              </a:endParaRP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2869339" y="4168492"/>
              <a:ext cx="718457" cy="54616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3200" dirty="0">
                <a:latin typeface="Comic Sans MS" panose="030F0702030302020204" pitchFamily="66" charset="0"/>
              </a:endParaRP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5380794" y="4168492"/>
              <a:ext cx="718457" cy="54616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3200" dirty="0">
                <a:latin typeface="Comic Sans MS" panose="030F0702030302020204" pitchFamily="66" charset="0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4354627" y="4149185"/>
              <a:ext cx="611867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3200" dirty="0">
                  <a:solidFill>
                    <a:srgbClr val="5B9BD5">
                      <a:lumMod val="75000"/>
                    </a:srgbClr>
                  </a:solidFill>
                  <a:latin typeface="Comic Sans MS" panose="030F0702030302020204" pitchFamily="66" charset="0"/>
                </a:rPr>
                <a:t>2</a:t>
              </a:r>
              <a:endPara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3030770" y="4149185"/>
              <a:ext cx="611867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3200" dirty="0">
                  <a:solidFill>
                    <a:srgbClr val="5B9BD5">
                      <a:lumMod val="75000"/>
                    </a:srgbClr>
                  </a:solidFill>
                  <a:latin typeface="Comic Sans MS" panose="030F0702030302020204" pitchFamily="66" charset="0"/>
                </a:rPr>
                <a:t>4</a:t>
              </a:r>
              <a:endPara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5529892" y="4149185"/>
              <a:ext cx="611867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3200" noProof="0" dirty="0">
                  <a:solidFill>
                    <a:srgbClr val="5B9BD5">
                      <a:lumMod val="75000"/>
                    </a:srgbClr>
                  </a:solidFill>
                  <a:latin typeface="Comic Sans MS" panose="030F0702030302020204" pitchFamily="66" charset="0"/>
                </a:rPr>
                <a:t>8</a:t>
              </a:r>
              <a:endPara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endParaRP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1481726" y="3197659"/>
            <a:ext cx="5966058" cy="595069"/>
            <a:chOff x="1481726" y="3197659"/>
            <a:chExt cx="5966058" cy="595069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1" name="Rectangle 20"/>
                <p:cNvSpPr/>
                <p:nvPr/>
              </p:nvSpPr>
              <p:spPr>
                <a:xfrm>
                  <a:off x="1481726" y="3207953"/>
                  <a:ext cx="5395644" cy="58477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GB" sz="3200" dirty="0">
                      <a:solidFill>
                        <a:prstClr val="black"/>
                      </a:solidFill>
                      <a:latin typeface="Comic Sans MS" panose="030F0702030302020204" pitchFamily="66" charset="0"/>
                    </a:rPr>
                    <a:t>        </a:t>
                  </a:r>
                  <a14:m>
                    <m:oMath xmlns:m="http://schemas.openxmlformats.org/officeDocument/2006/math">
                      <m:r>
                        <a:rPr lang="en-GB" sz="3200" b="0" i="0" dirty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GB" sz="3200" i="1" dirty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3200" b="0" i="1" dirty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         </m:t>
                      </m:r>
                      <m:r>
                        <a:rPr lang="en-GB" sz="3200" i="1" dirty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GB" sz="3200" b="0" i="1" dirty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       +</m:t>
                      </m:r>
                      <m:r>
                        <a:rPr lang="en-GB" sz="3200" i="1" dirty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         </m:t>
                      </m:r>
                      <m:r>
                        <a:rPr lang="en-GB" sz="3200" b="0" i="1" dirty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3200" i="1" dirty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a14:m>
                  <a:r>
                    <a:rPr lang="en-GB" sz="3200" dirty="0">
                      <a:solidFill>
                        <a:prstClr val="black"/>
                      </a:solidFill>
                      <a:latin typeface="Comic Sans MS" panose="030F0702030302020204" pitchFamily="66" charset="0"/>
                    </a:rPr>
                    <a:t> </a:t>
                  </a:r>
                  <a:endParaRPr lang="en-GB" sz="3200" dirty="0">
                    <a:latin typeface="Comic Sans MS" panose="030F0702030302020204" pitchFamily="66" charset="0"/>
                  </a:endParaRPr>
                </a:p>
              </p:txBody>
            </p:sp>
          </mc:Choice>
          <mc:Fallback xmlns="">
            <p:sp>
              <p:nvSpPr>
                <p:cNvPr id="21" name="Rectangle 20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481726" y="3207953"/>
                  <a:ext cx="5395644" cy="584775"/>
                </a:xfrm>
                <a:prstGeom prst="rect">
                  <a:avLst/>
                </a:prstGeom>
                <a:blipFill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2" name="Rectangle 21"/>
            <p:cNvSpPr/>
            <p:nvPr/>
          </p:nvSpPr>
          <p:spPr>
            <a:xfrm>
              <a:off x="3050819" y="3222807"/>
              <a:ext cx="718457" cy="54616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3200" dirty="0">
                <a:latin typeface="Comic Sans MS" panose="030F0702030302020204" pitchFamily="66" charset="0"/>
              </a:endParaRP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5480565" y="3222807"/>
              <a:ext cx="718457" cy="54616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3200" dirty="0">
                <a:latin typeface="Comic Sans MS" panose="030F0702030302020204" pitchFamily="66" charset="0"/>
              </a:endParaRP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4261091" y="3222807"/>
              <a:ext cx="718457" cy="54616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3200" dirty="0">
                <a:latin typeface="Comic Sans MS" panose="030F0702030302020204" pitchFamily="66" charset="0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3190903" y="3203500"/>
              <a:ext cx="611867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3200" dirty="0">
                  <a:solidFill>
                    <a:srgbClr val="5B9BD5">
                      <a:lumMod val="75000"/>
                    </a:srgbClr>
                  </a:solidFill>
                  <a:latin typeface="Comic Sans MS" panose="030F0702030302020204" pitchFamily="66" charset="0"/>
                </a:rPr>
                <a:t>2</a:t>
              </a:r>
              <a:endPara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endParaRP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6676995" y="3222807"/>
              <a:ext cx="718457" cy="54616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3200" dirty="0">
                <a:latin typeface="Comic Sans MS" panose="030F0702030302020204" pitchFamily="66" charset="0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5654143" y="3203500"/>
              <a:ext cx="611867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3200" dirty="0">
                  <a:solidFill>
                    <a:srgbClr val="5B9BD5">
                      <a:lumMod val="75000"/>
                    </a:srgbClr>
                  </a:solidFill>
                  <a:latin typeface="Comic Sans MS" panose="030F0702030302020204" pitchFamily="66" charset="0"/>
                </a:rPr>
                <a:t>2</a:t>
              </a:r>
              <a:endPara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4449266" y="3203500"/>
              <a:ext cx="611867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3200" dirty="0">
                  <a:solidFill>
                    <a:srgbClr val="5B9BD5">
                      <a:lumMod val="75000"/>
                    </a:srgbClr>
                  </a:solidFill>
                  <a:latin typeface="Comic Sans MS" panose="030F0702030302020204" pitchFamily="66" charset="0"/>
                </a:rPr>
                <a:t>2</a:t>
              </a:r>
              <a:endPara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6835917" y="3203500"/>
              <a:ext cx="611867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3200" noProof="0" dirty="0">
                  <a:solidFill>
                    <a:srgbClr val="5B9BD5">
                      <a:lumMod val="75000"/>
                    </a:srgbClr>
                  </a:solidFill>
                  <a:latin typeface="Comic Sans MS" panose="030F0702030302020204" pitchFamily="66" charset="0"/>
                </a:rPr>
                <a:t>8</a:t>
              </a:r>
              <a:endPara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endParaRPr>
            </a:p>
          </p:txBody>
        </p:sp>
        <p:sp>
          <p:nvSpPr>
            <p:cNvPr id="43" name="Rectangle 42"/>
            <p:cNvSpPr/>
            <p:nvPr/>
          </p:nvSpPr>
          <p:spPr>
            <a:xfrm>
              <a:off x="1817027" y="3216966"/>
              <a:ext cx="718457" cy="54616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3200" dirty="0">
                <a:latin typeface="Comic Sans MS" panose="030F0702030302020204" pitchFamily="66" charset="0"/>
              </a:endParaRP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1957111" y="3197659"/>
              <a:ext cx="611867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3200" dirty="0">
                  <a:solidFill>
                    <a:srgbClr val="5B9BD5">
                      <a:lumMod val="75000"/>
                    </a:srgbClr>
                  </a:solidFill>
                  <a:latin typeface="Comic Sans MS" panose="030F0702030302020204" pitchFamily="66" charset="0"/>
                </a:rPr>
                <a:t>2</a:t>
              </a:r>
              <a:endPara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endParaRPr>
            </a:p>
          </p:txBody>
        </p:sp>
      </p:grpSp>
      <p:pic>
        <p:nvPicPr>
          <p:cNvPr id="5" name="Picture 4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5776" y="1217656"/>
            <a:ext cx="1594535" cy="1484567"/>
          </a:xfrm>
          <a:prstGeom prst="rect">
            <a:avLst/>
          </a:prstGeom>
        </p:spPr>
      </p:pic>
      <p:pic>
        <p:nvPicPr>
          <p:cNvPr id="51" name="Picture 50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2379" y="1217656"/>
            <a:ext cx="1594535" cy="1484567"/>
          </a:xfrm>
          <a:prstGeom prst="rect">
            <a:avLst/>
          </a:prstGeom>
        </p:spPr>
      </p:pic>
      <p:pic>
        <p:nvPicPr>
          <p:cNvPr id="52" name="Picture 51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8474" y="1198349"/>
            <a:ext cx="1594535" cy="1484567"/>
          </a:xfrm>
          <a:prstGeom prst="rect">
            <a:avLst/>
          </a:prstGeom>
        </p:spPr>
      </p:pic>
      <p:pic>
        <p:nvPicPr>
          <p:cNvPr id="53" name="Picture 52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7716" y="1198349"/>
            <a:ext cx="1594535" cy="1484567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384452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/>
      <p:bldP spid="49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cs typeface="Calibri" panose="020F0502020204030204" pitchFamily="34" charset="0"/>
              </a:rPr>
              <a:t>Rectangles to </a:t>
            </a:r>
            <a:r>
              <a:rPr lang="en-GB" dirty="0" smtClean="0">
                <a:cs typeface="Calibri" panose="020F0502020204030204" pitchFamily="34" charset="0"/>
              </a:rPr>
              <a:t>provision </a:t>
            </a:r>
            <a:r>
              <a:rPr lang="en-GB" dirty="0" smtClean="0">
                <a:cs typeface="Calibri" panose="020F0502020204030204" pitchFamily="34" charset="0"/>
              </a:rPr>
              <a:t>Circles to start group work</a:t>
            </a:r>
            <a:endParaRPr lang="en-GB" dirty="0"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2242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1|10|16.3|15.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1|13.7|1|9.2|19.4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3|4.4|8.7|2|5.3|9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9|9.6|0.9|5.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1|23.4|8.1|11.7|5.3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9|5.2|6|6.8|17.5|1|5.3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9.9|5.5|20.5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|1.1|3.3|4.6|2.6|4.9|2|6.5|1.3|12.1|1.6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3.4|6.4|2.7|2.4|2.3|5.3|1.3|3.2|7.9|6.7|3|0.8|2|0.8|2.2|2.7|3.7|24.6|9.1|14.3"/>
</p:tagLst>
</file>

<file path=ppt/theme/theme1.xml><?xml version="1.0" encoding="utf-8"?>
<a:theme xmlns:a="http://schemas.openxmlformats.org/drawingml/2006/main" name="Title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Get ready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Get ready questio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Let's learn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Let's learn 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Your tur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Your turn activity lesso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10DC92D10A6294EB2D3BAE7684BF2FC" ma:contentTypeVersion="12" ma:contentTypeDescription="Create a new document." ma:contentTypeScope="" ma:versionID="a653c811c94cadf6c6d25bfc4b9fb185">
  <xsd:schema xmlns:xsd="http://www.w3.org/2001/XMLSchema" xmlns:xs="http://www.w3.org/2001/XMLSchema" xmlns:p="http://schemas.microsoft.com/office/2006/metadata/properties" xmlns:ns3="522d4c35-b548-4432-90ae-af4376e1c4b4" xmlns:ns4="cee99ee9-287b-4f9a-957c-ba5ae7375c9a" targetNamespace="http://schemas.microsoft.com/office/2006/metadata/properties" ma:root="true" ma:fieldsID="51905a861ff4a2a8272b9c9df47fbc94" ns3:_="" ns4:_="">
    <xsd:import namespace="522d4c35-b548-4432-90ae-af4376e1c4b4"/>
    <xsd:import namespace="cee99ee9-287b-4f9a-957c-ba5ae7375c9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2d4c35-b548-4432-90ae-af4376e1c4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ee99ee9-287b-4f9a-957c-ba5ae7375c9a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9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1727757-3061-47D3-99FD-9493F136DC43}">
  <ds:schemaRefs>
    <ds:schemaRef ds:uri="http://schemas.microsoft.com/office/2006/documentManagement/types"/>
    <ds:schemaRef ds:uri="http://purl.org/dc/elements/1.1/"/>
    <ds:schemaRef ds:uri="http://schemas.microsoft.com/office/2006/metadata/properties"/>
    <ds:schemaRef ds:uri="522d4c35-b548-4432-90ae-af4376e1c4b4"/>
    <ds:schemaRef ds:uri="http://purl.org/dc/terms/"/>
    <ds:schemaRef ds:uri="http://schemas.openxmlformats.org/package/2006/metadata/core-properties"/>
    <ds:schemaRef ds:uri="http://purl.org/dc/dcmitype/"/>
    <ds:schemaRef ds:uri="cee99ee9-287b-4f9a-957c-ba5ae7375c9a"/>
    <ds:schemaRef ds:uri="http://schemas.microsoft.com/office/infopath/2007/PartnerControl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58B7CD3C-A3C2-454E-864B-BB252B54DD4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22d4c35-b548-4432-90ae-af4376e1c4b4"/>
    <ds:schemaRef ds:uri="cee99ee9-287b-4f9a-957c-ba5ae7375c9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FA976BF-BA58-4DED-B6CD-0D8A580477C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15630</TotalTime>
  <Words>314</Words>
  <Application>Microsoft Office PowerPoint</Application>
  <PresentationFormat>On-screen Show (4:3)</PresentationFormat>
  <Paragraphs>111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7</vt:i4>
      </vt:variant>
      <vt:variant>
        <vt:lpstr>Slide Titles</vt:lpstr>
      </vt:variant>
      <vt:variant>
        <vt:i4>14</vt:i4>
      </vt:variant>
    </vt:vector>
  </HeadingPairs>
  <TitlesOfParts>
    <vt:vector size="26" baseType="lpstr">
      <vt:lpstr>Arial</vt:lpstr>
      <vt:lpstr>Calibri</vt:lpstr>
      <vt:lpstr>Cambria Math</vt:lpstr>
      <vt:lpstr>Comic Sans MS</vt:lpstr>
      <vt:lpstr>KG Primary Penmanship</vt:lpstr>
      <vt:lpstr>Title slide</vt:lpstr>
      <vt:lpstr>Get ready title</vt:lpstr>
      <vt:lpstr>Get ready questions</vt:lpstr>
      <vt:lpstr>Let's learn title</vt:lpstr>
      <vt:lpstr>Let's learn slides</vt:lpstr>
      <vt:lpstr>Your turn</vt:lpstr>
      <vt:lpstr>Your turn activity lesson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Rectangles to provision Circles to start group work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Catherine Clarke</dc:creator>
  <cp:lastModifiedBy>Sara Bakal</cp:lastModifiedBy>
  <cp:revision>236</cp:revision>
  <dcterms:created xsi:type="dcterms:W3CDTF">2019-07-05T11:02:13Z</dcterms:created>
  <dcterms:modified xsi:type="dcterms:W3CDTF">2022-01-16T19:16:16Z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0x010100810DC92D10A6294EB2D3BAE7684BF2FC</vt:lpwstr>
  </property>
</Properties>
</file>