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slideLayouts/slideLayout10.xml" ContentType="application/vnd.openxmlformats-officedocument.presentationml.slideLayout+xml"/>
  <Override PartName="/ppt/theme/theme8.xml" ContentType="application/vnd.openxmlformats-officedocument.theme+xml"/>
  <Override PartName="/ppt/slideLayouts/slideLayout1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4"/>
    <p:sldMasterId id="2147483657" r:id="rId5"/>
    <p:sldMasterId id="2147483659" r:id="rId6"/>
    <p:sldMasterId id="2147483661" r:id="rId7"/>
    <p:sldMasterId id="2147483663" r:id="rId8"/>
    <p:sldMasterId id="2147483665" r:id="rId9"/>
    <p:sldMasterId id="2147483668" r:id="rId10"/>
    <p:sldMasterId id="2147483650" r:id="rId11"/>
    <p:sldMasterId id="2147483652" r:id="rId12"/>
  </p:sldMasterIdLst>
  <p:notesMasterIdLst>
    <p:notesMasterId r:id="rId27"/>
  </p:notesMasterIdLst>
  <p:sldIdLst>
    <p:sldId id="278" r:id="rId13"/>
    <p:sldId id="279" r:id="rId14"/>
    <p:sldId id="280" r:id="rId15"/>
    <p:sldId id="288" r:id="rId16"/>
    <p:sldId id="281" r:id="rId17"/>
    <p:sldId id="283" r:id="rId18"/>
    <p:sldId id="269" r:id="rId19"/>
    <p:sldId id="284" r:id="rId20"/>
    <p:sldId id="285" r:id="rId21"/>
    <p:sldId id="286" r:id="rId22"/>
    <p:sldId id="275" r:id="rId23"/>
    <p:sldId id="287" r:id="rId24"/>
    <p:sldId id="276" r:id="rId25"/>
    <p:sldId id="262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92D050"/>
    <a:srgbClr val="00B050"/>
    <a:srgbClr val="000000"/>
    <a:srgbClr val="E5ECF7"/>
    <a:srgbClr val="B4C7E7"/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67" autoAdjust="0"/>
    <p:restoredTop sz="94694"/>
  </p:normalViewPr>
  <p:slideViewPr>
    <p:cSldViewPr snapToGrid="0" snapToObjects="1">
      <p:cViewPr varScale="1">
        <p:scale>
          <a:sx n="89" d="100"/>
          <a:sy n="89" d="100"/>
        </p:scale>
        <p:origin x="798" y="78"/>
      </p:cViewPr>
      <p:guideLst>
        <p:guide orient="horz" pos="288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2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Clegg" userId="c6df1435-7a36-4b38-be4d-16e68e91152f" providerId="ADAL" clId="{D06E925B-08AD-4190-98E3-9EDFC8EE0CF3}"/>
    <pc:docChg chg="custSel modSld">
      <pc:chgData name="James Clegg" userId="c6df1435-7a36-4b38-be4d-16e68e91152f" providerId="ADAL" clId="{D06E925B-08AD-4190-98E3-9EDFC8EE0CF3}" dt="2021-01-14T08:40:09.568" v="11"/>
      <pc:docMkLst>
        <pc:docMk/>
      </pc:docMkLst>
      <pc:sldChg chg="delSp modTransition delAnim">
        <pc:chgData name="James Clegg" userId="c6df1435-7a36-4b38-be4d-16e68e91152f" providerId="ADAL" clId="{D06E925B-08AD-4190-98E3-9EDFC8EE0CF3}" dt="2021-01-14T08:40:09.568" v="11"/>
        <pc:sldMkLst>
          <pc:docMk/>
          <pc:sldMk cId="4044561483" sldId="262"/>
        </pc:sldMkLst>
        <pc:picChg chg="del">
          <ac:chgData name="James Clegg" userId="c6df1435-7a36-4b38-be4d-16e68e91152f" providerId="ADAL" clId="{D06E925B-08AD-4190-98E3-9EDFC8EE0CF3}" dt="2021-01-14T08:40:02.873" v="10" actId="478"/>
          <ac:picMkLst>
            <pc:docMk/>
            <pc:sldMk cId="4044561483" sldId="262"/>
            <ac:picMk id="2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D06E925B-08AD-4190-98E3-9EDFC8EE0CF3}" dt="2021-01-14T08:40:09.568" v="11"/>
        <pc:sldMkLst>
          <pc:docMk/>
          <pc:sldMk cId="53400391" sldId="269"/>
        </pc:sldMkLst>
        <pc:picChg chg="del">
          <ac:chgData name="James Clegg" userId="c6df1435-7a36-4b38-be4d-16e68e91152f" providerId="ADAL" clId="{D06E925B-08AD-4190-98E3-9EDFC8EE0CF3}" dt="2021-01-14T08:39:39.395" v="3" actId="478"/>
          <ac:picMkLst>
            <pc:docMk/>
            <pc:sldMk cId="53400391" sldId="269"/>
            <ac:picMk id="12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D06E925B-08AD-4190-98E3-9EDFC8EE0CF3}" dt="2021-01-14T08:40:09.568" v="11"/>
        <pc:sldMkLst>
          <pc:docMk/>
          <pc:sldMk cId="952646939" sldId="275"/>
        </pc:sldMkLst>
        <pc:picChg chg="del">
          <ac:chgData name="James Clegg" userId="c6df1435-7a36-4b38-be4d-16e68e91152f" providerId="ADAL" clId="{D06E925B-08AD-4190-98E3-9EDFC8EE0CF3}" dt="2021-01-14T08:39:50.168" v="7" actId="478"/>
          <ac:picMkLst>
            <pc:docMk/>
            <pc:sldMk cId="952646939" sldId="275"/>
            <ac:picMk id="5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D06E925B-08AD-4190-98E3-9EDFC8EE0CF3}" dt="2021-01-14T08:40:09.568" v="11"/>
        <pc:sldMkLst>
          <pc:docMk/>
          <pc:sldMk cId="496872434" sldId="276"/>
        </pc:sldMkLst>
        <pc:picChg chg="del">
          <ac:chgData name="James Clegg" userId="c6df1435-7a36-4b38-be4d-16e68e91152f" providerId="ADAL" clId="{D06E925B-08AD-4190-98E3-9EDFC8EE0CF3}" dt="2021-01-14T08:39:59.861" v="9" actId="478"/>
          <ac:picMkLst>
            <pc:docMk/>
            <pc:sldMk cId="496872434" sldId="276"/>
            <ac:picMk id="5" creationId="{00000000-0000-0000-0000-000000000000}"/>
          </ac:picMkLst>
        </pc:picChg>
      </pc:sldChg>
      <pc:sldChg chg="modTransition">
        <pc:chgData name="James Clegg" userId="c6df1435-7a36-4b38-be4d-16e68e91152f" providerId="ADAL" clId="{D06E925B-08AD-4190-98E3-9EDFC8EE0CF3}" dt="2021-01-14T08:40:09.568" v="11"/>
        <pc:sldMkLst>
          <pc:docMk/>
          <pc:sldMk cId="1115582755" sldId="278"/>
        </pc:sldMkLst>
      </pc:sldChg>
      <pc:sldChg chg="modTransition">
        <pc:chgData name="James Clegg" userId="c6df1435-7a36-4b38-be4d-16e68e91152f" providerId="ADAL" clId="{D06E925B-08AD-4190-98E3-9EDFC8EE0CF3}" dt="2021-01-14T08:40:09.568" v="11"/>
        <pc:sldMkLst>
          <pc:docMk/>
          <pc:sldMk cId="2441765655" sldId="279"/>
        </pc:sldMkLst>
      </pc:sldChg>
      <pc:sldChg chg="delSp modTransition delAnim">
        <pc:chgData name="James Clegg" userId="c6df1435-7a36-4b38-be4d-16e68e91152f" providerId="ADAL" clId="{D06E925B-08AD-4190-98E3-9EDFC8EE0CF3}" dt="2021-01-14T08:40:09.568" v="11"/>
        <pc:sldMkLst>
          <pc:docMk/>
          <pc:sldMk cId="1215440222" sldId="280"/>
        </pc:sldMkLst>
        <pc:picChg chg="del">
          <ac:chgData name="James Clegg" userId="c6df1435-7a36-4b38-be4d-16e68e91152f" providerId="ADAL" clId="{D06E925B-08AD-4190-98E3-9EDFC8EE0CF3}" dt="2021-01-14T08:39:30.487" v="0" actId="478"/>
          <ac:picMkLst>
            <pc:docMk/>
            <pc:sldMk cId="1215440222" sldId="280"/>
            <ac:picMk id="18" creationId="{00000000-0000-0000-0000-000000000000}"/>
          </ac:picMkLst>
        </pc:picChg>
      </pc:sldChg>
      <pc:sldChg chg="modTransition">
        <pc:chgData name="James Clegg" userId="c6df1435-7a36-4b38-be4d-16e68e91152f" providerId="ADAL" clId="{D06E925B-08AD-4190-98E3-9EDFC8EE0CF3}" dt="2021-01-14T08:40:09.568" v="11"/>
        <pc:sldMkLst>
          <pc:docMk/>
          <pc:sldMk cId="3899000511" sldId="281"/>
        </pc:sldMkLst>
      </pc:sldChg>
      <pc:sldChg chg="delSp modTransition delAnim">
        <pc:chgData name="James Clegg" userId="c6df1435-7a36-4b38-be4d-16e68e91152f" providerId="ADAL" clId="{D06E925B-08AD-4190-98E3-9EDFC8EE0CF3}" dt="2021-01-14T08:40:09.568" v="11"/>
        <pc:sldMkLst>
          <pc:docMk/>
          <pc:sldMk cId="4208400103" sldId="283"/>
        </pc:sldMkLst>
        <pc:picChg chg="del">
          <ac:chgData name="James Clegg" userId="c6df1435-7a36-4b38-be4d-16e68e91152f" providerId="ADAL" clId="{D06E925B-08AD-4190-98E3-9EDFC8EE0CF3}" dt="2021-01-14T08:39:36.590" v="2" actId="478"/>
          <ac:picMkLst>
            <pc:docMk/>
            <pc:sldMk cId="4208400103" sldId="283"/>
            <ac:picMk id="15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D06E925B-08AD-4190-98E3-9EDFC8EE0CF3}" dt="2021-01-14T08:40:09.568" v="11"/>
        <pc:sldMkLst>
          <pc:docMk/>
          <pc:sldMk cId="3040403058" sldId="284"/>
        </pc:sldMkLst>
        <pc:picChg chg="del">
          <ac:chgData name="James Clegg" userId="c6df1435-7a36-4b38-be4d-16e68e91152f" providerId="ADAL" clId="{D06E925B-08AD-4190-98E3-9EDFC8EE0CF3}" dt="2021-01-14T08:39:42.034" v="4" actId="478"/>
          <ac:picMkLst>
            <pc:docMk/>
            <pc:sldMk cId="3040403058" sldId="284"/>
            <ac:picMk id="8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D06E925B-08AD-4190-98E3-9EDFC8EE0CF3}" dt="2021-01-14T08:40:09.568" v="11"/>
        <pc:sldMkLst>
          <pc:docMk/>
          <pc:sldMk cId="3727245418" sldId="285"/>
        </pc:sldMkLst>
        <pc:picChg chg="del">
          <ac:chgData name="James Clegg" userId="c6df1435-7a36-4b38-be4d-16e68e91152f" providerId="ADAL" clId="{D06E925B-08AD-4190-98E3-9EDFC8EE0CF3}" dt="2021-01-14T08:39:44.904" v="5" actId="478"/>
          <ac:picMkLst>
            <pc:docMk/>
            <pc:sldMk cId="3727245418" sldId="285"/>
            <ac:picMk id="4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D06E925B-08AD-4190-98E3-9EDFC8EE0CF3}" dt="2021-01-14T08:40:09.568" v="11"/>
        <pc:sldMkLst>
          <pc:docMk/>
          <pc:sldMk cId="3638821635" sldId="286"/>
        </pc:sldMkLst>
        <pc:picChg chg="del">
          <ac:chgData name="James Clegg" userId="c6df1435-7a36-4b38-be4d-16e68e91152f" providerId="ADAL" clId="{D06E925B-08AD-4190-98E3-9EDFC8EE0CF3}" dt="2021-01-14T08:39:47.590" v="6" actId="478"/>
          <ac:picMkLst>
            <pc:docMk/>
            <pc:sldMk cId="3638821635" sldId="286"/>
            <ac:picMk id="2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D06E925B-08AD-4190-98E3-9EDFC8EE0CF3}" dt="2021-01-14T08:40:09.568" v="11"/>
        <pc:sldMkLst>
          <pc:docMk/>
          <pc:sldMk cId="3277667449" sldId="287"/>
        </pc:sldMkLst>
        <pc:picChg chg="del">
          <ac:chgData name="James Clegg" userId="c6df1435-7a36-4b38-be4d-16e68e91152f" providerId="ADAL" clId="{D06E925B-08AD-4190-98E3-9EDFC8EE0CF3}" dt="2021-01-14T08:39:53.439" v="8" actId="478"/>
          <ac:picMkLst>
            <pc:docMk/>
            <pc:sldMk cId="3277667449" sldId="287"/>
            <ac:picMk id="6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D06E925B-08AD-4190-98E3-9EDFC8EE0CF3}" dt="2021-01-14T08:40:09.568" v="11"/>
        <pc:sldMkLst>
          <pc:docMk/>
          <pc:sldMk cId="98134628" sldId="288"/>
        </pc:sldMkLst>
        <pc:picChg chg="del">
          <ac:chgData name="James Clegg" userId="c6df1435-7a36-4b38-be4d-16e68e91152f" providerId="ADAL" clId="{D06E925B-08AD-4190-98E3-9EDFC8EE0CF3}" dt="2021-01-14T08:39:33.232" v="1" actId="478"/>
          <ac:picMkLst>
            <pc:docMk/>
            <pc:sldMk cId="98134628" sldId="288"/>
            <ac:picMk id="22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BE4B4D-D867-492E-97B2-A4C94167F287}" type="datetimeFigureOut">
              <a:rPr lang="en-GB" smtClean="0"/>
              <a:t>08/02/2022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3A521-224D-4C95-824A-3CEFF92EB9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980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5570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5403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08/02/2022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0029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7368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0046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8300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7790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644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321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0003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0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573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56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218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715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705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485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800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Y5_SP_B3_PP13.jpg">
            <a:extLst>
              <a:ext uri="{FF2B5EF4-FFF2-40B4-BE49-F238E27FC236}">
                <a16:creationId xmlns:a16="http://schemas.microsoft.com/office/drawing/2014/main" id="{E95FB4EA-75B8-F24A-A499-2ACE9F9705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599"/>
            <a:ext cx="9144000" cy="6464401"/>
          </a:xfrm>
          <a:prstGeom prst="rect">
            <a:avLst/>
          </a:prstGeom>
        </p:spPr>
      </p:pic>
      <p:pic>
        <p:nvPicPr>
          <p:cNvPr id="7" name="Picture 6" descr="Y5_SP_B3_PP13.jpg">
            <a:extLst>
              <a:ext uri="{FF2B5EF4-FFF2-40B4-BE49-F238E27FC236}">
                <a16:creationId xmlns:a16="http://schemas.microsoft.com/office/drawing/2014/main" id="{251B3F75-D21C-0C4E-A1CC-4B8DDEF085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83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Y5_SP_B3_PP13.jpg">
            <a:extLst>
              <a:ext uri="{FF2B5EF4-FFF2-40B4-BE49-F238E27FC236}">
                <a16:creationId xmlns:a16="http://schemas.microsoft.com/office/drawing/2014/main" id="{E95FB4EA-75B8-F24A-A499-2ACE9F9705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599"/>
            <a:ext cx="9144000" cy="6464401"/>
          </a:xfrm>
          <a:prstGeom prst="rect">
            <a:avLst/>
          </a:prstGeom>
        </p:spPr>
      </p:pic>
      <p:pic>
        <p:nvPicPr>
          <p:cNvPr id="7" name="Picture 6" descr="Y5_SP_B3_PP13.jpg">
            <a:extLst>
              <a:ext uri="{FF2B5EF4-FFF2-40B4-BE49-F238E27FC236}">
                <a16:creationId xmlns:a16="http://schemas.microsoft.com/office/drawing/2014/main" id="{251B3F75-D21C-0C4E-A1CC-4B8DDEF085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 rot="16200000">
            <a:off x="4067703" y="-3185203"/>
            <a:ext cx="45719" cy="8181129"/>
          </a:xfrm>
          <a:prstGeom prst="rect">
            <a:avLst/>
          </a:prstGeom>
          <a:solidFill>
            <a:srgbClr val="E5BCE6"/>
          </a:solidFill>
          <a:ln>
            <a:solidFill>
              <a:srgbClr val="E5BC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770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image" Target="../media/image39.png"/><Relationship Id="rId12" Type="http://schemas.openxmlformats.org/officeDocument/2006/relationships/image" Target="../media/image4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38.png"/><Relationship Id="rId10" Type="http://schemas.openxmlformats.org/officeDocument/2006/relationships/image" Target="../media/image7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74.png"/><Relationship Id="rId5" Type="http://schemas.openxmlformats.org/officeDocument/2006/relationships/image" Target="../media/image41.png"/><Relationship Id="rId9" Type="http://schemas.openxmlformats.org/officeDocument/2006/relationships/image" Target="../media/image43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0.png"/><Relationship Id="rId13" Type="http://schemas.openxmlformats.org/officeDocument/2006/relationships/image" Target="../media/image400.png"/><Relationship Id="rId18" Type="http://schemas.openxmlformats.org/officeDocument/2006/relationships/image" Target="../media/image44.png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17" Type="http://schemas.openxmlformats.org/officeDocument/2006/relationships/image" Target="../media/image430.pn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420.png"/><Relationship Id="rId1" Type="http://schemas.openxmlformats.org/officeDocument/2006/relationships/tags" Target="../tags/tag8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15" Type="http://schemas.openxmlformats.org/officeDocument/2006/relationships/image" Target="../media/image410.png"/><Relationship Id="rId1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7.png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16.png"/><Relationship Id="rId11" Type="http://schemas.openxmlformats.org/officeDocument/2006/relationships/image" Target="../media/image180.png"/><Relationship Id="rId10" Type="http://schemas.openxmlformats.org/officeDocument/2006/relationships/image" Target="../media/image170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200.png"/><Relationship Id="rId5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15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9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224" y="2185308"/>
            <a:ext cx="6687892" cy="248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582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8F023D7-601D-46F1-8094-F8EACC2DD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Have a go at questions 1 and 2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3638821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262900" y="1919728"/>
                <a:ext cx="2074460" cy="1004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3200" b="0" i="0" smtClean="0">
                              <a:latin typeface="Calibri" panose="020F0502020204030204" pitchFamily="34" charset="0"/>
                            </a:rPr>
                            <m:t>31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3200" b="0" i="0" smtClean="0">
                              <a:latin typeface="Calibri" panose="020F0502020204030204" pitchFamily="34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GB" sz="4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2900" y="1919728"/>
                <a:ext cx="2074460" cy="100444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625033" y="1082175"/>
            <a:ext cx="7567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</a:rPr>
              <a:t>Convert the mixed numbers to improper fractions.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489782" y="1994315"/>
                <a:ext cx="207446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4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9782" y="1994315"/>
                <a:ext cx="2074460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318963" y="1989843"/>
                <a:ext cx="2074460" cy="8642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>
                    <a:latin typeface="Calibri" panose="020F0502020204030204" pitchFamily="34" charset="0"/>
                  </a:rPr>
                  <a:t>5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200" b="0" i="0" smtClean="0">
                            <a:latin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3200" b="0" i="0" smtClean="0">
                            <a:latin typeface="Calibri" panose="020F0502020204030204" pitchFamily="34" charset="0"/>
                          </a:rPr>
                          <m:t>6</m:t>
                        </m:r>
                      </m:den>
                    </m:f>
                  </m:oMath>
                </a14:m>
                <a:endParaRPr lang="en-GB" sz="28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8963" y="1989843"/>
                <a:ext cx="2074460" cy="864211"/>
              </a:xfrm>
              <a:prstGeom prst="rect">
                <a:avLst/>
              </a:prstGeom>
              <a:blipFill>
                <a:blip r:embed="rId7"/>
                <a:stretch>
                  <a:fillRect l="-7331" b="-105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118396"/>
              </p:ext>
            </p:extLst>
          </p:nvPr>
        </p:nvGraphicFramePr>
        <p:xfrm>
          <a:off x="2263466" y="3189565"/>
          <a:ext cx="2995650" cy="3786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9275">
                  <a:extLst>
                    <a:ext uri="{9D8B030D-6E8A-4147-A177-3AD203B41FA5}">
                      <a16:colId xmlns:a16="http://schemas.microsoft.com/office/drawing/2014/main" val="1125748633"/>
                    </a:ext>
                  </a:extLst>
                </a:gridCol>
                <a:gridCol w="499275">
                  <a:extLst>
                    <a:ext uri="{9D8B030D-6E8A-4147-A177-3AD203B41FA5}">
                      <a16:colId xmlns:a16="http://schemas.microsoft.com/office/drawing/2014/main" val="2982738799"/>
                    </a:ext>
                  </a:extLst>
                </a:gridCol>
                <a:gridCol w="499275">
                  <a:extLst>
                    <a:ext uri="{9D8B030D-6E8A-4147-A177-3AD203B41FA5}">
                      <a16:colId xmlns:a16="http://schemas.microsoft.com/office/drawing/2014/main" val="1703345822"/>
                    </a:ext>
                  </a:extLst>
                </a:gridCol>
                <a:gridCol w="499275">
                  <a:extLst>
                    <a:ext uri="{9D8B030D-6E8A-4147-A177-3AD203B41FA5}">
                      <a16:colId xmlns:a16="http://schemas.microsoft.com/office/drawing/2014/main" val="1409949767"/>
                    </a:ext>
                  </a:extLst>
                </a:gridCol>
                <a:gridCol w="499275">
                  <a:extLst>
                    <a:ext uri="{9D8B030D-6E8A-4147-A177-3AD203B41FA5}">
                      <a16:colId xmlns:a16="http://schemas.microsoft.com/office/drawing/2014/main" val="2985903791"/>
                    </a:ext>
                  </a:extLst>
                </a:gridCol>
                <a:gridCol w="499275">
                  <a:extLst>
                    <a:ext uri="{9D8B030D-6E8A-4147-A177-3AD203B41FA5}">
                      <a16:colId xmlns:a16="http://schemas.microsoft.com/office/drawing/2014/main" val="125710144"/>
                    </a:ext>
                  </a:extLst>
                </a:gridCol>
              </a:tblGrid>
              <a:tr h="37862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2407044"/>
                  </a:ext>
                </a:extLst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5000865"/>
              </p:ext>
            </p:extLst>
          </p:nvPr>
        </p:nvGraphicFramePr>
        <p:xfrm>
          <a:off x="2263466" y="3669763"/>
          <a:ext cx="2995650" cy="3786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9275">
                  <a:extLst>
                    <a:ext uri="{9D8B030D-6E8A-4147-A177-3AD203B41FA5}">
                      <a16:colId xmlns:a16="http://schemas.microsoft.com/office/drawing/2014/main" val="1125748633"/>
                    </a:ext>
                  </a:extLst>
                </a:gridCol>
                <a:gridCol w="499275">
                  <a:extLst>
                    <a:ext uri="{9D8B030D-6E8A-4147-A177-3AD203B41FA5}">
                      <a16:colId xmlns:a16="http://schemas.microsoft.com/office/drawing/2014/main" val="2982738799"/>
                    </a:ext>
                  </a:extLst>
                </a:gridCol>
                <a:gridCol w="499275">
                  <a:extLst>
                    <a:ext uri="{9D8B030D-6E8A-4147-A177-3AD203B41FA5}">
                      <a16:colId xmlns:a16="http://schemas.microsoft.com/office/drawing/2014/main" val="1703345822"/>
                    </a:ext>
                  </a:extLst>
                </a:gridCol>
                <a:gridCol w="499275">
                  <a:extLst>
                    <a:ext uri="{9D8B030D-6E8A-4147-A177-3AD203B41FA5}">
                      <a16:colId xmlns:a16="http://schemas.microsoft.com/office/drawing/2014/main" val="1409949767"/>
                    </a:ext>
                  </a:extLst>
                </a:gridCol>
                <a:gridCol w="499275">
                  <a:extLst>
                    <a:ext uri="{9D8B030D-6E8A-4147-A177-3AD203B41FA5}">
                      <a16:colId xmlns:a16="http://schemas.microsoft.com/office/drawing/2014/main" val="2985903791"/>
                    </a:ext>
                  </a:extLst>
                </a:gridCol>
                <a:gridCol w="499275">
                  <a:extLst>
                    <a:ext uri="{9D8B030D-6E8A-4147-A177-3AD203B41FA5}">
                      <a16:colId xmlns:a16="http://schemas.microsoft.com/office/drawing/2014/main" val="125710144"/>
                    </a:ext>
                  </a:extLst>
                </a:gridCol>
              </a:tblGrid>
              <a:tr h="37862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2407044"/>
                  </a:ext>
                </a:extLst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016185"/>
              </p:ext>
            </p:extLst>
          </p:nvPr>
        </p:nvGraphicFramePr>
        <p:xfrm>
          <a:off x="2263466" y="4149961"/>
          <a:ext cx="2995650" cy="3786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9275">
                  <a:extLst>
                    <a:ext uri="{9D8B030D-6E8A-4147-A177-3AD203B41FA5}">
                      <a16:colId xmlns:a16="http://schemas.microsoft.com/office/drawing/2014/main" val="1125748633"/>
                    </a:ext>
                  </a:extLst>
                </a:gridCol>
                <a:gridCol w="499275">
                  <a:extLst>
                    <a:ext uri="{9D8B030D-6E8A-4147-A177-3AD203B41FA5}">
                      <a16:colId xmlns:a16="http://schemas.microsoft.com/office/drawing/2014/main" val="2982738799"/>
                    </a:ext>
                  </a:extLst>
                </a:gridCol>
                <a:gridCol w="499275">
                  <a:extLst>
                    <a:ext uri="{9D8B030D-6E8A-4147-A177-3AD203B41FA5}">
                      <a16:colId xmlns:a16="http://schemas.microsoft.com/office/drawing/2014/main" val="1703345822"/>
                    </a:ext>
                  </a:extLst>
                </a:gridCol>
                <a:gridCol w="499275">
                  <a:extLst>
                    <a:ext uri="{9D8B030D-6E8A-4147-A177-3AD203B41FA5}">
                      <a16:colId xmlns:a16="http://schemas.microsoft.com/office/drawing/2014/main" val="1409949767"/>
                    </a:ext>
                  </a:extLst>
                </a:gridCol>
                <a:gridCol w="499275">
                  <a:extLst>
                    <a:ext uri="{9D8B030D-6E8A-4147-A177-3AD203B41FA5}">
                      <a16:colId xmlns:a16="http://schemas.microsoft.com/office/drawing/2014/main" val="2985903791"/>
                    </a:ext>
                  </a:extLst>
                </a:gridCol>
                <a:gridCol w="499275">
                  <a:extLst>
                    <a:ext uri="{9D8B030D-6E8A-4147-A177-3AD203B41FA5}">
                      <a16:colId xmlns:a16="http://schemas.microsoft.com/office/drawing/2014/main" val="125710144"/>
                    </a:ext>
                  </a:extLst>
                </a:gridCol>
              </a:tblGrid>
              <a:tr h="37862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2407044"/>
                  </a:ext>
                </a:extLst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0370718"/>
              </p:ext>
            </p:extLst>
          </p:nvPr>
        </p:nvGraphicFramePr>
        <p:xfrm>
          <a:off x="2263466" y="4630159"/>
          <a:ext cx="2995650" cy="3786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9275">
                  <a:extLst>
                    <a:ext uri="{9D8B030D-6E8A-4147-A177-3AD203B41FA5}">
                      <a16:colId xmlns:a16="http://schemas.microsoft.com/office/drawing/2014/main" val="1125748633"/>
                    </a:ext>
                  </a:extLst>
                </a:gridCol>
                <a:gridCol w="499275">
                  <a:extLst>
                    <a:ext uri="{9D8B030D-6E8A-4147-A177-3AD203B41FA5}">
                      <a16:colId xmlns:a16="http://schemas.microsoft.com/office/drawing/2014/main" val="2982738799"/>
                    </a:ext>
                  </a:extLst>
                </a:gridCol>
                <a:gridCol w="499275">
                  <a:extLst>
                    <a:ext uri="{9D8B030D-6E8A-4147-A177-3AD203B41FA5}">
                      <a16:colId xmlns:a16="http://schemas.microsoft.com/office/drawing/2014/main" val="1703345822"/>
                    </a:ext>
                  </a:extLst>
                </a:gridCol>
                <a:gridCol w="499275">
                  <a:extLst>
                    <a:ext uri="{9D8B030D-6E8A-4147-A177-3AD203B41FA5}">
                      <a16:colId xmlns:a16="http://schemas.microsoft.com/office/drawing/2014/main" val="1409949767"/>
                    </a:ext>
                  </a:extLst>
                </a:gridCol>
                <a:gridCol w="499275">
                  <a:extLst>
                    <a:ext uri="{9D8B030D-6E8A-4147-A177-3AD203B41FA5}">
                      <a16:colId xmlns:a16="http://schemas.microsoft.com/office/drawing/2014/main" val="2985903791"/>
                    </a:ext>
                  </a:extLst>
                </a:gridCol>
                <a:gridCol w="499275">
                  <a:extLst>
                    <a:ext uri="{9D8B030D-6E8A-4147-A177-3AD203B41FA5}">
                      <a16:colId xmlns:a16="http://schemas.microsoft.com/office/drawing/2014/main" val="125710144"/>
                    </a:ext>
                  </a:extLst>
                </a:gridCol>
              </a:tblGrid>
              <a:tr h="37862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2407044"/>
                  </a:ext>
                </a:extLst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3273776"/>
              </p:ext>
            </p:extLst>
          </p:nvPr>
        </p:nvGraphicFramePr>
        <p:xfrm>
          <a:off x="2263466" y="5110357"/>
          <a:ext cx="2995650" cy="3786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9275">
                  <a:extLst>
                    <a:ext uri="{9D8B030D-6E8A-4147-A177-3AD203B41FA5}">
                      <a16:colId xmlns:a16="http://schemas.microsoft.com/office/drawing/2014/main" val="1125748633"/>
                    </a:ext>
                  </a:extLst>
                </a:gridCol>
                <a:gridCol w="499275">
                  <a:extLst>
                    <a:ext uri="{9D8B030D-6E8A-4147-A177-3AD203B41FA5}">
                      <a16:colId xmlns:a16="http://schemas.microsoft.com/office/drawing/2014/main" val="2982738799"/>
                    </a:ext>
                  </a:extLst>
                </a:gridCol>
                <a:gridCol w="499275">
                  <a:extLst>
                    <a:ext uri="{9D8B030D-6E8A-4147-A177-3AD203B41FA5}">
                      <a16:colId xmlns:a16="http://schemas.microsoft.com/office/drawing/2014/main" val="1703345822"/>
                    </a:ext>
                  </a:extLst>
                </a:gridCol>
                <a:gridCol w="499275">
                  <a:extLst>
                    <a:ext uri="{9D8B030D-6E8A-4147-A177-3AD203B41FA5}">
                      <a16:colId xmlns:a16="http://schemas.microsoft.com/office/drawing/2014/main" val="1409949767"/>
                    </a:ext>
                  </a:extLst>
                </a:gridCol>
                <a:gridCol w="499275">
                  <a:extLst>
                    <a:ext uri="{9D8B030D-6E8A-4147-A177-3AD203B41FA5}">
                      <a16:colId xmlns:a16="http://schemas.microsoft.com/office/drawing/2014/main" val="2985903791"/>
                    </a:ext>
                  </a:extLst>
                </a:gridCol>
                <a:gridCol w="499275">
                  <a:extLst>
                    <a:ext uri="{9D8B030D-6E8A-4147-A177-3AD203B41FA5}">
                      <a16:colId xmlns:a16="http://schemas.microsoft.com/office/drawing/2014/main" val="125710144"/>
                    </a:ext>
                  </a:extLst>
                </a:gridCol>
              </a:tblGrid>
              <a:tr h="37862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2407044"/>
                  </a:ext>
                </a:extLst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3748844"/>
              </p:ext>
            </p:extLst>
          </p:nvPr>
        </p:nvGraphicFramePr>
        <p:xfrm>
          <a:off x="2263466" y="5590555"/>
          <a:ext cx="2995650" cy="3786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9275">
                  <a:extLst>
                    <a:ext uri="{9D8B030D-6E8A-4147-A177-3AD203B41FA5}">
                      <a16:colId xmlns:a16="http://schemas.microsoft.com/office/drawing/2014/main" val="1125748633"/>
                    </a:ext>
                  </a:extLst>
                </a:gridCol>
                <a:gridCol w="499275">
                  <a:extLst>
                    <a:ext uri="{9D8B030D-6E8A-4147-A177-3AD203B41FA5}">
                      <a16:colId xmlns:a16="http://schemas.microsoft.com/office/drawing/2014/main" val="2982738799"/>
                    </a:ext>
                  </a:extLst>
                </a:gridCol>
                <a:gridCol w="499275">
                  <a:extLst>
                    <a:ext uri="{9D8B030D-6E8A-4147-A177-3AD203B41FA5}">
                      <a16:colId xmlns:a16="http://schemas.microsoft.com/office/drawing/2014/main" val="1703345822"/>
                    </a:ext>
                  </a:extLst>
                </a:gridCol>
                <a:gridCol w="499275">
                  <a:extLst>
                    <a:ext uri="{9D8B030D-6E8A-4147-A177-3AD203B41FA5}">
                      <a16:colId xmlns:a16="http://schemas.microsoft.com/office/drawing/2014/main" val="1409949767"/>
                    </a:ext>
                  </a:extLst>
                </a:gridCol>
                <a:gridCol w="499275">
                  <a:extLst>
                    <a:ext uri="{9D8B030D-6E8A-4147-A177-3AD203B41FA5}">
                      <a16:colId xmlns:a16="http://schemas.microsoft.com/office/drawing/2014/main" val="2985903791"/>
                    </a:ext>
                  </a:extLst>
                </a:gridCol>
                <a:gridCol w="499275">
                  <a:extLst>
                    <a:ext uri="{9D8B030D-6E8A-4147-A177-3AD203B41FA5}">
                      <a16:colId xmlns:a16="http://schemas.microsoft.com/office/drawing/2014/main" val="125710144"/>
                    </a:ext>
                  </a:extLst>
                </a:gridCol>
              </a:tblGrid>
              <a:tr h="37862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2407044"/>
                  </a:ext>
                </a:extLst>
              </a:tr>
            </a:tbl>
          </a:graphicData>
        </a:graphic>
      </p:graphicFrame>
      <p:sp>
        <p:nvSpPr>
          <p:cNvPr id="7" name="Right Brace 6"/>
          <p:cNvSpPr/>
          <p:nvPr/>
        </p:nvSpPr>
        <p:spPr>
          <a:xfrm>
            <a:off x="5393423" y="3189565"/>
            <a:ext cx="217926" cy="2299420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809267" y="3859077"/>
                <a:ext cx="1056187" cy="8730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3200" dirty="0">
                    <a:latin typeface="Calibri" panose="020F0502020204030204" pitchFamily="34" charset="0"/>
                  </a:rPr>
                  <a:t>5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3200">
                        <a:latin typeface="Calibri" panose="020F0502020204030204" pitchFamily="34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GB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200">
                            <a:latin typeface="Calibri" panose="020F0502020204030204" pitchFamily="34" charset="0"/>
                            <a:ea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3200">
                            <a:latin typeface="Calibri" panose="020F0502020204030204" pitchFamily="34" charset="0"/>
                            <a:ea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GB" sz="32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9267" y="3859077"/>
                <a:ext cx="1056187" cy="873060"/>
              </a:xfrm>
              <a:prstGeom prst="rect">
                <a:avLst/>
              </a:prstGeom>
              <a:blipFill>
                <a:blip r:embed="rId10"/>
                <a:stretch>
                  <a:fillRect l="-15029" b="-104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6702002" y="3864370"/>
                <a:ext cx="1000595" cy="8732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200" b="0" i="0" dirty="0" smtClean="0">
                            <a:latin typeface="Calibri" panose="020F0502020204030204" pitchFamily="34" charset="0"/>
                          </a:rPr>
                          <m:t>30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3200" b="0" i="0" dirty="0" smtClean="0">
                            <a:latin typeface="Calibri" panose="020F0502020204030204" pitchFamily="34" charset="0"/>
                          </a:rPr>
                          <m:t>6</m:t>
                        </m:r>
                      </m:den>
                    </m:f>
                  </m:oMath>
                </a14:m>
                <a:endParaRPr lang="en-GB" sz="32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2002" y="3864370"/>
                <a:ext cx="1000595" cy="87325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ight Brace 35"/>
          <p:cNvSpPr/>
          <p:nvPr/>
        </p:nvSpPr>
        <p:spPr>
          <a:xfrm>
            <a:off x="5409631" y="5488984"/>
            <a:ext cx="217926" cy="463019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5809267" y="5277230"/>
                <a:ext cx="792205" cy="8732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200" b="0" i="0" dirty="0" smtClean="0">
                            <a:latin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3200" b="0" i="0" dirty="0" smtClean="0">
                            <a:latin typeface="Calibri" panose="020F0502020204030204" pitchFamily="34" charset="0"/>
                          </a:rPr>
                          <m:t>6</m:t>
                        </m:r>
                      </m:den>
                    </m:f>
                  </m:oMath>
                </a14:m>
                <a:endParaRPr lang="en-GB" sz="32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9267" y="5277230"/>
                <a:ext cx="792205" cy="87325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952646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/>
      <p:bldP spid="35" grpId="0"/>
      <p:bldP spid="36" grpId="0" animBg="1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347116" y="1804344"/>
                <a:ext cx="2074460" cy="1004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3200" b="0" i="0" smtClean="0">
                              <a:latin typeface="Calibri" panose="020F0502020204030204" pitchFamily="34" charset="0"/>
                            </a:rPr>
                            <m:t>31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3200" b="0" i="0" smtClean="0">
                              <a:latin typeface="Calibri" panose="020F0502020204030204" pitchFamily="34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GB" sz="4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7116" y="1804344"/>
                <a:ext cx="2074460" cy="100444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625033" y="1082175"/>
            <a:ext cx="7567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</a:rPr>
              <a:t>Convert the mixed numbers to improper fractions.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489782" y="1994315"/>
                <a:ext cx="207446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4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9782" y="1994315"/>
                <a:ext cx="2074460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259374" y="1837860"/>
                <a:ext cx="2074460" cy="8642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>
                    <a:latin typeface="Calibri" panose="020F0502020204030204" pitchFamily="34" charset="0"/>
                  </a:rPr>
                  <a:t>5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200" b="0" i="0" smtClean="0">
                            <a:latin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3200" b="0" i="0" smtClean="0">
                            <a:latin typeface="Calibri" panose="020F0502020204030204" pitchFamily="34" charset="0"/>
                          </a:rPr>
                          <m:t>6</m:t>
                        </m:r>
                      </m:den>
                    </m:f>
                  </m:oMath>
                </a14:m>
                <a:endParaRPr lang="en-GB" sz="28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9374" y="1837860"/>
                <a:ext cx="2074460" cy="864211"/>
              </a:xfrm>
              <a:prstGeom prst="rect">
                <a:avLst/>
              </a:prstGeom>
              <a:blipFill>
                <a:blip r:embed="rId7"/>
                <a:stretch>
                  <a:fillRect l="-7647" b="-105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843394" y="3652584"/>
                <a:ext cx="1828060" cy="9775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600" dirty="0">
                    <a:latin typeface="Calibri" panose="020F0502020204030204" pitchFamily="34" charset="0"/>
                  </a:rPr>
                  <a:t>5 </a:t>
                </a:r>
                <a14:m>
                  <m:oMath xmlns:m="http://schemas.openxmlformats.org/officeDocument/2006/math">
                    <m:r>
                      <a:rPr lang="en-GB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600" dirty="0"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600" b="0" i="0" dirty="0" smtClean="0">
                            <a:latin typeface="Calibri" panose="020F0502020204030204" pitchFamily="34" charset="0"/>
                          </a:rPr>
                          <m:t>30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3600" b="0" i="0" dirty="0" smtClean="0">
                            <a:latin typeface="Calibri" panose="020F0502020204030204" pitchFamily="34" charset="0"/>
                          </a:rPr>
                          <m:t>6</m:t>
                        </m:r>
                      </m:den>
                    </m:f>
                  </m:oMath>
                </a14:m>
                <a:endParaRPr lang="en-GB" sz="36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3394" y="3652584"/>
                <a:ext cx="1828060" cy="977575"/>
              </a:xfrm>
              <a:prstGeom prst="rect">
                <a:avLst/>
              </a:prstGeom>
              <a:blipFill>
                <a:blip r:embed="rId8"/>
                <a:stretch>
                  <a:fillRect l="-10000" b="-93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185915" y="3652584"/>
                <a:ext cx="3955226" cy="9775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36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600" b="0" i="0" dirty="0" smtClean="0">
                            <a:latin typeface="Calibri" panose="020F0502020204030204" pitchFamily="34" charset="0"/>
                          </a:rPr>
                          <m:t>30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3600" b="0" i="0" dirty="0" smtClean="0">
                            <a:latin typeface="Calibri" panose="020F0502020204030204" pitchFamily="34" charset="0"/>
                          </a:rPr>
                          <m:t>6</m:t>
                        </m:r>
                      </m:den>
                    </m:f>
                    <m:r>
                      <a:rPr lang="en-GB" sz="3600" b="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600" dirty="0"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600" b="0" i="0" dirty="0" smtClean="0">
                            <a:latin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3600" b="0" i="0" dirty="0" smtClean="0">
                            <a:latin typeface="Calibri" panose="020F0502020204030204" pitchFamily="34" charset="0"/>
                          </a:rPr>
                          <m:t>6</m:t>
                        </m:r>
                      </m:den>
                    </m:f>
                    <m:r>
                      <a:rPr lang="en-GB" sz="36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36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600" b="0" i="0" dirty="0" smtClean="0">
                            <a:latin typeface="Calibri" panose="020F0502020204030204" pitchFamily="34" charset="0"/>
                          </a:rPr>
                          <m:t>31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3600" b="0" i="0" dirty="0" smtClean="0">
                            <a:latin typeface="Calibri" panose="020F0502020204030204" pitchFamily="34" charset="0"/>
                          </a:rPr>
                          <m:t>6</m:t>
                        </m:r>
                      </m:den>
                    </m:f>
                  </m:oMath>
                </a14:m>
                <a:endParaRPr lang="en-GB" sz="36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5915" y="3652584"/>
                <a:ext cx="3955226" cy="9775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277667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815150" y="2015070"/>
                <a:ext cx="2074460" cy="14704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8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4800" b="0" i="0" smtClean="0">
                              <a:solidFill>
                                <a:schemeClr val="accent1"/>
                              </a:solidFill>
                              <a:latin typeface="Calibri" panose="020F0502020204030204" pitchFamily="34" charset="0"/>
                            </a:rPr>
                            <m:t>14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4800" b="0" i="0" smtClean="0">
                              <a:solidFill>
                                <a:schemeClr val="accent1"/>
                              </a:solidFill>
                              <a:latin typeface="Calibri" panose="020F0502020204030204" pitchFamily="34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4400" dirty="0">
                  <a:solidFill>
                    <a:schemeClr val="accent1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5150" y="2015070"/>
                <a:ext cx="2074460" cy="14704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667512" y="1225152"/>
            <a:ext cx="7525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</a:rPr>
              <a:t>Convert the mixed numbers to improper fractions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759421" y="2325603"/>
                <a:ext cx="76086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4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421" y="2325603"/>
                <a:ext cx="760863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40471" y="2129877"/>
                <a:ext cx="1071350" cy="12621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800" dirty="0">
                    <a:latin typeface="Calibri" panose="020F0502020204030204" pitchFamily="34" charset="0"/>
                  </a:rPr>
                  <a:t>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4800" b="0" i="0" smtClean="0">
                            <a:latin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4800" b="0" i="0" smtClean="0">
                            <a:latin typeface="Calibri" panose="020F0502020204030204" pitchFamily="34" charset="0"/>
                          </a:rPr>
                          <m:t>5</m:t>
                        </m:r>
                      </m:den>
                    </m:f>
                  </m:oMath>
                </a14:m>
                <a:endParaRPr lang="en-GB" sz="4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471" y="2129877"/>
                <a:ext cx="1071350" cy="1262140"/>
              </a:xfrm>
              <a:prstGeom prst="rect">
                <a:avLst/>
              </a:prstGeom>
              <a:blipFill>
                <a:blip r:embed="rId7"/>
                <a:stretch>
                  <a:fillRect l="-26136" b="-120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971532" y="2015070"/>
                <a:ext cx="2074460" cy="14707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8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4800" b="0" i="0" smtClean="0">
                              <a:solidFill>
                                <a:schemeClr val="accent1"/>
                              </a:solidFill>
                              <a:latin typeface="Calibri" panose="020F0502020204030204" pitchFamily="34" charset="0"/>
                            </a:rPr>
                            <m:t>65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4800" b="0" i="0" smtClean="0">
                              <a:solidFill>
                                <a:schemeClr val="accent1"/>
                              </a:solidFill>
                              <a:latin typeface="Calibri" panose="020F0502020204030204" pitchFamily="34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GB" sz="4400" dirty="0">
                  <a:solidFill>
                    <a:schemeClr val="accent1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1532" y="2015070"/>
                <a:ext cx="2074460" cy="147072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915803" y="2325603"/>
                <a:ext cx="76086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4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5803" y="2325603"/>
                <a:ext cx="760863" cy="83099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572000" y="2122374"/>
                <a:ext cx="1399532" cy="12491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800" dirty="0">
                    <a:latin typeface="Calibri" panose="020F0502020204030204" pitchFamily="34" charset="0"/>
                  </a:rPr>
                  <a:t>10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4800" b="0" i="0" smtClean="0">
                            <a:latin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4800" b="0" i="0" smtClean="0">
                            <a:latin typeface="Calibri" panose="020F0502020204030204" pitchFamily="34" charset="0"/>
                          </a:rPr>
                          <m:t>6</m:t>
                        </m:r>
                      </m:den>
                    </m:f>
                  </m:oMath>
                </a14:m>
                <a:endParaRPr lang="en-GB" sz="4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122374"/>
                <a:ext cx="1399532" cy="1249188"/>
              </a:xfrm>
              <a:prstGeom prst="rect">
                <a:avLst/>
              </a:prstGeom>
              <a:blipFill>
                <a:blip r:embed="rId13"/>
                <a:stretch>
                  <a:fillRect l="-19565" b="-126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>
            <a:extLst>
              <a:ext uri="{FF2B5EF4-FFF2-40B4-BE49-F238E27FC236}">
                <a16:creationId xmlns:a16="http://schemas.microsoft.com/office/drawing/2014/main" id="{80158336-B3AA-43E7-B38C-86CA7A6CD5F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29828" y="366866"/>
            <a:ext cx="738516" cy="73851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D038216-831E-465A-B511-53758706CAB2}"/>
              </a:ext>
            </a:extLst>
          </p:cNvPr>
          <p:cNvSpPr txBox="1"/>
          <p:nvPr/>
        </p:nvSpPr>
        <p:spPr>
          <a:xfrm>
            <a:off x="5721510" y="500177"/>
            <a:ext cx="2323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</a:rPr>
              <a:t>Have a think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998761" y="3587743"/>
                <a:ext cx="3955226" cy="9775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600" dirty="0">
                    <a:latin typeface="Calibri" panose="020F0502020204030204" pitchFamily="34" charset="0"/>
                  </a:rPr>
                  <a:t>2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3600" i="0" smtClean="0">
                        <a:latin typeface="Calibri" panose="020F0502020204030204" pitchFamily="34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GB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600" b="0" i="0" smtClean="0">
                            <a:latin typeface="Calibri" panose="020F0502020204030204" pitchFamily="34" charset="0"/>
                            <a:ea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3600" b="0" i="0" smtClean="0">
                            <a:latin typeface="Calibri" panose="020F0502020204030204" pitchFamily="34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GB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600" dirty="0"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600" b="0" i="0" dirty="0" smtClean="0">
                            <a:latin typeface="Calibri" panose="020F0502020204030204" pitchFamily="34" charset="0"/>
                          </a:rPr>
                          <m:t>10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3600" b="0" i="0" dirty="0" smtClean="0">
                            <a:latin typeface="Calibri" panose="020F0502020204030204" pitchFamily="34" charset="0"/>
                          </a:rPr>
                          <m:t>5</m:t>
                        </m:r>
                      </m:den>
                    </m:f>
                  </m:oMath>
                </a14:m>
                <a:endParaRPr lang="en-GB" sz="36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761" y="3587743"/>
                <a:ext cx="3955226" cy="977575"/>
              </a:xfrm>
              <a:prstGeom prst="rect">
                <a:avLst/>
              </a:prstGeom>
              <a:blipFill>
                <a:blip r:embed="rId15"/>
                <a:stretch>
                  <a:fillRect l="-4777"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316540" y="4693608"/>
                <a:ext cx="3955226" cy="9775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36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600" b="0" i="0" dirty="0" smtClean="0">
                            <a:latin typeface="Calibri" panose="020F0502020204030204" pitchFamily="34" charset="0"/>
                          </a:rPr>
                          <m:t>10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3600" b="0" i="0" dirty="0" smtClean="0">
                            <a:latin typeface="Calibri" panose="020F0502020204030204" pitchFamily="34" charset="0"/>
                          </a:rPr>
                          <m:t>5</m:t>
                        </m:r>
                      </m:den>
                    </m:f>
                    <m:r>
                      <a:rPr lang="en-GB" sz="3600" b="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600" dirty="0"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600" b="0" i="0" dirty="0" smtClean="0">
                            <a:latin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3600" b="0" i="0" dirty="0" smtClean="0">
                            <a:latin typeface="Calibri" panose="020F0502020204030204" pitchFamily="34" charset="0"/>
                          </a:rPr>
                          <m:t>5</m:t>
                        </m:r>
                      </m:den>
                    </m:f>
                  </m:oMath>
                </a14:m>
                <a:endParaRPr lang="en-GB" sz="36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6540" y="4693608"/>
                <a:ext cx="3955226" cy="97757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430268" y="3459453"/>
                <a:ext cx="3955226" cy="9775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600" dirty="0">
                    <a:latin typeface="Calibri" panose="020F0502020204030204" pitchFamily="34" charset="0"/>
                  </a:rPr>
                  <a:t>10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3600" i="0" smtClean="0">
                        <a:latin typeface="Calibri" panose="020F0502020204030204" pitchFamily="34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GB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600" b="0" i="0" smtClean="0">
                            <a:latin typeface="Calibri" panose="020F0502020204030204" pitchFamily="34" charset="0"/>
                            <a:ea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3600" b="0" i="0" smtClean="0">
                            <a:latin typeface="Calibri" panose="020F0502020204030204" pitchFamily="34" charset="0"/>
                            <a:ea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GB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600" dirty="0"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600" b="0" i="0" dirty="0" smtClean="0">
                            <a:latin typeface="Calibri" panose="020F0502020204030204" pitchFamily="34" charset="0"/>
                          </a:rPr>
                          <m:t>60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3600" b="0" i="0" dirty="0" smtClean="0">
                            <a:latin typeface="Calibri" panose="020F0502020204030204" pitchFamily="34" charset="0"/>
                          </a:rPr>
                          <m:t>6</m:t>
                        </m:r>
                      </m:den>
                    </m:f>
                  </m:oMath>
                </a14:m>
                <a:endParaRPr lang="en-GB" sz="36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0268" y="3459453"/>
                <a:ext cx="3955226" cy="977575"/>
              </a:xfrm>
              <a:prstGeom prst="rect">
                <a:avLst/>
              </a:prstGeom>
              <a:blipFill>
                <a:blip r:embed="rId17"/>
                <a:stretch>
                  <a:fillRect l="-4777" b="-93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775111" y="4565318"/>
                <a:ext cx="3955226" cy="9775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36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600" b="0" i="0" dirty="0" smtClean="0">
                            <a:latin typeface="Calibri" panose="020F0502020204030204" pitchFamily="34" charset="0"/>
                          </a:rPr>
                          <m:t>60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3600" b="0" i="0" dirty="0" smtClean="0">
                            <a:latin typeface="Calibri" panose="020F0502020204030204" pitchFamily="34" charset="0"/>
                          </a:rPr>
                          <m:t>6</m:t>
                        </m:r>
                      </m:den>
                    </m:f>
                    <m:r>
                      <a:rPr lang="en-GB" sz="3600" b="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600" dirty="0"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600" b="0" i="0" dirty="0" smtClean="0">
                            <a:latin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3600" b="0" i="0" dirty="0" smtClean="0">
                            <a:latin typeface="Calibri" panose="020F0502020204030204" pitchFamily="34" charset="0"/>
                          </a:rPr>
                          <m:t>6</m:t>
                        </m:r>
                      </m:den>
                    </m:f>
                  </m:oMath>
                </a14:m>
                <a:endParaRPr lang="en-GB" sz="36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111" y="4565318"/>
                <a:ext cx="3955226" cy="97757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9687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  <p:bldP spid="20" grpId="0"/>
      <p:bldP spid="21" grpId="0"/>
      <p:bldP spid="22" grpId="0"/>
      <p:bldP spid="23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8F023D7-601D-46F1-8094-F8EACC2DD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Have a go at the rest of the questions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4044561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1765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48FD78-C205-44E4-B085-11740BDBADED}"/>
              </a:ext>
            </a:extLst>
          </p:cNvPr>
          <p:cNvSpPr txBox="1"/>
          <p:nvPr/>
        </p:nvSpPr>
        <p:spPr>
          <a:xfrm>
            <a:off x="695550" y="334776"/>
            <a:ext cx="749747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1) Write the fraction as an improper fraction.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2) Write the fraction as an improper fraction.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3) Complete the part-whole models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Flowchart: Summing Junction 6"/>
          <p:cNvSpPr/>
          <p:nvPr/>
        </p:nvSpPr>
        <p:spPr>
          <a:xfrm>
            <a:off x="1264023" y="2121297"/>
            <a:ext cx="1264024" cy="1223682"/>
          </a:xfrm>
          <a:prstGeom prst="flowChartSummingJuncti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lowchart: Summing Junction 7"/>
          <p:cNvSpPr/>
          <p:nvPr/>
        </p:nvSpPr>
        <p:spPr>
          <a:xfrm>
            <a:off x="2805987" y="2121297"/>
            <a:ext cx="1264024" cy="1223682"/>
          </a:xfrm>
          <a:prstGeom prst="flowChartSummingJuncti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e 9"/>
          <p:cNvSpPr/>
          <p:nvPr/>
        </p:nvSpPr>
        <p:spPr>
          <a:xfrm rot="2647548">
            <a:off x="4360997" y="2093409"/>
            <a:ext cx="1245587" cy="1260185"/>
          </a:xfrm>
          <a:prstGeom prst="pie">
            <a:avLst>
              <a:gd name="adj1" fmla="val 5521119"/>
              <a:gd name="adj2" fmla="val 1080070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Flowchart: Summing Junction 8"/>
          <p:cNvSpPr/>
          <p:nvPr/>
        </p:nvSpPr>
        <p:spPr>
          <a:xfrm>
            <a:off x="4347951" y="2111660"/>
            <a:ext cx="1264024" cy="1223682"/>
          </a:xfrm>
          <a:prstGeom prst="flowChartSummingJuncti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26" y="3771056"/>
            <a:ext cx="2077898" cy="20801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264023" y="5054578"/>
                <a:ext cx="714584" cy="773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400" b="0" i="0" smtClean="0"/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400" b="0" i="0" smtClean="0"/>
                            <m:t>5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4023" y="5054578"/>
                <a:ext cx="714584" cy="77354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448695" y="5054578"/>
                <a:ext cx="714584" cy="773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400" b="0" i="0" smtClean="0"/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400" b="0" i="0" smtClean="0"/>
                            <m:t>5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8695" y="5054578"/>
                <a:ext cx="714584" cy="77354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885" y="3763160"/>
            <a:ext cx="2077898" cy="20801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393542" y="3776687"/>
                <a:ext cx="714584" cy="773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400" b="0" i="0" smtClean="0"/>
                            <m:t>11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400" b="0" i="0" smtClean="0"/>
                            <m:t>6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3542" y="3776687"/>
                <a:ext cx="714584" cy="77354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004854" y="5054578"/>
                <a:ext cx="714584" cy="773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400" b="0" i="0" smtClean="0"/>
                            <m:t>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400" b="0" i="0" smtClean="0"/>
                            <m:t>6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4854" y="5054578"/>
                <a:ext cx="714584" cy="77354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A2A2F425-2940-409C-BFC4-12BEE08A91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1223941"/>
              </p:ext>
            </p:extLst>
          </p:nvPr>
        </p:nvGraphicFramePr>
        <p:xfrm>
          <a:off x="1155726" y="1227326"/>
          <a:ext cx="32766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2200">
                  <a:extLst>
                    <a:ext uri="{9D8B030D-6E8A-4147-A177-3AD203B41FA5}">
                      <a16:colId xmlns:a16="http://schemas.microsoft.com/office/drawing/2014/main" val="144407037"/>
                    </a:ext>
                  </a:extLst>
                </a:gridCol>
                <a:gridCol w="1092200">
                  <a:extLst>
                    <a:ext uri="{9D8B030D-6E8A-4147-A177-3AD203B41FA5}">
                      <a16:colId xmlns:a16="http://schemas.microsoft.com/office/drawing/2014/main" val="4136995723"/>
                    </a:ext>
                  </a:extLst>
                </a:gridCol>
                <a:gridCol w="1092200">
                  <a:extLst>
                    <a:ext uri="{9D8B030D-6E8A-4147-A177-3AD203B41FA5}">
                      <a16:colId xmlns:a16="http://schemas.microsoft.com/office/drawing/2014/main" val="8112855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095693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1F084100-EFE0-48D3-AAE1-DAA137CAB1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4286614"/>
              </p:ext>
            </p:extLst>
          </p:nvPr>
        </p:nvGraphicFramePr>
        <p:xfrm>
          <a:off x="4668394" y="1227326"/>
          <a:ext cx="32766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2200">
                  <a:extLst>
                    <a:ext uri="{9D8B030D-6E8A-4147-A177-3AD203B41FA5}">
                      <a16:colId xmlns:a16="http://schemas.microsoft.com/office/drawing/2014/main" val="144407037"/>
                    </a:ext>
                  </a:extLst>
                </a:gridCol>
                <a:gridCol w="1092200">
                  <a:extLst>
                    <a:ext uri="{9D8B030D-6E8A-4147-A177-3AD203B41FA5}">
                      <a16:colId xmlns:a16="http://schemas.microsoft.com/office/drawing/2014/main" val="4136995723"/>
                    </a:ext>
                  </a:extLst>
                </a:gridCol>
                <a:gridCol w="1092200">
                  <a:extLst>
                    <a:ext uri="{9D8B030D-6E8A-4147-A177-3AD203B41FA5}">
                      <a16:colId xmlns:a16="http://schemas.microsoft.com/office/drawing/2014/main" val="8112855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0956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5440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48FD78-C205-44E4-B085-11740BDBADED}"/>
              </a:ext>
            </a:extLst>
          </p:cNvPr>
          <p:cNvSpPr txBox="1"/>
          <p:nvPr/>
        </p:nvSpPr>
        <p:spPr>
          <a:xfrm>
            <a:off x="695550" y="334776"/>
            <a:ext cx="749747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1) Write the fraction as an improper fraction.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2) Write the fraction as an improper fraction.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3) Complete the part-whole models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4156803"/>
              </p:ext>
            </p:extLst>
          </p:nvPr>
        </p:nvGraphicFramePr>
        <p:xfrm>
          <a:off x="1155726" y="1227326"/>
          <a:ext cx="32766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2200">
                  <a:extLst>
                    <a:ext uri="{9D8B030D-6E8A-4147-A177-3AD203B41FA5}">
                      <a16:colId xmlns:a16="http://schemas.microsoft.com/office/drawing/2014/main" val="144407037"/>
                    </a:ext>
                  </a:extLst>
                </a:gridCol>
                <a:gridCol w="1092200">
                  <a:extLst>
                    <a:ext uri="{9D8B030D-6E8A-4147-A177-3AD203B41FA5}">
                      <a16:colId xmlns:a16="http://schemas.microsoft.com/office/drawing/2014/main" val="4136995723"/>
                    </a:ext>
                  </a:extLst>
                </a:gridCol>
                <a:gridCol w="1092200">
                  <a:extLst>
                    <a:ext uri="{9D8B030D-6E8A-4147-A177-3AD203B41FA5}">
                      <a16:colId xmlns:a16="http://schemas.microsoft.com/office/drawing/2014/main" val="8112855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095693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8806112"/>
              </p:ext>
            </p:extLst>
          </p:nvPr>
        </p:nvGraphicFramePr>
        <p:xfrm>
          <a:off x="4668394" y="1227326"/>
          <a:ext cx="32766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2200">
                  <a:extLst>
                    <a:ext uri="{9D8B030D-6E8A-4147-A177-3AD203B41FA5}">
                      <a16:colId xmlns:a16="http://schemas.microsoft.com/office/drawing/2014/main" val="144407037"/>
                    </a:ext>
                  </a:extLst>
                </a:gridCol>
                <a:gridCol w="1092200">
                  <a:extLst>
                    <a:ext uri="{9D8B030D-6E8A-4147-A177-3AD203B41FA5}">
                      <a16:colId xmlns:a16="http://schemas.microsoft.com/office/drawing/2014/main" val="4136995723"/>
                    </a:ext>
                  </a:extLst>
                </a:gridCol>
                <a:gridCol w="1092200">
                  <a:extLst>
                    <a:ext uri="{9D8B030D-6E8A-4147-A177-3AD203B41FA5}">
                      <a16:colId xmlns:a16="http://schemas.microsoft.com/office/drawing/2014/main" val="8112855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095693"/>
                  </a:ext>
                </a:extLst>
              </a:tr>
            </a:tbl>
          </a:graphicData>
        </a:graphic>
      </p:graphicFrame>
      <p:sp>
        <p:nvSpPr>
          <p:cNvPr id="7" name="Flowchart: Summing Junction 6"/>
          <p:cNvSpPr/>
          <p:nvPr/>
        </p:nvSpPr>
        <p:spPr>
          <a:xfrm>
            <a:off x="1264023" y="2121297"/>
            <a:ext cx="1264024" cy="1223682"/>
          </a:xfrm>
          <a:prstGeom prst="flowChartSummingJuncti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lowchart: Summing Junction 7"/>
          <p:cNvSpPr/>
          <p:nvPr/>
        </p:nvSpPr>
        <p:spPr>
          <a:xfrm>
            <a:off x="2805987" y="2121297"/>
            <a:ext cx="1264024" cy="1223682"/>
          </a:xfrm>
          <a:prstGeom prst="flowChartSummingJuncti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e 9"/>
          <p:cNvSpPr/>
          <p:nvPr/>
        </p:nvSpPr>
        <p:spPr>
          <a:xfrm rot="2647548">
            <a:off x="4360997" y="2093409"/>
            <a:ext cx="1245587" cy="1260185"/>
          </a:xfrm>
          <a:prstGeom prst="pie">
            <a:avLst>
              <a:gd name="adj1" fmla="val 5521119"/>
              <a:gd name="adj2" fmla="val 1080070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Flowchart: Summing Junction 8"/>
          <p:cNvSpPr/>
          <p:nvPr/>
        </p:nvSpPr>
        <p:spPr>
          <a:xfrm>
            <a:off x="4347951" y="2111660"/>
            <a:ext cx="1264024" cy="1223682"/>
          </a:xfrm>
          <a:prstGeom prst="flowChartSummingJuncti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26" y="3771056"/>
            <a:ext cx="2077898" cy="20801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264023" y="5054410"/>
                <a:ext cx="714584" cy="773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400" b="0" i="0" smtClean="0"/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400" b="0" i="0" smtClean="0"/>
                            <m:t>5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4023" y="5054410"/>
                <a:ext cx="714584" cy="77354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448695" y="5054410"/>
                <a:ext cx="714584" cy="773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400" b="0" i="0" smtClean="0"/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400" b="0" i="0" smtClean="0"/>
                            <m:t>5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8695" y="5054410"/>
                <a:ext cx="714584" cy="77354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885" y="3763160"/>
            <a:ext cx="2077898" cy="20801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393542" y="3776687"/>
                <a:ext cx="714584" cy="773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400" b="0" i="0" smtClean="0"/>
                            <m:t>11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400" b="0" i="0" smtClean="0"/>
                            <m:t>6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3542" y="3776687"/>
                <a:ext cx="714584" cy="77354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004854" y="5054410"/>
                <a:ext cx="714584" cy="773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400" b="0" i="0" smtClean="0"/>
                            <m:t>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400" b="0" i="0" smtClean="0"/>
                            <m:t>6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4854" y="5054410"/>
                <a:ext cx="714584" cy="77354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950072" y="310136"/>
                <a:ext cx="1118937" cy="8881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800" b="0" i="0" smtClean="0">
                              <a:solidFill>
                                <a:schemeClr val="accent1"/>
                              </a:solidFill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800" b="0" i="0" smtClean="0">
                              <a:solidFill>
                                <a:schemeClr val="accent1"/>
                              </a:solidFill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0072" y="310136"/>
                <a:ext cx="1118937" cy="88812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889511" y="2251856"/>
                <a:ext cx="1118937" cy="8881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800" b="0" i="0" smtClean="0">
                              <a:solidFill>
                                <a:schemeClr val="accent1"/>
                              </a:solidFill>
                            </a:rPr>
                            <m:t>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800" b="0" i="0" smtClean="0">
                              <a:solidFill>
                                <a:schemeClr val="accent1"/>
                              </a:solidFill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9511" y="2251856"/>
                <a:ext cx="1118937" cy="88812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675089" y="3763160"/>
                <a:ext cx="1118937" cy="8881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800" b="0" i="0" smtClean="0">
                              <a:solidFill>
                                <a:schemeClr val="accent1"/>
                              </a:solidFill>
                            </a:rPr>
                            <m:t>8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800" b="0" i="0" smtClean="0">
                              <a:solidFill>
                                <a:schemeClr val="accent1"/>
                              </a:solidFill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5089" y="3763160"/>
                <a:ext cx="1118937" cy="88812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601613" y="4939827"/>
                <a:ext cx="1118937" cy="8881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800" b="0" i="0" smtClean="0">
                              <a:solidFill>
                                <a:schemeClr val="accent1"/>
                              </a:solidFill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800" b="0" i="0" smtClean="0">
                              <a:solidFill>
                                <a:schemeClr val="accent1"/>
                              </a:solidFill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1613" y="4939827"/>
                <a:ext cx="1118937" cy="88812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9813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9000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82676" y="2883415"/>
            <a:ext cx="464711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This is an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improper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fraction.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An improper fraction is where the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numerator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is greater than the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denominator.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13410" y="2883415"/>
            <a:ext cx="285419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This is a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mixed number.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It is a number with a whole and a fraction.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2980593"/>
              </p:ext>
            </p:extLst>
          </p:nvPr>
        </p:nvGraphicFramePr>
        <p:xfrm>
          <a:off x="1042133" y="750466"/>
          <a:ext cx="6096000" cy="5925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69393094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358961869"/>
                    </a:ext>
                  </a:extLst>
                </a:gridCol>
              </a:tblGrid>
              <a:tr h="59251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158418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1261520"/>
              </p:ext>
            </p:extLst>
          </p:nvPr>
        </p:nvGraphicFramePr>
        <p:xfrm>
          <a:off x="1042133" y="1651012"/>
          <a:ext cx="6096000" cy="5925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69393094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358961869"/>
                    </a:ext>
                  </a:extLst>
                </a:gridCol>
              </a:tblGrid>
              <a:tr h="59251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15841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92586" y="2968376"/>
                <a:ext cx="3491345" cy="19005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6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/>
                        <m:den>
                          <m:r>
                            <m:rPr>
                              <m:nor/>
                            </m:rPr>
                            <a:rPr kumimoji="0" lang="en-GB" sz="60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586" y="2968376"/>
                <a:ext cx="3491345" cy="19005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463332" y="3498967"/>
                <a:ext cx="3491345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6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GB" sz="6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rPr>
                      <m:t>1</m:t>
                    </m:r>
                  </m:oMath>
                </a14:m>
                <a:endParaRPr kumimoji="0" lang="en-GB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3332" y="3498967"/>
                <a:ext cx="3491345" cy="10156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ounded Rectangle 8"/>
          <p:cNvSpPr/>
          <p:nvPr/>
        </p:nvSpPr>
        <p:spPr>
          <a:xfrm>
            <a:off x="4159509" y="2918648"/>
            <a:ext cx="1274618" cy="2199763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192585" y="3068340"/>
                <a:ext cx="3491345" cy="18006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6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GB" sz="60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+mn-cs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GB" sz="60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585" y="3068340"/>
                <a:ext cx="3491345" cy="18006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249164" y="3080113"/>
                <a:ext cx="3491345" cy="1791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GB" sz="6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m:t> </m:t>
                      </m:r>
                      <m:f>
                        <m:fPr>
                          <m:ctrlPr>
                            <a:rPr kumimoji="0" lang="en-GB" sz="6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GB" sz="60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GB" sz="60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GB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9164" y="3080113"/>
                <a:ext cx="3491345" cy="179164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208400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5" grpId="0"/>
      <p:bldP spid="5" grpId="1"/>
      <p:bldP spid="7" grpId="0"/>
      <p:bldP spid="9" grpId="0" animBg="1"/>
      <p:bldP spid="11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536732" y="637610"/>
                <a:ext cx="3491345" cy="1799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6000" b="0" i="0" dirty="0" smtClean="0">
                          <a:latin typeface="Calibri" panose="020F0502020204030204" pitchFamily="34" charset="0"/>
                        </a:rPr>
                        <m:t>2 </m:t>
                      </m:r>
                      <m:f>
                        <m:fPr>
                          <m:ctrlPr>
                            <a:rPr lang="en-GB" sz="6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6000" b="0" i="0" dirty="0" smtClean="0">
                              <a:latin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6000" b="0" i="0" dirty="0" smtClean="0">
                              <a:latin typeface="Calibri" panose="020F0502020204030204" pitchFamily="34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6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6732" y="637610"/>
                <a:ext cx="3491345" cy="17998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/>
          <p:cNvSpPr/>
          <p:nvPr/>
        </p:nvSpPr>
        <p:spPr>
          <a:xfrm>
            <a:off x="3235300" y="467505"/>
            <a:ext cx="2272146" cy="2272146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847372" y="2573391"/>
            <a:ext cx="914400" cy="135849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 flipV="1">
            <a:off x="4933570" y="2559164"/>
            <a:ext cx="914400" cy="135849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989032" y="3654051"/>
            <a:ext cx="2272146" cy="2272146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5390770" y="3657161"/>
            <a:ext cx="2272146" cy="2272146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79432" y="4338451"/>
                <a:ext cx="3491345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6000" b="0" i="0" dirty="0" smtClean="0">
                          <a:latin typeface="Calibri" panose="020F0502020204030204" pitchFamily="34" charset="0"/>
                        </a:rPr>
                        <m:t>2</m:t>
                      </m:r>
                    </m:oMath>
                  </m:oMathPara>
                </a14:m>
                <a:endParaRPr lang="en-GB" sz="6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432" y="4338451"/>
                <a:ext cx="3491345" cy="10156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781170" y="3837648"/>
                <a:ext cx="3491345" cy="18209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6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6000" b="0" i="0" dirty="0" smtClean="0">
                              <a:latin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6000" b="0" i="0" dirty="0" smtClean="0">
                              <a:latin typeface="Calibri" panose="020F0502020204030204" pitchFamily="34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6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1170" y="3837648"/>
                <a:ext cx="3491345" cy="182094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53400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342852" y="4423701"/>
                <a:ext cx="3491345" cy="11528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4400" b="0" i="0" dirty="0" smtClean="0">
                        <a:latin typeface="Calibri" panose="020F0502020204030204" pitchFamily="34" charset="0"/>
                      </a:rPr>
                      <m:t>2 </m:t>
                    </m:r>
                    <m:f>
                      <m:fPr>
                        <m:ctrlPr>
                          <a:rPr lang="en-GB" sz="44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4400" b="0" i="0" dirty="0" smtClean="0">
                            <a:latin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4400" b="0" i="0" dirty="0" smtClean="0">
                            <a:latin typeface="Calibri" panose="020F050202020403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6000" dirty="0"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48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48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2852" y="4423701"/>
                <a:ext cx="3491345" cy="115281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2265962"/>
              </p:ext>
            </p:extLst>
          </p:nvPr>
        </p:nvGraphicFramePr>
        <p:xfrm>
          <a:off x="1342852" y="981363"/>
          <a:ext cx="6096000" cy="58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78515374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218350037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58058702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157406531"/>
                    </a:ext>
                  </a:extLst>
                </a:gridCol>
              </a:tblGrid>
              <a:tr h="5842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219417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8779726"/>
              </p:ext>
            </p:extLst>
          </p:nvPr>
        </p:nvGraphicFramePr>
        <p:xfrm>
          <a:off x="1342852" y="1920050"/>
          <a:ext cx="6096000" cy="58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78515374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218350037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58058702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157406531"/>
                    </a:ext>
                  </a:extLst>
                </a:gridCol>
              </a:tblGrid>
              <a:tr h="5842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219417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1553646"/>
              </p:ext>
            </p:extLst>
          </p:nvPr>
        </p:nvGraphicFramePr>
        <p:xfrm>
          <a:off x="1342852" y="2959508"/>
          <a:ext cx="6096000" cy="58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78515374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218350037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58058702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157406531"/>
                    </a:ext>
                  </a:extLst>
                </a:gridCol>
              </a:tblGrid>
              <a:tr h="5842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219417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287976" y="4330855"/>
                <a:ext cx="1383480" cy="1338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GB" sz="4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m:t> </m:t>
                      </m:r>
                      <m:f>
                        <m:fPr>
                          <m:ctrlPr>
                            <a:rPr kumimoji="0" lang="en-GB" sz="4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GB" sz="44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+mn-cs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GB" sz="44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+mn-cs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kumimoji="0" lang="en-GB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7976" y="4330855"/>
                <a:ext cx="1383480" cy="13385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183529" y="4330855"/>
                <a:ext cx="1383480" cy="1338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4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m:rPr>
                          <m:nor/>
                        </m:rPr>
                        <a:rPr kumimoji="0" lang="en-GB" sz="4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m:t> </m:t>
                      </m:r>
                      <m:f>
                        <m:fPr>
                          <m:ctrlPr>
                            <a:rPr kumimoji="0" lang="en-GB" sz="4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GB" sz="44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+mn-cs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GB" sz="44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+mn-cs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kumimoji="0" lang="en-GB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3529" y="4330855"/>
                <a:ext cx="1383480" cy="133850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256730" y="4330855"/>
                <a:ext cx="1383480" cy="1338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4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m:rPr>
                          <m:nor/>
                        </m:rPr>
                        <a:rPr kumimoji="0" lang="en-GB" sz="4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m:t> </m:t>
                      </m:r>
                      <m:f>
                        <m:fPr>
                          <m:ctrlPr>
                            <a:rPr kumimoji="0" lang="en-GB" sz="4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GB" sz="44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GB" sz="44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+mn-cs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kumimoji="0" lang="en-GB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6730" y="4330855"/>
                <a:ext cx="1383480" cy="133850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390777" y="4330855"/>
                <a:ext cx="1383480" cy="1338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GB" sz="4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kumimoji="0" lang="en-GB" sz="4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m:t> </m:t>
                      </m:r>
                      <m:f>
                        <m:fPr>
                          <m:ctrlPr>
                            <a:rPr kumimoji="0" lang="en-GB" sz="4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GB" sz="44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+mn-cs"/>
                            </a:rPr>
                            <m:t>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GB" sz="44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+mn-cs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kumimoji="0" lang="en-GB" sz="60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0777" y="4330855"/>
                <a:ext cx="1383480" cy="133850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ounded Rectangle 11"/>
          <p:cNvSpPr/>
          <p:nvPr/>
        </p:nvSpPr>
        <p:spPr>
          <a:xfrm>
            <a:off x="1203158" y="753360"/>
            <a:ext cx="6438613" cy="1977808"/>
          </a:xfrm>
          <a:prstGeom prst="roundRect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/>
          <p:cNvSpPr/>
          <p:nvPr/>
        </p:nvSpPr>
        <p:spPr>
          <a:xfrm>
            <a:off x="1203158" y="819397"/>
            <a:ext cx="6438613" cy="872314"/>
          </a:xfrm>
          <a:prstGeom prst="roundRect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0403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 animBg="1"/>
      <p:bldP spid="12" grpId="1" animBg="1"/>
      <p:bldP spid="13" grpId="0" animBg="1"/>
      <p:bldP spid="1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1730734" y="1183005"/>
            <a:ext cx="1280160" cy="131445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/>
          <p:cNvCxnSpPr>
            <a:stCxn id="7" idx="0"/>
            <a:endCxn id="7" idx="4"/>
          </p:cNvCxnSpPr>
          <p:nvPr/>
        </p:nvCxnSpPr>
        <p:spPr>
          <a:xfrm>
            <a:off x="2370814" y="1183005"/>
            <a:ext cx="0" cy="13144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7" idx="2"/>
            <a:endCxn id="7" idx="6"/>
          </p:cNvCxnSpPr>
          <p:nvPr/>
        </p:nvCxnSpPr>
        <p:spPr>
          <a:xfrm>
            <a:off x="1730734" y="1840230"/>
            <a:ext cx="128016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7" idx="1"/>
            <a:endCxn id="7" idx="5"/>
          </p:cNvCxnSpPr>
          <p:nvPr/>
        </p:nvCxnSpPr>
        <p:spPr>
          <a:xfrm>
            <a:off x="1918209" y="1375502"/>
            <a:ext cx="905210" cy="9294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7" idx="7"/>
            <a:endCxn id="7" idx="3"/>
          </p:cNvCxnSpPr>
          <p:nvPr/>
        </p:nvCxnSpPr>
        <p:spPr>
          <a:xfrm flipH="1">
            <a:off x="1918209" y="1375502"/>
            <a:ext cx="905210" cy="9294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3072452" y="1183005"/>
            <a:ext cx="1280160" cy="131445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7" name="Straight Connector 16"/>
          <p:cNvCxnSpPr>
            <a:stCxn id="16" idx="0"/>
            <a:endCxn id="16" idx="4"/>
          </p:cNvCxnSpPr>
          <p:nvPr/>
        </p:nvCxnSpPr>
        <p:spPr>
          <a:xfrm>
            <a:off x="3712532" y="1183005"/>
            <a:ext cx="0" cy="13144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6" idx="2"/>
            <a:endCxn id="16" idx="6"/>
          </p:cNvCxnSpPr>
          <p:nvPr/>
        </p:nvCxnSpPr>
        <p:spPr>
          <a:xfrm>
            <a:off x="3072452" y="1840230"/>
            <a:ext cx="128016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6" idx="1"/>
            <a:endCxn id="16" idx="5"/>
          </p:cNvCxnSpPr>
          <p:nvPr/>
        </p:nvCxnSpPr>
        <p:spPr>
          <a:xfrm>
            <a:off x="3259927" y="1375502"/>
            <a:ext cx="905210" cy="9294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6" idx="7"/>
            <a:endCxn id="16" idx="3"/>
          </p:cNvCxnSpPr>
          <p:nvPr/>
        </p:nvCxnSpPr>
        <p:spPr>
          <a:xfrm flipH="1">
            <a:off x="3259927" y="1375502"/>
            <a:ext cx="905210" cy="9294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4414170" y="1183005"/>
            <a:ext cx="1280160" cy="131445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2" name="Straight Connector 21"/>
          <p:cNvCxnSpPr>
            <a:stCxn id="21" idx="0"/>
            <a:endCxn id="21" idx="4"/>
          </p:cNvCxnSpPr>
          <p:nvPr/>
        </p:nvCxnSpPr>
        <p:spPr>
          <a:xfrm>
            <a:off x="5054250" y="1183005"/>
            <a:ext cx="0" cy="13144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21" idx="2"/>
            <a:endCxn id="21" idx="6"/>
          </p:cNvCxnSpPr>
          <p:nvPr/>
        </p:nvCxnSpPr>
        <p:spPr>
          <a:xfrm>
            <a:off x="4414170" y="1840230"/>
            <a:ext cx="128016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21" idx="1"/>
            <a:endCxn id="21" idx="5"/>
          </p:cNvCxnSpPr>
          <p:nvPr/>
        </p:nvCxnSpPr>
        <p:spPr>
          <a:xfrm>
            <a:off x="4601645" y="1375502"/>
            <a:ext cx="905210" cy="9294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21" idx="7"/>
            <a:endCxn id="21" idx="3"/>
          </p:cNvCxnSpPr>
          <p:nvPr/>
        </p:nvCxnSpPr>
        <p:spPr>
          <a:xfrm flipH="1">
            <a:off x="4601645" y="1375502"/>
            <a:ext cx="905210" cy="9294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5771985" y="1183005"/>
            <a:ext cx="1280160" cy="13144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Pie 38"/>
          <p:cNvSpPr/>
          <p:nvPr/>
        </p:nvSpPr>
        <p:spPr>
          <a:xfrm>
            <a:off x="5771985" y="1183005"/>
            <a:ext cx="1280160" cy="1314450"/>
          </a:xfrm>
          <a:prstGeom prst="pie">
            <a:avLst>
              <a:gd name="adj1" fmla="val 2781135"/>
              <a:gd name="adj2" fmla="val 16244709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29" name="Straight Connector 28"/>
          <p:cNvCxnSpPr>
            <a:stCxn id="26" idx="1"/>
            <a:endCxn id="26" idx="5"/>
          </p:cNvCxnSpPr>
          <p:nvPr/>
        </p:nvCxnSpPr>
        <p:spPr>
          <a:xfrm>
            <a:off x="5959460" y="1375502"/>
            <a:ext cx="905210" cy="9294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26" idx="2"/>
            <a:endCxn id="26" idx="6"/>
          </p:cNvCxnSpPr>
          <p:nvPr/>
        </p:nvCxnSpPr>
        <p:spPr>
          <a:xfrm>
            <a:off x="5771985" y="1840230"/>
            <a:ext cx="12801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26" idx="7"/>
            <a:endCxn id="26" idx="3"/>
          </p:cNvCxnSpPr>
          <p:nvPr/>
        </p:nvCxnSpPr>
        <p:spPr>
          <a:xfrm flipH="1">
            <a:off x="5959460" y="1375502"/>
            <a:ext cx="905210" cy="9294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26" idx="0"/>
            <a:endCxn id="26" idx="4"/>
          </p:cNvCxnSpPr>
          <p:nvPr/>
        </p:nvCxnSpPr>
        <p:spPr>
          <a:xfrm>
            <a:off x="6412065" y="1183005"/>
            <a:ext cx="0" cy="13144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25033" y="392407"/>
            <a:ext cx="7567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</a:rPr>
              <a:t>Convert the mixed number to an improper fraction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122052" y="3609821"/>
                <a:ext cx="3491345" cy="11528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4400" b="0" i="0" dirty="0" smtClean="0">
                        <a:latin typeface="Calibri" panose="020F0502020204030204" pitchFamily="34" charset="0"/>
                      </a:rPr>
                      <m:t>3 </m:t>
                    </m:r>
                    <m:f>
                      <m:fPr>
                        <m:ctrlPr>
                          <a:rPr lang="en-GB" sz="44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4400" b="0" i="0" dirty="0" smtClean="0">
                            <a:latin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4400" b="0" i="0" dirty="0" smtClean="0">
                            <a:latin typeface="Calibri" panose="020F0502020204030204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sz="6000" dirty="0"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48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48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2052" y="3609821"/>
                <a:ext cx="3491345" cy="115281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3" name="Picture 42">
            <a:extLst>
              <a:ext uri="{FF2B5EF4-FFF2-40B4-BE49-F238E27FC236}">
                <a16:creationId xmlns:a16="http://schemas.microsoft.com/office/drawing/2014/main" id="{F85BC48F-0757-4EBD-B4B7-FC063C36C0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02648" y="5229230"/>
            <a:ext cx="738516" cy="738516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1DB71B54-4C2F-4380-8DDD-CA678ECF25FA}"/>
              </a:ext>
            </a:extLst>
          </p:cNvPr>
          <p:cNvSpPr txBox="1"/>
          <p:nvPr/>
        </p:nvSpPr>
        <p:spPr>
          <a:xfrm>
            <a:off x="5694330" y="5362541"/>
            <a:ext cx="2323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</a:rPr>
              <a:t>Have a think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2142655" y="3516975"/>
                <a:ext cx="1383480" cy="1338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GB" sz="4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m:t> </m:t>
                      </m:r>
                      <m:f>
                        <m:fPr>
                          <m:ctrlPr>
                            <a:rPr kumimoji="0" lang="en-GB" sz="4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GB" sz="44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+mn-cs"/>
                            </a:rPr>
                            <m:t>8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GB" sz="44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+mn-cs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kumimoji="0" lang="en-GB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2655" y="3516975"/>
                <a:ext cx="1383480" cy="133850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026012" y="3516975"/>
                <a:ext cx="1383480" cy="1338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4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m:rPr>
                          <m:nor/>
                        </m:rPr>
                        <a:rPr kumimoji="0" lang="en-GB" sz="4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m:t> </m:t>
                      </m:r>
                      <m:f>
                        <m:fPr>
                          <m:ctrlPr>
                            <a:rPr kumimoji="0" lang="en-GB" sz="4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GB" sz="44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+mn-cs"/>
                            </a:rPr>
                            <m:t>8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GB" sz="44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+mn-cs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kumimoji="0" lang="en-GB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6012" y="3516975"/>
                <a:ext cx="1383480" cy="133850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087341" y="3516975"/>
                <a:ext cx="1383480" cy="1338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4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m:rPr>
                          <m:nor/>
                        </m:rPr>
                        <a:rPr kumimoji="0" lang="en-GB" sz="4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m:t> </m:t>
                      </m:r>
                      <m:f>
                        <m:fPr>
                          <m:ctrlPr>
                            <a:rPr kumimoji="0" lang="en-GB" sz="4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GB" sz="44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+mn-cs"/>
                            </a:rPr>
                            <m:t>8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GB" sz="44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+mn-cs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kumimoji="0" lang="en-GB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7341" y="3516975"/>
                <a:ext cx="1383480" cy="133850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134536" y="3516975"/>
                <a:ext cx="1383480" cy="1338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4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m:rPr>
                          <m:nor/>
                        </m:rPr>
                        <a:rPr kumimoji="0" lang="en-GB" sz="4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m:t> </m:t>
                      </m:r>
                      <m:f>
                        <m:fPr>
                          <m:ctrlPr>
                            <a:rPr kumimoji="0" lang="en-GB" sz="4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GB" sz="44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+mn-cs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GB" sz="44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+mn-cs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kumimoji="0" lang="en-GB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4536" y="3516975"/>
                <a:ext cx="1383480" cy="133850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6244473" y="3516975"/>
                <a:ext cx="1706062" cy="13464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4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GB" sz="4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GB" sz="44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+mn-cs"/>
                            </a:rPr>
                            <m:t>29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GB" sz="44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+mn-cs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kumimoji="0" lang="en-GB" sz="60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4473" y="3516975"/>
                <a:ext cx="1706062" cy="134645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72724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21" grpId="0" animBg="1"/>
      <p:bldP spid="26" grpId="0" animBg="1"/>
      <p:bldP spid="39" grpId="0" animBg="1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2.8|0.8|5.8|1.1|9.7|7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1|4.7|6.3|9.7|2.1|0.9|1.8|1.2|2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2|3.1|2.1|0.6|0.8|1.3|0.8|8|1.7|3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7|1.1|0.7|0.9|0.6|0.8|0.6|1.7|0.8|4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|23.5|18.3|0.9|8.8|10.2|0.9|4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8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3|0.6|10.9|1.9|13|7.7|7.2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12" ma:contentTypeDescription="Create a new document." ma:contentTypeScope="" ma:versionID="a653c811c94cadf6c6d25bfc4b9fb185">
  <xsd:schema xmlns:xsd="http://www.w3.org/2001/XMLSchema" xmlns:xs="http://www.w3.org/2001/XMLSchema" xmlns:p="http://schemas.microsoft.com/office/2006/metadata/properties" xmlns:ns3="522d4c35-b548-4432-90ae-af4376e1c4b4" xmlns:ns4="cee99ee9-287b-4f9a-957c-ba5ae7375c9a" targetNamespace="http://schemas.microsoft.com/office/2006/metadata/properties" ma:root="true" ma:fieldsID="51905a861ff4a2a8272b9c9df47fbc94" ns3:_="" ns4:_="">
    <xsd:import namespace="522d4c35-b548-4432-90ae-af4376e1c4b4"/>
    <xsd:import namespace="cee99ee9-287b-4f9a-957c-ba5ae7375c9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e99ee9-287b-4f9a-957c-ba5ae7375c9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31A554B-18CE-48E1-B721-F3751116895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2628C73-8449-42C5-BB11-98099BDC1AFA}">
  <ds:schemaRefs>
    <ds:schemaRef ds:uri="cee99ee9-287b-4f9a-957c-ba5ae7375c9a"/>
    <ds:schemaRef ds:uri="http://purl.org/dc/elements/1.1/"/>
    <ds:schemaRef ds:uri="http://schemas.microsoft.com/office/2006/metadata/properties"/>
    <ds:schemaRef ds:uri="522d4c35-b548-4432-90ae-af4376e1c4b4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120B7F7-960B-460D-8823-57F2E7A847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cee99ee9-287b-4f9a-957c-ba5ae7375c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937</TotalTime>
  <Words>446</Words>
  <Application>Microsoft Office PowerPoint</Application>
  <PresentationFormat>On-screen Show (4:3)</PresentationFormat>
  <Paragraphs>83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Arial</vt:lpstr>
      <vt:lpstr>Calibri</vt:lpstr>
      <vt:lpstr>Cambria Math</vt:lpstr>
      <vt:lpstr>Comic Sans MS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questions 1 and 2 on the worksheet</vt:lpstr>
      <vt:lpstr>PowerPoint Presentation</vt:lpstr>
      <vt:lpstr>PowerPoint Presentation</vt:lpstr>
      <vt:lpstr>PowerPoint Presentation</vt:lpstr>
      <vt:lpstr>Have a go at the rest of the questions on the worksheet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N Horsley</cp:lastModifiedBy>
  <cp:revision>149</cp:revision>
  <dcterms:created xsi:type="dcterms:W3CDTF">2019-07-05T11:02:13Z</dcterms:created>
  <dcterms:modified xsi:type="dcterms:W3CDTF">2022-02-08T14:36:31Z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