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8" r:id="rId10"/>
    <p:sldMasterId id="2147483650" r:id="rId11"/>
    <p:sldMasterId id="2147483652" r:id="rId12"/>
  </p:sldMasterIdLst>
  <p:notesMasterIdLst>
    <p:notesMasterId r:id="rId32"/>
  </p:notesMasterIdLst>
  <p:sldIdLst>
    <p:sldId id="278" r:id="rId13"/>
    <p:sldId id="279" r:id="rId14"/>
    <p:sldId id="289" r:id="rId15"/>
    <p:sldId id="280" r:id="rId16"/>
    <p:sldId id="281" r:id="rId17"/>
    <p:sldId id="260" r:id="rId18"/>
    <p:sldId id="267" r:id="rId19"/>
    <p:sldId id="270" r:id="rId20"/>
    <p:sldId id="271" r:id="rId21"/>
    <p:sldId id="284" r:id="rId22"/>
    <p:sldId id="285" r:id="rId23"/>
    <p:sldId id="283" r:id="rId24"/>
    <p:sldId id="274" r:id="rId25"/>
    <p:sldId id="277" r:id="rId26"/>
    <p:sldId id="273" r:id="rId27"/>
    <p:sldId id="286" r:id="rId28"/>
    <p:sldId id="287" r:id="rId29"/>
    <p:sldId id="288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B050"/>
    <a:srgbClr val="92D050"/>
    <a:srgbClr val="000000"/>
    <a:srgbClr val="E5ECF7"/>
    <a:srgbClr val="B4C7E7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5F084BCA-C0B9-4152-8847-7F596923774B}"/>
    <pc:docChg chg="custSel modSld">
      <pc:chgData name="James Clegg" userId="c6df1435-7a36-4b38-be4d-16e68e91152f" providerId="ADAL" clId="{5F084BCA-C0B9-4152-8847-7F596923774B}" dt="2021-01-10T18:49:29.710" v="16"/>
      <pc:docMkLst>
        <pc:docMk/>
      </pc:docMkLst>
      <pc:sldChg chg="delSp modTransition delAnim">
        <pc:chgData name="James Clegg" userId="c6df1435-7a36-4b38-be4d-16e68e91152f" providerId="ADAL" clId="{5F084BCA-C0B9-4152-8847-7F596923774B}" dt="2021-01-10T18:49:29.710" v="16"/>
        <pc:sldMkLst>
          <pc:docMk/>
          <pc:sldMk cId="2397267599" sldId="260"/>
        </pc:sldMkLst>
        <pc:picChg chg="del">
          <ac:chgData name="James Clegg" userId="c6df1435-7a36-4b38-be4d-16e68e91152f" providerId="ADAL" clId="{5F084BCA-C0B9-4152-8847-7F596923774B}" dt="2021-01-10T18:48:52.389" v="2" actId="478"/>
          <ac:picMkLst>
            <pc:docMk/>
            <pc:sldMk cId="2397267599" sldId="26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084BCA-C0B9-4152-8847-7F596923774B}" dt="2021-01-10T18:49:29.710" v="16"/>
        <pc:sldMkLst>
          <pc:docMk/>
          <pc:sldMk cId="4044561483" sldId="262"/>
        </pc:sldMkLst>
        <pc:picChg chg="del">
          <ac:chgData name="James Clegg" userId="c6df1435-7a36-4b38-be4d-16e68e91152f" providerId="ADAL" clId="{5F084BCA-C0B9-4152-8847-7F596923774B}" dt="2021-01-10T18:49:24.483" v="15" actId="478"/>
          <ac:picMkLst>
            <pc:docMk/>
            <pc:sldMk cId="4044561483" sldId="262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084BCA-C0B9-4152-8847-7F596923774B}" dt="2021-01-10T18:49:29.710" v="16"/>
        <pc:sldMkLst>
          <pc:docMk/>
          <pc:sldMk cId="2147364848" sldId="267"/>
        </pc:sldMkLst>
        <pc:picChg chg="del">
          <ac:chgData name="James Clegg" userId="c6df1435-7a36-4b38-be4d-16e68e91152f" providerId="ADAL" clId="{5F084BCA-C0B9-4152-8847-7F596923774B}" dt="2021-01-10T18:48:54.515" v="3" actId="478"/>
          <ac:picMkLst>
            <pc:docMk/>
            <pc:sldMk cId="2147364848" sldId="267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084BCA-C0B9-4152-8847-7F596923774B}" dt="2021-01-10T18:49:29.710" v="16"/>
        <pc:sldMkLst>
          <pc:docMk/>
          <pc:sldMk cId="2026887803" sldId="270"/>
        </pc:sldMkLst>
        <pc:picChg chg="del">
          <ac:chgData name="James Clegg" userId="c6df1435-7a36-4b38-be4d-16e68e91152f" providerId="ADAL" clId="{5F084BCA-C0B9-4152-8847-7F596923774B}" dt="2021-01-10T18:48:57.437" v="4" actId="478"/>
          <ac:picMkLst>
            <pc:docMk/>
            <pc:sldMk cId="2026887803" sldId="27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084BCA-C0B9-4152-8847-7F596923774B}" dt="2021-01-10T18:49:29.710" v="16"/>
        <pc:sldMkLst>
          <pc:docMk/>
          <pc:sldMk cId="126131961" sldId="271"/>
        </pc:sldMkLst>
        <pc:picChg chg="del">
          <ac:chgData name="James Clegg" userId="c6df1435-7a36-4b38-be4d-16e68e91152f" providerId="ADAL" clId="{5F084BCA-C0B9-4152-8847-7F596923774B}" dt="2021-01-10T18:48:59.422" v="5" actId="478"/>
          <ac:picMkLst>
            <pc:docMk/>
            <pc:sldMk cId="126131961" sldId="271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084BCA-C0B9-4152-8847-7F596923774B}" dt="2021-01-10T18:49:29.710" v="16"/>
        <pc:sldMkLst>
          <pc:docMk/>
          <pc:sldMk cId="1685390924" sldId="273"/>
        </pc:sldMkLst>
        <pc:picChg chg="del">
          <ac:chgData name="James Clegg" userId="c6df1435-7a36-4b38-be4d-16e68e91152f" providerId="ADAL" clId="{5F084BCA-C0B9-4152-8847-7F596923774B}" dt="2021-01-10T18:49:13.846" v="11" actId="478"/>
          <ac:picMkLst>
            <pc:docMk/>
            <pc:sldMk cId="1685390924" sldId="273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084BCA-C0B9-4152-8847-7F596923774B}" dt="2021-01-10T18:49:29.710" v="16"/>
        <pc:sldMkLst>
          <pc:docMk/>
          <pc:sldMk cId="3281795045" sldId="274"/>
        </pc:sldMkLst>
        <pc:picChg chg="del">
          <ac:chgData name="James Clegg" userId="c6df1435-7a36-4b38-be4d-16e68e91152f" providerId="ADAL" clId="{5F084BCA-C0B9-4152-8847-7F596923774B}" dt="2021-01-10T18:49:08.562" v="9" actId="478"/>
          <ac:picMkLst>
            <pc:docMk/>
            <pc:sldMk cId="3281795045" sldId="274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084BCA-C0B9-4152-8847-7F596923774B}" dt="2021-01-10T18:49:29.710" v="16"/>
        <pc:sldMkLst>
          <pc:docMk/>
          <pc:sldMk cId="1358111606" sldId="277"/>
        </pc:sldMkLst>
        <pc:picChg chg="del">
          <ac:chgData name="James Clegg" userId="c6df1435-7a36-4b38-be4d-16e68e91152f" providerId="ADAL" clId="{5F084BCA-C0B9-4152-8847-7F596923774B}" dt="2021-01-10T18:49:11.317" v="10" actId="478"/>
          <ac:picMkLst>
            <pc:docMk/>
            <pc:sldMk cId="1358111606" sldId="277"/>
            <ac:picMk id="30" creationId="{00000000-0000-0000-0000-000000000000}"/>
          </ac:picMkLst>
        </pc:picChg>
      </pc:sldChg>
      <pc:sldChg chg="modTransition">
        <pc:chgData name="James Clegg" userId="c6df1435-7a36-4b38-be4d-16e68e91152f" providerId="ADAL" clId="{5F084BCA-C0B9-4152-8847-7F596923774B}" dt="2021-01-10T18:49:29.710" v="16"/>
        <pc:sldMkLst>
          <pc:docMk/>
          <pc:sldMk cId="1115582755" sldId="278"/>
        </pc:sldMkLst>
      </pc:sldChg>
      <pc:sldChg chg="modTransition">
        <pc:chgData name="James Clegg" userId="c6df1435-7a36-4b38-be4d-16e68e91152f" providerId="ADAL" clId="{5F084BCA-C0B9-4152-8847-7F596923774B}" dt="2021-01-10T18:49:29.710" v="16"/>
        <pc:sldMkLst>
          <pc:docMk/>
          <pc:sldMk cId="2441765655" sldId="279"/>
        </pc:sldMkLst>
      </pc:sldChg>
      <pc:sldChg chg="delSp modTransition delAnim">
        <pc:chgData name="James Clegg" userId="c6df1435-7a36-4b38-be4d-16e68e91152f" providerId="ADAL" clId="{5F084BCA-C0B9-4152-8847-7F596923774B}" dt="2021-01-10T18:49:29.710" v="16"/>
        <pc:sldMkLst>
          <pc:docMk/>
          <pc:sldMk cId="1215440222" sldId="280"/>
        </pc:sldMkLst>
        <pc:picChg chg="del">
          <ac:chgData name="James Clegg" userId="c6df1435-7a36-4b38-be4d-16e68e91152f" providerId="ADAL" clId="{5F084BCA-C0B9-4152-8847-7F596923774B}" dt="2021-01-10T18:48:49.966" v="1" actId="478"/>
          <ac:picMkLst>
            <pc:docMk/>
            <pc:sldMk cId="1215440222" sldId="280"/>
            <ac:picMk id="3" creationId="{00000000-0000-0000-0000-000000000000}"/>
          </ac:picMkLst>
        </pc:picChg>
      </pc:sldChg>
      <pc:sldChg chg="modTransition">
        <pc:chgData name="James Clegg" userId="c6df1435-7a36-4b38-be4d-16e68e91152f" providerId="ADAL" clId="{5F084BCA-C0B9-4152-8847-7F596923774B}" dt="2021-01-10T18:49:29.710" v="16"/>
        <pc:sldMkLst>
          <pc:docMk/>
          <pc:sldMk cId="3899000511" sldId="281"/>
        </pc:sldMkLst>
      </pc:sldChg>
      <pc:sldChg chg="delSp modTransition delAnim">
        <pc:chgData name="James Clegg" userId="c6df1435-7a36-4b38-be4d-16e68e91152f" providerId="ADAL" clId="{5F084BCA-C0B9-4152-8847-7F596923774B}" dt="2021-01-10T18:49:29.710" v="16"/>
        <pc:sldMkLst>
          <pc:docMk/>
          <pc:sldMk cId="4202076750" sldId="283"/>
        </pc:sldMkLst>
        <pc:picChg chg="del">
          <ac:chgData name="James Clegg" userId="c6df1435-7a36-4b38-be4d-16e68e91152f" providerId="ADAL" clId="{5F084BCA-C0B9-4152-8847-7F596923774B}" dt="2021-01-10T18:49:06.292" v="8" actId="478"/>
          <ac:picMkLst>
            <pc:docMk/>
            <pc:sldMk cId="4202076750" sldId="283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084BCA-C0B9-4152-8847-7F596923774B}" dt="2021-01-10T18:49:29.710" v="16"/>
        <pc:sldMkLst>
          <pc:docMk/>
          <pc:sldMk cId="2986316158" sldId="284"/>
        </pc:sldMkLst>
        <pc:picChg chg="del">
          <ac:chgData name="James Clegg" userId="c6df1435-7a36-4b38-be4d-16e68e91152f" providerId="ADAL" clId="{5F084BCA-C0B9-4152-8847-7F596923774B}" dt="2021-01-10T18:49:01.922" v="6" actId="478"/>
          <ac:picMkLst>
            <pc:docMk/>
            <pc:sldMk cId="2986316158" sldId="284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084BCA-C0B9-4152-8847-7F596923774B}" dt="2021-01-10T18:49:29.710" v="16"/>
        <pc:sldMkLst>
          <pc:docMk/>
          <pc:sldMk cId="582304065" sldId="285"/>
        </pc:sldMkLst>
        <pc:picChg chg="del">
          <ac:chgData name="James Clegg" userId="c6df1435-7a36-4b38-be4d-16e68e91152f" providerId="ADAL" clId="{5F084BCA-C0B9-4152-8847-7F596923774B}" dt="2021-01-10T18:49:03.975" v="7" actId="478"/>
          <ac:picMkLst>
            <pc:docMk/>
            <pc:sldMk cId="582304065" sldId="285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084BCA-C0B9-4152-8847-7F596923774B}" dt="2021-01-10T18:49:29.710" v="16"/>
        <pc:sldMkLst>
          <pc:docMk/>
          <pc:sldMk cId="1293065418" sldId="286"/>
        </pc:sldMkLst>
        <pc:picChg chg="del">
          <ac:chgData name="James Clegg" userId="c6df1435-7a36-4b38-be4d-16e68e91152f" providerId="ADAL" clId="{5F084BCA-C0B9-4152-8847-7F596923774B}" dt="2021-01-10T18:49:16.514" v="12" actId="478"/>
          <ac:picMkLst>
            <pc:docMk/>
            <pc:sldMk cId="1293065418" sldId="286"/>
            <ac:picMk id="1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084BCA-C0B9-4152-8847-7F596923774B}" dt="2021-01-10T18:49:29.710" v="16"/>
        <pc:sldMkLst>
          <pc:docMk/>
          <pc:sldMk cId="4220023611" sldId="287"/>
        </pc:sldMkLst>
        <pc:picChg chg="del">
          <ac:chgData name="James Clegg" userId="c6df1435-7a36-4b38-be4d-16e68e91152f" providerId="ADAL" clId="{5F084BCA-C0B9-4152-8847-7F596923774B}" dt="2021-01-10T18:49:19.047" v="13" actId="478"/>
          <ac:picMkLst>
            <pc:docMk/>
            <pc:sldMk cId="4220023611" sldId="287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084BCA-C0B9-4152-8847-7F596923774B}" dt="2021-01-10T18:49:29.710" v="16"/>
        <pc:sldMkLst>
          <pc:docMk/>
          <pc:sldMk cId="2464156114" sldId="288"/>
        </pc:sldMkLst>
        <pc:picChg chg="del">
          <ac:chgData name="James Clegg" userId="c6df1435-7a36-4b38-be4d-16e68e91152f" providerId="ADAL" clId="{5F084BCA-C0B9-4152-8847-7F596923774B}" dt="2021-01-10T18:49:21.485" v="14" actId="478"/>
          <ac:picMkLst>
            <pc:docMk/>
            <pc:sldMk cId="2464156114" sldId="288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F084BCA-C0B9-4152-8847-7F596923774B}" dt="2021-01-10T18:49:29.710" v="16"/>
        <pc:sldMkLst>
          <pc:docMk/>
          <pc:sldMk cId="312382944" sldId="289"/>
        </pc:sldMkLst>
        <pc:picChg chg="del">
          <ac:chgData name="James Clegg" userId="c6df1435-7a36-4b38-be4d-16e68e91152f" providerId="ADAL" clId="{5F084BCA-C0B9-4152-8847-7F596923774B}" dt="2021-01-10T18:48:47.759" v="0" actId="478"/>
          <ac:picMkLst>
            <pc:docMk/>
            <pc:sldMk cId="312382944" sldId="289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8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02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36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04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30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79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4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2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00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1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1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0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8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0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rgbClr val="E5BCE6"/>
          </a:solidFill>
          <a:ln>
            <a:solidFill>
              <a:srgbClr val="E5BC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43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44.png"/><Relationship Id="rId11" Type="http://schemas.openxmlformats.org/officeDocument/2006/relationships/image" Target="../media/image62.png"/><Relationship Id="rId5" Type="http://schemas.openxmlformats.org/officeDocument/2006/relationships/image" Target="../media/image430.png"/><Relationship Id="rId10" Type="http://schemas.openxmlformats.org/officeDocument/2006/relationships/image" Target="../media/image24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67.png"/><Relationship Id="rId11" Type="http://schemas.openxmlformats.org/officeDocument/2006/relationships/image" Target="../media/image69.png"/><Relationship Id="rId5" Type="http://schemas.openxmlformats.org/officeDocument/2006/relationships/image" Target="../media/image66.png"/><Relationship Id="rId10" Type="http://schemas.openxmlformats.org/officeDocument/2006/relationships/image" Target="../media/image610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10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7" Type="http://schemas.openxmlformats.org/officeDocument/2006/relationships/image" Target="../media/image120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6.png"/><Relationship Id="rId1" Type="http://schemas.openxmlformats.org/officeDocument/2006/relationships/tags" Target="../tags/tag4.xml"/><Relationship Id="rId11" Type="http://schemas.openxmlformats.org/officeDocument/2006/relationships/image" Target="../media/image33.png"/><Relationship Id="rId15" Type="http://schemas.openxmlformats.org/officeDocument/2006/relationships/image" Target="../media/image25.png"/><Relationship Id="rId19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F4C332-63A5-4769-A77C-5181E6C3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108" y="2288949"/>
            <a:ext cx="629771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116380"/>
              </p:ext>
            </p:extLst>
          </p:nvPr>
        </p:nvGraphicFramePr>
        <p:xfrm>
          <a:off x="2028733" y="813326"/>
          <a:ext cx="4386354" cy="738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059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7383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868830"/>
              </p:ext>
            </p:extLst>
          </p:nvPr>
        </p:nvGraphicFramePr>
        <p:xfrm>
          <a:off x="2028733" y="1704109"/>
          <a:ext cx="4386354" cy="738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059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7383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52789"/>
              </p:ext>
            </p:extLst>
          </p:nvPr>
        </p:nvGraphicFramePr>
        <p:xfrm>
          <a:off x="2028733" y="2597165"/>
          <a:ext cx="4386354" cy="738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059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7383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29583"/>
              </p:ext>
            </p:extLst>
          </p:nvPr>
        </p:nvGraphicFramePr>
        <p:xfrm>
          <a:off x="2028733" y="3487948"/>
          <a:ext cx="4386354" cy="738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059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7383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2036" y="257062"/>
            <a:ext cx="760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improper fraction to a mixed number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5273BD-99DB-4EAA-B8C7-F71138B00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38" y="5326887"/>
            <a:ext cx="738516" cy="7385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233BC8-D10A-4EFC-990F-9B743CDC3774}"/>
              </a:ext>
            </a:extLst>
          </p:cNvPr>
          <p:cNvSpPr txBox="1"/>
          <p:nvPr/>
        </p:nvSpPr>
        <p:spPr>
          <a:xfrm>
            <a:off x="5691920" y="5460198"/>
            <a:ext cx="232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63301" y="4598484"/>
                <a:ext cx="2074460" cy="1054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GB" sz="44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301" y="4598484"/>
                <a:ext cx="2074460" cy="10549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897804" y="4673282"/>
            <a:ext cx="889216" cy="901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3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37837" y="4701109"/>
                <a:ext cx="2074460" cy="1118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b="0" i="0" smtClean="0"/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 b="0" i="0" smtClean="0"/>
                            <m:t>6</m:t>
                          </m:r>
                        </m:den>
                      </m:f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37" y="4701109"/>
                <a:ext cx="2074460" cy="11183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116380"/>
              </p:ext>
            </p:extLst>
          </p:nvPr>
        </p:nvGraphicFramePr>
        <p:xfrm>
          <a:off x="2028733" y="813326"/>
          <a:ext cx="4386354" cy="738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059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7383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868830"/>
              </p:ext>
            </p:extLst>
          </p:nvPr>
        </p:nvGraphicFramePr>
        <p:xfrm>
          <a:off x="2028733" y="1704109"/>
          <a:ext cx="4386354" cy="738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059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7383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52789"/>
              </p:ext>
            </p:extLst>
          </p:nvPr>
        </p:nvGraphicFramePr>
        <p:xfrm>
          <a:off x="2028733" y="2597165"/>
          <a:ext cx="4386354" cy="738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059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7383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437372"/>
              </p:ext>
            </p:extLst>
          </p:nvPr>
        </p:nvGraphicFramePr>
        <p:xfrm>
          <a:off x="2028733" y="3487948"/>
          <a:ext cx="4386354" cy="738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059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7383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2036" y="257062"/>
            <a:ext cx="760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improper fraction to a mixed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1143" y="4725246"/>
                <a:ext cx="2074460" cy="107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 b="0" i="0" smtClean="0">
                            <a:solidFill>
                              <a:schemeClr val="bg1"/>
                            </a:solidFill>
                          </a:rPr>
                          <m:t>23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 b="0" i="0" smtClean="0">
                            <a:solidFill>
                              <a:schemeClr val="bg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400" dirty="0"/>
                  <a:t>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143" y="4725246"/>
                <a:ext cx="2074460" cy="1075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614694" y="4769405"/>
            <a:ext cx="889216" cy="1025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672568" y="4948140"/>
            <a:ext cx="53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1629655" y="713306"/>
            <a:ext cx="5425513" cy="270969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1653564" y="3389011"/>
            <a:ext cx="5079745" cy="102669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82392" y="4789234"/>
                <a:ext cx="2074460" cy="97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/>
                          <m:t>6</m:t>
                        </m:r>
                      </m:den>
                    </m:f>
                  </m:oMath>
                </a14:m>
                <a:r>
                  <a:rPr lang="en-GB" sz="44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392" y="4789234"/>
                <a:ext cx="2074460" cy="9782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82392" y="4790748"/>
                <a:ext cx="2074460" cy="97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/>
                          <m:t>23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/>
                          <m:t>6</m:t>
                        </m:r>
                      </m:den>
                    </m:f>
                  </m:oMath>
                </a14:m>
                <a:r>
                  <a:rPr lang="en-GB" sz="44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392" y="4790748"/>
                <a:ext cx="2074460" cy="9782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823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3" grpId="0"/>
      <p:bldP spid="16" grpId="0" animBg="1"/>
      <p:bldP spid="16" grpId="1" animBg="1"/>
      <p:bldP spid="17" grpId="0" animBg="1"/>
      <p:bldP spid="14" grpId="0"/>
      <p:bldP spid="14" grpId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F023D7-601D-46F1-8094-F8EACC2D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2020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17260" y="1976541"/>
                <a:ext cx="2074460" cy="145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800" b="0" i="0" smtClean="0">
                              <a:latin typeface="Calibri" panose="020F0502020204030204" pitchFamily="34" charset="0"/>
                            </a:rPr>
                            <m:t>32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800" b="0" i="0" smtClean="0">
                              <a:latin typeface="Calibri" panose="020F050202020403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60" y="1976541"/>
                <a:ext cx="2074460" cy="1452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7512" y="548050"/>
            <a:ext cx="752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improper fractions to mixed numbers.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16072" y="2287074"/>
                <a:ext cx="2074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072" y="2287074"/>
                <a:ext cx="207446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3684" y="4446737"/>
                <a:ext cx="37599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>
                    <a:latin typeface="Calibri" panose="020F0502020204030204" pitchFamily="34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>
                    <a:latin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alibri" panose="020F0502020204030204" pitchFamily="34" charset="0"/>
                  </a:rPr>
                  <a:t> 4 r 4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684" y="4446737"/>
                <a:ext cx="3759959" cy="769441"/>
              </a:xfrm>
              <a:prstGeom prst="rect">
                <a:avLst/>
              </a:prstGeom>
              <a:blipFill>
                <a:blip r:embed="rId7"/>
                <a:stretch>
                  <a:fillRect l="-6645" t="-15748" b="-36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981870" y="4487681"/>
            <a:ext cx="791570" cy="7404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cxnSpLocks/>
            <a:endCxn id="6" idx="7"/>
          </p:cNvCxnSpPr>
          <p:nvPr/>
        </p:nvCxnSpPr>
        <p:spPr>
          <a:xfrm flipH="1">
            <a:off x="5657517" y="4285494"/>
            <a:ext cx="791051" cy="3106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32060" y="3598112"/>
                <a:ext cx="2074460" cy="1230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60" y="3598112"/>
                <a:ext cx="2074460" cy="12300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817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96240" y="1574993"/>
                <a:ext cx="3595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means 32 </a:t>
                </a:r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240" y="1574993"/>
                <a:ext cx="3595820" cy="646331"/>
              </a:xfrm>
              <a:prstGeom prst="rect">
                <a:avLst/>
              </a:prstGeom>
              <a:blipFill>
                <a:blip r:embed="rId5"/>
                <a:stretch>
                  <a:fillRect l="-5085"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07959"/>
              </p:ext>
            </p:extLst>
          </p:nvPr>
        </p:nvGraphicFramePr>
        <p:xfrm>
          <a:off x="673299" y="2843111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5484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79659"/>
              </p:ext>
            </p:extLst>
          </p:nvPr>
        </p:nvGraphicFramePr>
        <p:xfrm>
          <a:off x="673299" y="2843111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6371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886371">
                  <a:extLst>
                    <a:ext uri="{9D8B030D-6E8A-4147-A177-3AD203B41FA5}">
                      <a16:colId xmlns:a16="http://schemas.microsoft.com/office/drawing/2014/main" val="4090439168"/>
                    </a:ext>
                  </a:extLst>
                </a:gridCol>
                <a:gridCol w="886371">
                  <a:extLst>
                    <a:ext uri="{9D8B030D-6E8A-4147-A177-3AD203B41FA5}">
                      <a16:colId xmlns:a16="http://schemas.microsoft.com/office/drawing/2014/main" val="1191780993"/>
                    </a:ext>
                  </a:extLst>
                </a:gridCol>
                <a:gridCol w="886371">
                  <a:extLst>
                    <a:ext uri="{9D8B030D-6E8A-4147-A177-3AD203B41FA5}">
                      <a16:colId xmlns:a16="http://schemas.microsoft.com/office/drawing/2014/main" val="1959542105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09360" y="1298194"/>
                <a:ext cx="2074460" cy="1229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m:t>32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360" y="1298194"/>
                <a:ext cx="2074460" cy="12292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73298" y="272131"/>
            <a:ext cx="75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improper fractions to mixed numbers.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75446" y="1576624"/>
                <a:ext cx="20744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446" y="1576624"/>
                <a:ext cx="207446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7612" y="4834393"/>
                <a:ext cx="37599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GB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12" y="4834393"/>
                <a:ext cx="3759959" cy="769441"/>
              </a:xfrm>
              <a:prstGeom prst="rect">
                <a:avLst/>
              </a:prstGeom>
              <a:blipFill>
                <a:blip r:embed="rId8"/>
                <a:stretch>
                  <a:fillRect l="-6483"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038141" y="4905350"/>
            <a:ext cx="675647" cy="632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cxnSp>
        <p:nvCxnSpPr>
          <p:cNvPr id="8" name="Straight Arrow Connector 7"/>
          <p:cNvCxnSpPr>
            <a:cxnSpLocks/>
            <a:endCxn id="6" idx="7"/>
          </p:cNvCxnSpPr>
          <p:nvPr/>
        </p:nvCxnSpPr>
        <p:spPr>
          <a:xfrm flipH="1">
            <a:off x="3614842" y="4459715"/>
            <a:ext cx="388006" cy="538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98600" y="3483807"/>
                <a:ext cx="2074460" cy="1230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600" y="3483807"/>
                <a:ext cx="2074460" cy="12300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93959" y="1312423"/>
                <a:ext cx="2074460" cy="105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 b="0" i="0" smtClean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 b="0" i="0" smtClean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3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959" y="1312423"/>
                <a:ext cx="2074460" cy="1053109"/>
              </a:xfrm>
              <a:prstGeom prst="rect">
                <a:avLst/>
              </a:prstGeom>
              <a:blipFill>
                <a:blip r:embed="rId10"/>
                <a:stretch>
                  <a:fillRect l="-10294" b="-12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249699" y="1238181"/>
                <a:ext cx="2074460" cy="122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699" y="1238181"/>
                <a:ext cx="2074460" cy="12268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12863" y="1567549"/>
                <a:ext cx="3595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means 1 </a:t>
                </a:r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63" y="1567549"/>
                <a:ext cx="3595820" cy="646331"/>
              </a:xfrm>
              <a:prstGeom prst="rect">
                <a:avLst/>
              </a:prstGeom>
              <a:blipFill>
                <a:blip r:embed="rId12"/>
                <a:stretch>
                  <a:fillRect l="-5085"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33574" y="1579492"/>
            <a:ext cx="153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so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34478"/>
              </p:ext>
            </p:extLst>
          </p:nvPr>
        </p:nvGraphicFramePr>
        <p:xfrm>
          <a:off x="4499159" y="2846589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963447"/>
              </p:ext>
            </p:extLst>
          </p:nvPr>
        </p:nvGraphicFramePr>
        <p:xfrm>
          <a:off x="4499159" y="3442799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736955"/>
              </p:ext>
            </p:extLst>
          </p:nvPr>
        </p:nvGraphicFramePr>
        <p:xfrm>
          <a:off x="4499159" y="4035312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04584"/>
              </p:ext>
            </p:extLst>
          </p:nvPr>
        </p:nvGraphicFramePr>
        <p:xfrm>
          <a:off x="4499159" y="4627825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21730"/>
              </p:ext>
            </p:extLst>
          </p:nvPr>
        </p:nvGraphicFramePr>
        <p:xfrm>
          <a:off x="4499159" y="5221353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56327"/>
              </p:ext>
            </p:extLst>
          </p:nvPr>
        </p:nvGraphicFramePr>
        <p:xfrm>
          <a:off x="4499159" y="2846589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51354"/>
              </p:ext>
            </p:extLst>
          </p:nvPr>
        </p:nvGraphicFramePr>
        <p:xfrm>
          <a:off x="4499159" y="3442799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35636"/>
              </p:ext>
            </p:extLst>
          </p:nvPr>
        </p:nvGraphicFramePr>
        <p:xfrm>
          <a:off x="4499159" y="4035312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611198"/>
              </p:ext>
            </p:extLst>
          </p:nvPr>
        </p:nvGraphicFramePr>
        <p:xfrm>
          <a:off x="4499159" y="4627825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545337"/>
              </p:ext>
            </p:extLst>
          </p:nvPr>
        </p:nvGraphicFramePr>
        <p:xfrm>
          <a:off x="4499159" y="5221353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115171" y="4834393"/>
                <a:ext cx="10198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171" y="4834393"/>
                <a:ext cx="1019831" cy="769441"/>
              </a:xfrm>
              <a:prstGeom prst="rect">
                <a:avLst/>
              </a:prstGeom>
              <a:blipFill>
                <a:blip r:embed="rId13"/>
                <a:stretch>
                  <a:fillRect t="-15873" r="-2335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2983017" y="4834392"/>
            <a:ext cx="795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atin typeface="Calibri" panose="020F0502020204030204" pitchFamily="34" charset="0"/>
              </a:rPr>
              <a:t>r 4</a:t>
            </a:r>
            <a:endParaRPr lang="en-GB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81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0017 -0.0426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00087 -0.03241 " pathEditMode="relative" rAng="0" ptsTypes="AA">
                                      <p:cBhvr>
                                        <p:cTn id="8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00087 -0.02269 " pathEditMode="relative" rAng="0" ptsTypes="AA">
                                      <p:cBhvr>
                                        <p:cTn id="8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00087 -0.01366 " pathEditMode="relative" rAng="0" ptsTypes="AA">
                                      <p:cBhvr>
                                        <p:cTn id="9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4" grpId="0"/>
      <p:bldP spid="5" grpId="0"/>
      <p:bldP spid="6" grpId="0" animBg="1"/>
      <p:bldP spid="11" grpId="0"/>
      <p:bldP spid="13" grpId="0"/>
      <p:bldP spid="10" grpId="0"/>
      <p:bldP spid="15" grpId="0"/>
      <p:bldP spid="16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7512" y="1116490"/>
            <a:ext cx="756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improper fractions to mixed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3478" y="2404790"/>
                <a:ext cx="2074460" cy="145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800" b="0" i="0" smtClean="0">
                              <a:latin typeface="Calibri" panose="020F0502020204030204" pitchFamily="34" charset="0"/>
                            </a:rPr>
                            <m:t>107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800" b="0" i="0" smtClean="0">
                              <a:latin typeface="Calibri" panose="020F050202020403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78" y="2404790"/>
                <a:ext cx="2074460" cy="1452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60028" y="2748061"/>
                <a:ext cx="2074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28" y="2748061"/>
                <a:ext cx="207446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81754" y="2527713"/>
                <a:ext cx="2074460" cy="1245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44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754" y="2527713"/>
                <a:ext cx="2074460" cy="1245854"/>
              </a:xfrm>
              <a:prstGeom prst="rect">
                <a:avLst/>
              </a:prstGeom>
              <a:blipFill>
                <a:blip r:embed="rId7"/>
                <a:stretch>
                  <a:fillRect l="-13529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89051" y="2425528"/>
                <a:ext cx="2074460" cy="149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800" b="0" i="0" smtClean="0">
                              <a:latin typeface="Calibri" panose="020F0502020204030204" pitchFamily="34" charset="0"/>
                            </a:rPr>
                            <m:t>22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8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51" y="2425528"/>
                <a:ext cx="2074460" cy="14950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5601" y="2768799"/>
                <a:ext cx="2074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601" y="2768799"/>
                <a:ext cx="207446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F9CBE639-03AA-4DFB-8098-7AF57FABD0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9828" y="366866"/>
            <a:ext cx="738516" cy="73851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E347E56-03B4-4664-8E66-CE066025C2FA}"/>
              </a:ext>
            </a:extLst>
          </p:cNvPr>
          <p:cNvSpPr txBox="1"/>
          <p:nvPr/>
        </p:nvSpPr>
        <p:spPr>
          <a:xfrm>
            <a:off x="5721510" y="500177"/>
            <a:ext cx="232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94145" y="2507895"/>
                <a:ext cx="2074460" cy="1245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44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45" y="2507895"/>
                <a:ext cx="2074460" cy="1245854"/>
              </a:xfrm>
              <a:prstGeom prst="rect">
                <a:avLst/>
              </a:prstGeom>
              <a:blipFill>
                <a:blip r:embed="rId11"/>
                <a:stretch>
                  <a:fillRect l="-13529" b="-13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853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6690" y="457200"/>
            <a:ext cx="620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the value of              and 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629229" y="368812"/>
            <a:ext cx="677006" cy="7118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288984" y="429049"/>
            <a:ext cx="123247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7127" y="2590800"/>
                <a:ext cx="2324377" cy="111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b="0" i="0" smtClean="0"/>
                            <m:t>25</m:t>
                          </m:r>
                        </m:num>
                        <m:den/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127" y="2590800"/>
                <a:ext cx="2324377" cy="11141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5-Point Star 6"/>
          <p:cNvSpPr/>
          <p:nvPr/>
        </p:nvSpPr>
        <p:spPr>
          <a:xfrm>
            <a:off x="2398383" y="3321464"/>
            <a:ext cx="684807" cy="7200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83190" y="2881745"/>
                <a:ext cx="13470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190" y="2881745"/>
                <a:ext cx="134707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7732" y="2527706"/>
                <a:ext cx="2324377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32" y="2527706"/>
                <a:ext cx="2324377" cy="1177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5-Point Star 9"/>
          <p:cNvSpPr/>
          <p:nvPr/>
        </p:nvSpPr>
        <p:spPr>
          <a:xfrm>
            <a:off x="4801348" y="3321464"/>
            <a:ext cx="684807" cy="7200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743901" y="2697005"/>
            <a:ext cx="805952" cy="3519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027292" y="2693753"/>
            <a:ext cx="805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CBE639-03AA-4DFB-8098-7AF57FABD0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8171" y="5118926"/>
            <a:ext cx="738516" cy="738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347E56-03B4-4664-8E66-CE066025C2FA}"/>
              </a:ext>
            </a:extLst>
          </p:cNvPr>
          <p:cNvSpPr txBox="1"/>
          <p:nvPr/>
        </p:nvSpPr>
        <p:spPr>
          <a:xfrm>
            <a:off x="5549853" y="5252237"/>
            <a:ext cx="232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129306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6690" y="457200"/>
            <a:ext cx="620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the value of              and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4938" y="1557118"/>
                <a:ext cx="2324377" cy="111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b="0" i="0" smtClean="0"/>
                            <m:t>25</m:t>
                          </m:r>
                        </m:num>
                        <m:den/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38" y="1557118"/>
                <a:ext cx="2324377" cy="11141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1001" y="1848063"/>
                <a:ext cx="13470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001" y="1848063"/>
                <a:ext cx="134707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05543" y="1494024"/>
                <a:ext cx="2324377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43" y="1494024"/>
                <a:ext cx="2324377" cy="11772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865103" y="1626367"/>
            <a:ext cx="805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7512" y="3874103"/>
                <a:ext cx="3215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25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/>
                  <a:t>      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200" b="0" i="0" smtClean="0"/>
                      <m:t>8</m:t>
                    </m:r>
                  </m:oMath>
                </a14:m>
                <a:r>
                  <a:rPr lang="en-GB" sz="3200" dirty="0"/>
                  <a:t> r 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874103"/>
                <a:ext cx="3215363" cy="584775"/>
              </a:xfrm>
              <a:prstGeom prst="rect">
                <a:avLst/>
              </a:prstGeom>
              <a:blipFill>
                <a:blip r:embed="rId8"/>
                <a:stretch>
                  <a:fillRect l="-4934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5-Point Star 16"/>
          <p:cNvSpPr/>
          <p:nvPr/>
        </p:nvSpPr>
        <p:spPr>
          <a:xfrm>
            <a:off x="1537162" y="3697228"/>
            <a:ext cx="632217" cy="7352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974654" y="3901082"/>
            <a:ext cx="1069191" cy="4668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37828" y="3842140"/>
                <a:ext cx="3215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25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/>
                  <a:t> 8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      r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828" y="3842140"/>
                <a:ext cx="3215363" cy="584775"/>
              </a:xfrm>
              <a:prstGeom prst="rect">
                <a:avLst/>
              </a:prstGeom>
              <a:blipFill>
                <a:blip r:embed="rId9"/>
                <a:stretch>
                  <a:fillRect l="-4735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5-Point Star 19"/>
          <p:cNvSpPr/>
          <p:nvPr/>
        </p:nvSpPr>
        <p:spPr>
          <a:xfrm>
            <a:off x="6116409" y="3685361"/>
            <a:ext cx="632217" cy="7352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161668" y="3894509"/>
            <a:ext cx="1069191" cy="4668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5-Point Star 3">
            <a:extLst>
              <a:ext uri="{FF2B5EF4-FFF2-40B4-BE49-F238E27FC236}">
                <a16:creationId xmlns:a16="http://schemas.microsoft.com/office/drawing/2014/main" id="{D3C0D887-8852-4DF9-A367-13C5DAABAB25}"/>
              </a:ext>
            </a:extLst>
          </p:cNvPr>
          <p:cNvSpPr/>
          <p:nvPr/>
        </p:nvSpPr>
        <p:spPr>
          <a:xfrm>
            <a:off x="3629229" y="368812"/>
            <a:ext cx="677006" cy="7118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A4FDE8-25D6-43AF-A24F-72530E5F8CA9}"/>
              </a:ext>
            </a:extLst>
          </p:cNvPr>
          <p:cNvSpPr/>
          <p:nvPr/>
        </p:nvSpPr>
        <p:spPr>
          <a:xfrm>
            <a:off x="5288984" y="429049"/>
            <a:ext cx="123247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5-Point Star 6">
            <a:extLst>
              <a:ext uri="{FF2B5EF4-FFF2-40B4-BE49-F238E27FC236}">
                <a16:creationId xmlns:a16="http://schemas.microsoft.com/office/drawing/2014/main" id="{B08760FC-E24C-4C7B-97F7-20A990AC60D8}"/>
              </a:ext>
            </a:extLst>
          </p:cNvPr>
          <p:cNvSpPr/>
          <p:nvPr/>
        </p:nvSpPr>
        <p:spPr>
          <a:xfrm>
            <a:off x="1264722" y="2263852"/>
            <a:ext cx="684807" cy="7200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5-Point Star 9">
            <a:extLst>
              <a:ext uri="{FF2B5EF4-FFF2-40B4-BE49-F238E27FC236}">
                <a16:creationId xmlns:a16="http://schemas.microsoft.com/office/drawing/2014/main" id="{5DA1F733-9CCF-4C70-A716-B8CCE54FE393}"/>
              </a:ext>
            </a:extLst>
          </p:cNvPr>
          <p:cNvSpPr/>
          <p:nvPr/>
        </p:nvSpPr>
        <p:spPr>
          <a:xfrm>
            <a:off x="3614659" y="2263852"/>
            <a:ext cx="684807" cy="7200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FF4806-B796-41A8-8566-3A74B624E6C8}"/>
              </a:ext>
            </a:extLst>
          </p:cNvPr>
          <p:cNvSpPr/>
          <p:nvPr/>
        </p:nvSpPr>
        <p:spPr>
          <a:xfrm>
            <a:off x="3557212" y="1639393"/>
            <a:ext cx="805952" cy="3519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7512" y="5458433"/>
                <a:ext cx="3215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12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3 </a:t>
                </a:r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200" dirty="0"/>
                  <a:t> 4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5458433"/>
                <a:ext cx="3215363" cy="584775"/>
              </a:xfrm>
              <a:prstGeom prst="rect">
                <a:avLst/>
              </a:prstGeom>
              <a:blipFill>
                <a:blip r:embed="rId10"/>
                <a:stretch>
                  <a:fillRect l="-4934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99915" y="5458432"/>
                <a:ext cx="3215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12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4 </a:t>
                </a:r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200" dirty="0"/>
                  <a:t> 3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915" y="5458432"/>
                <a:ext cx="3215363" cy="584775"/>
              </a:xfrm>
              <a:prstGeom prst="rect">
                <a:avLst/>
              </a:prstGeom>
              <a:blipFill>
                <a:blip r:embed="rId11"/>
                <a:stretch>
                  <a:fillRect l="-4934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2002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6690" y="457200"/>
            <a:ext cx="620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the value of              and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36040" y="2043435"/>
                <a:ext cx="3215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25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/>
                  <a:t>      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2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8</m:t>
                    </m:r>
                  </m:oMath>
                </a14:m>
                <a:r>
                  <a:rPr lang="en-GB" sz="3200" dirty="0"/>
                  <a:t> r 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40" y="2043435"/>
                <a:ext cx="3215363" cy="584775"/>
              </a:xfrm>
              <a:prstGeom prst="rect">
                <a:avLst/>
              </a:prstGeom>
              <a:blipFill>
                <a:blip r:embed="rId5"/>
                <a:stretch>
                  <a:fillRect l="-4934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5-Point Star 16"/>
          <p:cNvSpPr/>
          <p:nvPr/>
        </p:nvSpPr>
        <p:spPr>
          <a:xfrm>
            <a:off x="1905690" y="1866560"/>
            <a:ext cx="632217" cy="7352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384935" y="2102377"/>
            <a:ext cx="1069191" cy="4668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42171" y="2043435"/>
                <a:ext cx="3215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25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/>
                  <a:t> 8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      r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171" y="2043435"/>
                <a:ext cx="3215363" cy="584775"/>
              </a:xfrm>
              <a:prstGeom prst="rect">
                <a:avLst/>
              </a:prstGeom>
              <a:blipFill>
                <a:blip r:embed="rId6"/>
                <a:stretch>
                  <a:fillRect l="-4934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5-Point Star 19"/>
          <p:cNvSpPr/>
          <p:nvPr/>
        </p:nvSpPr>
        <p:spPr>
          <a:xfrm>
            <a:off x="5542761" y="1913370"/>
            <a:ext cx="632217" cy="7352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36040" y="3195558"/>
                <a:ext cx="3215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25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/>
                  <a:t> 8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40" y="3195558"/>
                <a:ext cx="3215363" cy="584775"/>
              </a:xfrm>
              <a:prstGeom prst="rect">
                <a:avLst/>
              </a:prstGeom>
              <a:blipFill>
                <a:blip r:embed="rId7"/>
                <a:stretch>
                  <a:fillRect l="-4934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90108" y="3041462"/>
                <a:ext cx="2324377" cy="111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b="0" i="0" smtClean="0"/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 b="0" i="0" smtClean="0">
                              <a:solidFill>
                                <a:schemeClr val="accent1"/>
                              </a:solidFill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08" y="3041462"/>
                <a:ext cx="2324377" cy="11141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45268" y="3275373"/>
                <a:ext cx="13470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68" y="3275373"/>
                <a:ext cx="134707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36082" y="2984428"/>
                <a:ext cx="2324377" cy="1116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dirty="0" smtClean="0">
                              <a:solidFill>
                                <a:schemeClr val="accent1"/>
                              </a:solidFill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 smtClean="0">
                              <a:solidFill>
                                <a:schemeClr val="accent1"/>
                              </a:solidFill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082" y="2984428"/>
                <a:ext cx="2324377" cy="11162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173672" y="3219363"/>
            <a:ext cx="80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8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985044"/>
              </p:ext>
            </p:extLst>
          </p:nvPr>
        </p:nvGraphicFramePr>
        <p:xfrm>
          <a:off x="552690" y="4193521"/>
          <a:ext cx="2375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358660"/>
              </p:ext>
            </p:extLst>
          </p:nvPr>
        </p:nvGraphicFramePr>
        <p:xfrm>
          <a:off x="552690" y="4714115"/>
          <a:ext cx="2375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61681"/>
              </p:ext>
            </p:extLst>
          </p:nvPr>
        </p:nvGraphicFramePr>
        <p:xfrm>
          <a:off x="552690" y="5237355"/>
          <a:ext cx="2375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988407"/>
              </p:ext>
            </p:extLst>
          </p:nvPr>
        </p:nvGraphicFramePr>
        <p:xfrm>
          <a:off x="552690" y="5757949"/>
          <a:ext cx="2375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616109"/>
              </p:ext>
            </p:extLst>
          </p:nvPr>
        </p:nvGraphicFramePr>
        <p:xfrm>
          <a:off x="3172185" y="4193521"/>
          <a:ext cx="2375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094838"/>
              </p:ext>
            </p:extLst>
          </p:nvPr>
        </p:nvGraphicFramePr>
        <p:xfrm>
          <a:off x="3172185" y="4714115"/>
          <a:ext cx="2375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923334"/>
              </p:ext>
            </p:extLst>
          </p:nvPr>
        </p:nvGraphicFramePr>
        <p:xfrm>
          <a:off x="3172185" y="5237355"/>
          <a:ext cx="2375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80234"/>
              </p:ext>
            </p:extLst>
          </p:nvPr>
        </p:nvGraphicFramePr>
        <p:xfrm>
          <a:off x="3172185" y="5757949"/>
          <a:ext cx="2375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481100"/>
              </p:ext>
            </p:extLst>
          </p:nvPr>
        </p:nvGraphicFramePr>
        <p:xfrm>
          <a:off x="5791681" y="4193521"/>
          <a:ext cx="237588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638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630830" y="3219363"/>
            <a:ext cx="1349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3 r 1</a:t>
            </a:r>
          </a:p>
        </p:txBody>
      </p:sp>
      <p:sp>
        <p:nvSpPr>
          <p:cNvPr id="27" name="5-Point Star 3">
            <a:extLst>
              <a:ext uri="{FF2B5EF4-FFF2-40B4-BE49-F238E27FC236}">
                <a16:creationId xmlns:a16="http://schemas.microsoft.com/office/drawing/2014/main" id="{92981597-9A3F-4617-8973-FBCA1C2CBEFC}"/>
              </a:ext>
            </a:extLst>
          </p:cNvPr>
          <p:cNvSpPr/>
          <p:nvPr/>
        </p:nvSpPr>
        <p:spPr>
          <a:xfrm>
            <a:off x="3629229" y="368812"/>
            <a:ext cx="677006" cy="7118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6F1572-2AA8-41B8-880F-08649577B048}"/>
              </a:ext>
            </a:extLst>
          </p:cNvPr>
          <p:cNvSpPr/>
          <p:nvPr/>
        </p:nvSpPr>
        <p:spPr>
          <a:xfrm>
            <a:off x="5288984" y="429049"/>
            <a:ext cx="123247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759504" y="1063228"/>
            <a:ext cx="46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20864" y="1018328"/>
            <a:ext cx="46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15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8" grpId="0"/>
      <p:bldP spid="37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F023D7-601D-46F1-8094-F8EACC2D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04456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76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48FD78-C205-44E4-B085-11740BDBADED}"/>
              </a:ext>
            </a:extLst>
          </p:cNvPr>
          <p:cNvSpPr txBox="1"/>
          <p:nvPr/>
        </p:nvSpPr>
        <p:spPr>
          <a:xfrm>
            <a:off x="695550" y="334776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What fraction of the bar is shaded blue?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What fraction of the bar is shaded green?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How many parts are yellow?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35161"/>
              </p:ext>
            </p:extLst>
          </p:nvPr>
        </p:nvGraphicFramePr>
        <p:xfrm>
          <a:off x="1257577" y="3219708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9447059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834643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895505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815473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552797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074657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3782994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54340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43286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993153"/>
              </p:ext>
            </p:extLst>
          </p:nvPr>
        </p:nvGraphicFramePr>
        <p:xfrm>
          <a:off x="1214421" y="1113939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58909926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488914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368946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7325478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36468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93362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69464"/>
              </p:ext>
            </p:extLst>
          </p:nvPr>
        </p:nvGraphicFramePr>
        <p:xfrm>
          <a:off x="1257577" y="4658871"/>
          <a:ext cx="31343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579">
                  <a:extLst>
                    <a:ext uri="{9D8B030D-6E8A-4147-A177-3AD203B41FA5}">
                      <a16:colId xmlns:a16="http://schemas.microsoft.com/office/drawing/2014/main" val="2632812019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1085670561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3388991418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3949470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516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456623"/>
              </p:ext>
            </p:extLst>
          </p:nvPr>
        </p:nvGraphicFramePr>
        <p:xfrm>
          <a:off x="1257577" y="5387794"/>
          <a:ext cx="31343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579">
                  <a:extLst>
                    <a:ext uri="{9D8B030D-6E8A-4147-A177-3AD203B41FA5}">
                      <a16:colId xmlns:a16="http://schemas.microsoft.com/office/drawing/2014/main" val="2632812019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1085670561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3388991418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3949470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5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8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48FD78-C205-44E4-B085-11740BDBADED}"/>
              </a:ext>
            </a:extLst>
          </p:cNvPr>
          <p:cNvSpPr txBox="1"/>
          <p:nvPr/>
        </p:nvSpPr>
        <p:spPr>
          <a:xfrm>
            <a:off x="695550" y="334776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What fraction of the bar is shaded blue?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What fraction of the bar is shaded green?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How many parts are yellow?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08012"/>
              </p:ext>
            </p:extLst>
          </p:nvPr>
        </p:nvGraphicFramePr>
        <p:xfrm>
          <a:off x="1257577" y="3219708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9447059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834643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895505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815473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552797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074657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3782994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54340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43286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993153"/>
              </p:ext>
            </p:extLst>
          </p:nvPr>
        </p:nvGraphicFramePr>
        <p:xfrm>
          <a:off x="1214421" y="1113939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58909926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488914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368946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7325478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36468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93362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402120"/>
              </p:ext>
            </p:extLst>
          </p:nvPr>
        </p:nvGraphicFramePr>
        <p:xfrm>
          <a:off x="1257577" y="4658871"/>
          <a:ext cx="31343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579">
                  <a:extLst>
                    <a:ext uri="{9D8B030D-6E8A-4147-A177-3AD203B41FA5}">
                      <a16:colId xmlns:a16="http://schemas.microsoft.com/office/drawing/2014/main" val="2632812019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1085670561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3388991418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3949470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516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300980"/>
              </p:ext>
            </p:extLst>
          </p:nvPr>
        </p:nvGraphicFramePr>
        <p:xfrm>
          <a:off x="1257577" y="5387794"/>
          <a:ext cx="31343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579">
                  <a:extLst>
                    <a:ext uri="{9D8B030D-6E8A-4147-A177-3AD203B41FA5}">
                      <a16:colId xmlns:a16="http://schemas.microsoft.com/office/drawing/2014/main" val="2632812019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1085670561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3388991418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3949470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51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82170" y="983086"/>
                <a:ext cx="189424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170" y="983086"/>
                <a:ext cx="1894243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60808" y="3088855"/>
                <a:ext cx="189424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808" y="3088855"/>
                <a:ext cx="189424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87927" y="4848058"/>
            <a:ext cx="1894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5 parts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4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0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529355"/>
              </p:ext>
            </p:extLst>
          </p:nvPr>
        </p:nvGraphicFramePr>
        <p:xfrm>
          <a:off x="1477773" y="5291416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427530"/>
              </p:ext>
            </p:extLst>
          </p:nvPr>
        </p:nvGraphicFramePr>
        <p:xfrm>
          <a:off x="1485926" y="4545245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1249173" y="2523041"/>
            <a:ext cx="3075709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324882" y="2523041"/>
            <a:ext cx="3075709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49173" y="2301369"/>
            <a:ext cx="0" cy="443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24882" y="2287515"/>
            <a:ext cx="0" cy="443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92076" y="2287514"/>
            <a:ext cx="0" cy="443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75992" y="2744714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46" name="Left Bracket 45"/>
          <p:cNvSpPr/>
          <p:nvPr/>
        </p:nvSpPr>
        <p:spPr>
          <a:xfrm rot="16482383" flipH="1">
            <a:off x="1800054" y="1258651"/>
            <a:ext cx="484667" cy="1534808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Connector 46"/>
          <p:cNvCxnSpPr/>
          <p:nvPr/>
        </p:nvCxnSpPr>
        <p:spPr>
          <a:xfrm>
            <a:off x="2837770" y="2442801"/>
            <a:ext cx="0" cy="177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868742" y="2419863"/>
            <a:ext cx="0" cy="203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eft Bracket 55"/>
          <p:cNvSpPr/>
          <p:nvPr/>
        </p:nvSpPr>
        <p:spPr>
          <a:xfrm rot="16482383" flipH="1">
            <a:off x="3352579" y="1200228"/>
            <a:ext cx="484667" cy="1568671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Left Bracket 56"/>
          <p:cNvSpPr/>
          <p:nvPr/>
        </p:nvSpPr>
        <p:spPr>
          <a:xfrm rot="16482383" flipH="1">
            <a:off x="4892787" y="1232419"/>
            <a:ext cx="484667" cy="1534808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Left Bracket 57"/>
          <p:cNvSpPr/>
          <p:nvPr/>
        </p:nvSpPr>
        <p:spPr>
          <a:xfrm rot="16482383" flipH="1">
            <a:off x="6413615" y="1215461"/>
            <a:ext cx="484667" cy="1534808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319777" y="696586"/>
                <a:ext cx="1165951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777" y="696586"/>
                <a:ext cx="1165951" cy="10014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63144" y="2619730"/>
                <a:ext cx="1165951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144" y="2619730"/>
                <a:ext cx="1165951" cy="10014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846119" y="682716"/>
                <a:ext cx="1165951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19" y="682716"/>
                <a:ext cx="1165951" cy="10014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348916" y="696586"/>
                <a:ext cx="1165951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16" y="696586"/>
                <a:ext cx="1165951" cy="10014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851713" y="682716"/>
                <a:ext cx="1165951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713" y="682716"/>
                <a:ext cx="1165951" cy="10014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307337" y="2643737"/>
                <a:ext cx="1165951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337" y="2643737"/>
                <a:ext cx="1165951" cy="10143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230143"/>
              </p:ext>
            </p:extLst>
          </p:nvPr>
        </p:nvGraphicFramePr>
        <p:xfrm>
          <a:off x="1485926" y="4545245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48265"/>
              </p:ext>
            </p:extLst>
          </p:nvPr>
        </p:nvGraphicFramePr>
        <p:xfrm>
          <a:off x="1485926" y="4545245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14798"/>
              </p:ext>
            </p:extLst>
          </p:nvPr>
        </p:nvGraphicFramePr>
        <p:xfrm>
          <a:off x="1477773" y="5291416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20551"/>
              </p:ext>
            </p:extLst>
          </p:nvPr>
        </p:nvGraphicFramePr>
        <p:xfrm>
          <a:off x="1477773" y="5291416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33391" y="2677529"/>
                <a:ext cx="1165951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391" y="2677529"/>
                <a:ext cx="1165951" cy="10014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79551" y="2689079"/>
                <a:ext cx="1165951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551" y="2689079"/>
                <a:ext cx="1165951" cy="10014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041283" y="3465809"/>
            <a:ext cx="803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accent1"/>
                </a:solidFill>
                <a:latin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34508" y="3548787"/>
                <a:ext cx="1165951" cy="86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accent1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08" y="3548787"/>
                <a:ext cx="1165951" cy="860428"/>
              </a:xfrm>
              <a:prstGeom prst="rect">
                <a:avLst/>
              </a:prstGeom>
              <a:blipFill>
                <a:blip r:embed="rId13"/>
                <a:stretch>
                  <a:fillRect l="-13021" b="-1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7081130" y="3421941"/>
            <a:ext cx="803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6" grpId="0" animBg="1"/>
      <p:bldP spid="57" grpId="0" animBg="1"/>
      <p:bldP spid="58" grpId="0" animBg="1"/>
      <p:bldP spid="60" grpId="0"/>
      <p:bldP spid="61" grpId="0"/>
      <p:bldP spid="62" grpId="0"/>
      <p:bldP spid="63" grpId="0"/>
      <p:bldP spid="64" grpId="0"/>
      <p:bldP spid="65" grpId="0"/>
      <p:bldP spid="65" grpId="1"/>
      <p:bldP spid="39" grpId="0"/>
      <p:bldP spid="39" grpId="1"/>
      <p:bldP spid="40" grpId="0"/>
      <p:bldP spid="40" grpId="1"/>
      <p:bldP spid="41" grpId="0"/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2676" y="2883415"/>
            <a:ext cx="4647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This is an </a:t>
            </a:r>
            <a:r>
              <a:rPr lang="en-GB" sz="2800" b="1" dirty="0">
                <a:latin typeface="Calibri" panose="020F0502020204030204" pitchFamily="34" charset="0"/>
              </a:rPr>
              <a:t>improper </a:t>
            </a:r>
            <a:r>
              <a:rPr lang="en-GB" sz="2800" dirty="0">
                <a:latin typeface="Calibri" panose="020F0502020204030204" pitchFamily="34" charset="0"/>
              </a:rPr>
              <a:t>fraction. </a:t>
            </a:r>
          </a:p>
          <a:p>
            <a:pPr algn="ctr"/>
            <a:endParaRPr lang="en-GB" sz="2800" dirty="0">
              <a:latin typeface="Calibri" panose="020F0502020204030204" pitchFamily="34" charset="0"/>
            </a:endParaRP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An improper fraction is where the </a:t>
            </a:r>
            <a:r>
              <a:rPr lang="en-GB" sz="2800" b="1" dirty="0">
                <a:latin typeface="Calibri" panose="020F0502020204030204" pitchFamily="34" charset="0"/>
              </a:rPr>
              <a:t>numerator </a:t>
            </a:r>
            <a:r>
              <a:rPr lang="en-GB" sz="2800" dirty="0">
                <a:latin typeface="Calibri" panose="020F0502020204030204" pitchFamily="34" charset="0"/>
              </a:rPr>
              <a:t>is greater than the </a:t>
            </a:r>
            <a:r>
              <a:rPr lang="en-GB" sz="2800" b="1" dirty="0">
                <a:latin typeface="Calibri" panose="020F0502020204030204" pitchFamily="34" charset="0"/>
              </a:rPr>
              <a:t>denominator.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3410" y="2883415"/>
            <a:ext cx="28541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This is a </a:t>
            </a:r>
            <a:r>
              <a:rPr lang="en-GB" sz="2800" b="1" dirty="0">
                <a:latin typeface="Calibri" panose="020F0502020204030204" pitchFamily="34" charset="0"/>
              </a:rPr>
              <a:t>mixed number.</a:t>
            </a:r>
          </a:p>
          <a:p>
            <a:pPr algn="ctr"/>
            <a:endParaRPr lang="en-GB" sz="2800" b="1" dirty="0">
              <a:latin typeface="Calibri" panose="020F0502020204030204" pitchFamily="34" charset="0"/>
            </a:endParaRP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It is a number with a whole and a fraction.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318508"/>
              </p:ext>
            </p:extLst>
          </p:nvPr>
        </p:nvGraphicFramePr>
        <p:xfrm>
          <a:off x="1042133" y="750466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085790"/>
              </p:ext>
            </p:extLst>
          </p:nvPr>
        </p:nvGraphicFramePr>
        <p:xfrm>
          <a:off x="1042133" y="1651012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2586" y="3091886"/>
                <a:ext cx="3491345" cy="190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86" y="3091886"/>
                <a:ext cx="3491345" cy="1900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63332" y="3498967"/>
                <a:ext cx="34913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6000" b="0" i="0" dirty="0" smtClean="0">
                        <a:latin typeface="Calibri" panose="020F0502020204030204" pitchFamily="34" charset="0"/>
                      </a:rPr>
                      <m:t>1</m:t>
                    </m:r>
                  </m:oMath>
                </a14:m>
                <a:endParaRPr lang="en-GB" sz="6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332" y="3498967"/>
                <a:ext cx="3491345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4159509" y="2918648"/>
            <a:ext cx="1274618" cy="219976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02950" y="3191850"/>
                <a:ext cx="3491345" cy="1800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950" y="3191850"/>
                <a:ext cx="3491345" cy="18006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49164" y="3080113"/>
                <a:ext cx="3491345" cy="1791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6000" b="0" i="0" dirty="0" smtClean="0">
                          <a:latin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GB" sz="6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6000" b="0" i="0" dirty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6000" b="0" i="0" dirty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6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164" y="3080113"/>
                <a:ext cx="3491345" cy="17916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473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5" grpId="0"/>
      <p:bldP spid="5" grpId="1"/>
      <p:bldP spid="7" grpId="0"/>
      <p:bldP spid="9" grpId="0" animBg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ll, Half Full, a Quarter Full or Empty Worksheet - EdPlace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98" y="3533002"/>
            <a:ext cx="1022061" cy="115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dplace.com/userfiles/image/CanFull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70" y="3533002"/>
            <a:ext cx="1029999" cy="115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edplace.com/userfiles/image/CanFull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34" y="3533001"/>
            <a:ext cx="1029999" cy="115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219420" y="2245952"/>
            <a:ext cx="3075709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95129" y="2245952"/>
            <a:ext cx="3075709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9420" y="2024280"/>
            <a:ext cx="0" cy="443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95129" y="2010426"/>
            <a:ext cx="0" cy="443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62323" y="2010425"/>
            <a:ext cx="0" cy="443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6239" y="2467625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6279" y="2457359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7657" y="2498218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2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354079" y="2144425"/>
            <a:ext cx="0" cy="203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49419" y="2144425"/>
            <a:ext cx="0" cy="203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92770" y="2160014"/>
            <a:ext cx="0" cy="203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96190" y="2142774"/>
            <a:ext cx="0" cy="203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54079" y="1488227"/>
            <a:ext cx="0" cy="5914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20957"/>
              </p:ext>
            </p:extLst>
          </p:nvPr>
        </p:nvGraphicFramePr>
        <p:xfrm>
          <a:off x="699999" y="3414004"/>
          <a:ext cx="2815782" cy="594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297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5943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427560"/>
              </p:ext>
            </p:extLst>
          </p:nvPr>
        </p:nvGraphicFramePr>
        <p:xfrm>
          <a:off x="1169296" y="4253709"/>
          <a:ext cx="2346485" cy="594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297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5943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39547"/>
              </p:ext>
            </p:extLst>
          </p:nvPr>
        </p:nvGraphicFramePr>
        <p:xfrm>
          <a:off x="699999" y="5091062"/>
          <a:ext cx="2815782" cy="594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297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5943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218510"/>
              </p:ext>
            </p:extLst>
          </p:nvPr>
        </p:nvGraphicFramePr>
        <p:xfrm>
          <a:off x="699999" y="4254637"/>
          <a:ext cx="469297" cy="594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297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</a:tblGrid>
              <a:tr h="5943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06929"/>
              </p:ext>
            </p:extLst>
          </p:nvPr>
        </p:nvGraphicFramePr>
        <p:xfrm>
          <a:off x="699999" y="4247018"/>
          <a:ext cx="2346485" cy="594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297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5943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99999" y="257062"/>
            <a:ext cx="7442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How do the representations show </a:t>
            </a:r>
            <a:r>
              <a:rPr lang="en-GB" sz="2800" b="1" dirty="0">
                <a:latin typeface="Calibri" panose="020F0502020204030204" pitchFamily="34" charset="0"/>
              </a:rPr>
              <a:t>mixed numbers </a:t>
            </a:r>
            <a:r>
              <a:rPr lang="en-GB" sz="2800" dirty="0">
                <a:latin typeface="Calibri" panose="020F0502020204030204" pitchFamily="34" charset="0"/>
              </a:rPr>
              <a:t>and </a:t>
            </a:r>
            <a:r>
              <a:rPr lang="en-GB" sz="2800" b="1" dirty="0">
                <a:latin typeface="Calibri" panose="020F0502020204030204" pitchFamily="34" charset="0"/>
              </a:rPr>
              <a:t>improper fractions?</a:t>
            </a:r>
            <a:endParaRPr lang="en-GB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68476" y="2336716"/>
                <a:ext cx="961886" cy="782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476" y="2336716"/>
                <a:ext cx="961886" cy="7820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11827" y="2333694"/>
                <a:ext cx="961886" cy="78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827" y="2333694"/>
                <a:ext cx="961886" cy="7834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083964" y="2380565"/>
                <a:ext cx="961886" cy="67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0" dirty="0">
                    <a:latin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964" y="2380565"/>
                <a:ext cx="961886" cy="678327"/>
              </a:xfrm>
              <a:prstGeom prst="rect">
                <a:avLst/>
              </a:prstGeom>
              <a:blipFill>
                <a:blip r:embed="rId9"/>
                <a:stretch>
                  <a:fillRect l="-10127" b="-7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889220" y="1249562"/>
                <a:ext cx="961886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220" y="1249562"/>
                <a:ext cx="961886" cy="7923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30270" y="1221640"/>
                <a:ext cx="961886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270" y="1221640"/>
                <a:ext cx="961886" cy="79239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163668" y="5086723"/>
                <a:ext cx="961886" cy="870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>
                    <a:latin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668" y="5086723"/>
                <a:ext cx="961886" cy="870688"/>
              </a:xfrm>
              <a:prstGeom prst="rect">
                <a:avLst/>
              </a:prstGeom>
              <a:blipFill>
                <a:blip r:embed="rId15"/>
                <a:stretch>
                  <a:fillRect l="-16456" b="-97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34647" y="5047264"/>
                <a:ext cx="961886" cy="89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47" y="5047264"/>
                <a:ext cx="961886" cy="8965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urved Connector 54"/>
          <p:cNvCxnSpPr/>
          <p:nvPr/>
        </p:nvCxnSpPr>
        <p:spPr>
          <a:xfrm rot="10800000" flipH="1">
            <a:off x="4204269" y="4051652"/>
            <a:ext cx="1029999" cy="12700"/>
          </a:xfrm>
          <a:prstGeom prst="curvedConnector5">
            <a:avLst>
              <a:gd name="adj1" fmla="val 634"/>
              <a:gd name="adj2" fmla="val -1110433"/>
              <a:gd name="adj3" fmla="val 99366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/>
          <p:nvPr/>
        </p:nvCxnSpPr>
        <p:spPr>
          <a:xfrm rot="10800000" flipH="1">
            <a:off x="5522834" y="4056645"/>
            <a:ext cx="1029999" cy="12700"/>
          </a:xfrm>
          <a:prstGeom prst="curvedConnector5">
            <a:avLst>
              <a:gd name="adj1" fmla="val 634"/>
              <a:gd name="adj2" fmla="val -1110433"/>
              <a:gd name="adj3" fmla="val 99366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234269" y="4912884"/>
                <a:ext cx="961886" cy="86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>
                    <a:latin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269" y="4912884"/>
                <a:ext cx="961886" cy="861390"/>
              </a:xfrm>
              <a:prstGeom prst="rect">
                <a:avLst/>
              </a:prstGeom>
              <a:blipFill>
                <a:blip r:embed="rId17"/>
                <a:stretch>
                  <a:fillRect l="-16561" b="-1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167540" y="4912884"/>
                <a:ext cx="961886" cy="886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540" y="4912884"/>
                <a:ext cx="961886" cy="88614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F15273BD-99DB-4EAA-B8C7-F71138B004F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00238" y="5326887"/>
            <a:ext cx="738516" cy="73851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2233BC8-D10A-4EFC-990F-9B743CDC3774}"/>
              </a:ext>
            </a:extLst>
          </p:cNvPr>
          <p:cNvSpPr txBox="1"/>
          <p:nvPr/>
        </p:nvSpPr>
        <p:spPr>
          <a:xfrm>
            <a:off x="5691920" y="5460198"/>
            <a:ext cx="232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88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25573 -0.1229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4.44444E-6 -0.12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46" grpId="0"/>
      <p:bldP spid="47" grpId="0"/>
      <p:bldP spid="49" grpId="0"/>
      <p:bldP spid="52" grpId="0"/>
      <p:bldP spid="53" grpId="0"/>
      <p:bldP spid="54" grpId="0"/>
      <p:bldP spid="64" grpId="0"/>
      <p:bldP spid="65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612" y="831115"/>
            <a:ext cx="6798217" cy="221221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48612" y="908829"/>
            <a:ext cx="4488479" cy="22122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5462567" y="881948"/>
            <a:ext cx="2371034" cy="22122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32409" y="3637530"/>
                <a:ext cx="2074460" cy="1054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 b="0" i="0" smtClean="0">
                            <a:latin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 b="0" i="0" smtClean="0">
                            <a:latin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4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409" y="3637530"/>
                <a:ext cx="2074460" cy="10549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42036" y="257062"/>
            <a:ext cx="760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improper fraction to a mixed number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9639" y="3826283"/>
            <a:ext cx="1879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88723" y="3566340"/>
                <a:ext cx="2074460" cy="1227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723" y="3566340"/>
                <a:ext cx="2074460" cy="12277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613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4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8.1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11.4|8.6|5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3|8.8|8.6|1.1|8.5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.5|2.6|1.9|1.4|0.7|1.3|0.9|4.3|2.5|1.4|5|1.8|3.5|1.1|4.3|0.7|2.6|1.3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5|4.6|3.4|8.7|10.7|1.1|2.7|2.2|1.2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0.7|0.7|0.8|0.6|5.8|1.2|0.9|6.2|4.5|3|4.7|9.8|6.1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.7|0.9|0.8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8|3.2|5.5|1|1|0.4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1.5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.3|0.8|7.5|5.3|0.7|5.7|8.2|4.7|10.9|3.5|1.1|5.5|0.7|4.1|0.5|2.5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0.6|8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1A554B-18CE-48E1-B721-F375111689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A8341F-D356-41A8-812B-20F0296B16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628C73-8449-42C5-BB11-98099BDC1AFA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22d4c35-b548-4432-90ae-af4376e1c4b4"/>
    <ds:schemaRef ds:uri="cee99ee9-287b-4f9a-957c-ba5ae7375c9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308</Words>
  <Application>Microsoft Office PowerPoint</Application>
  <PresentationFormat>On-screen Show (4:3)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N Horsley</cp:lastModifiedBy>
  <cp:revision>156</cp:revision>
  <dcterms:created xsi:type="dcterms:W3CDTF">2019-07-05T11:02:13Z</dcterms:created>
  <dcterms:modified xsi:type="dcterms:W3CDTF">2022-02-04T15:47:49Z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